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9"/>
  </p:notesMasterIdLst>
  <p:sldIdLst>
    <p:sldId id="256" r:id="rId2"/>
    <p:sldId id="257" r:id="rId3"/>
    <p:sldId id="259" r:id="rId4"/>
    <p:sldId id="321" r:id="rId5"/>
    <p:sldId id="260" r:id="rId6"/>
    <p:sldId id="258" r:id="rId7"/>
    <p:sldId id="261" r:id="rId8"/>
    <p:sldId id="262" r:id="rId9"/>
    <p:sldId id="263" r:id="rId10"/>
    <p:sldId id="264" r:id="rId11"/>
    <p:sldId id="265" r:id="rId12"/>
    <p:sldId id="266" r:id="rId13"/>
    <p:sldId id="267" r:id="rId14"/>
    <p:sldId id="268" r:id="rId15"/>
    <p:sldId id="324" r:id="rId16"/>
    <p:sldId id="325" r:id="rId17"/>
    <p:sldId id="323" r:id="rId18"/>
    <p:sldId id="326" r:id="rId19"/>
    <p:sldId id="269" r:id="rId20"/>
    <p:sldId id="270" r:id="rId21"/>
    <p:sldId id="271" r:id="rId22"/>
    <p:sldId id="272" r:id="rId23"/>
    <p:sldId id="273" r:id="rId24"/>
    <p:sldId id="274" r:id="rId25"/>
    <p:sldId id="327" r:id="rId26"/>
    <p:sldId id="328" r:id="rId27"/>
    <p:sldId id="329" r:id="rId28"/>
    <p:sldId id="330" r:id="rId29"/>
    <p:sldId id="333" r:id="rId30"/>
    <p:sldId id="331" r:id="rId31"/>
    <p:sldId id="332" r:id="rId32"/>
    <p:sldId id="334" r:id="rId33"/>
    <p:sldId id="335" r:id="rId34"/>
    <p:sldId id="336" r:id="rId35"/>
    <p:sldId id="337" r:id="rId36"/>
    <p:sldId id="338" r:id="rId37"/>
    <p:sldId id="339" r:id="rId38"/>
    <p:sldId id="340" r:id="rId39"/>
    <p:sldId id="275" r:id="rId40"/>
    <p:sldId id="276" r:id="rId41"/>
    <p:sldId id="277" r:id="rId42"/>
    <p:sldId id="342" r:id="rId43"/>
    <p:sldId id="343" r:id="rId44"/>
    <p:sldId id="341"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Lst>
  <p:sldSz cx="9144000" cy="5143500" type="screen16x9"/>
  <p:notesSz cx="6858000" cy="9144000"/>
  <p:embeddedFontLst>
    <p:embeddedFont>
      <p:font typeface="Raleway" pitchFamily="2" charset="0"/>
      <p:regular r:id="rId90"/>
      <p:bold r:id="rId91"/>
      <p:italic r:id="rId92"/>
      <p:boldItalic r:id="rId93"/>
    </p:embeddedFont>
    <p:embeddedFont>
      <p:font typeface="Source Sans Pro" panose="020B050303040302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368" autoAdjust="0"/>
  </p:normalViewPr>
  <p:slideViewPr>
    <p:cSldViewPr snapToGrid="0">
      <p:cViewPr varScale="1">
        <p:scale>
          <a:sx n="58" d="100"/>
          <a:sy n="58" d="100"/>
        </p:scale>
        <p:origin x="1924" y="44"/>
      </p:cViewPr>
      <p:guideLst>
        <p:guide orient="horz" pos="1620"/>
        <p:guide pos="2880"/>
      </p:guideLst>
    </p:cSldViewPr>
  </p:slideViewPr>
  <p:notesTextViewPr>
    <p:cViewPr>
      <p:scale>
        <a:sx n="1" d="1"/>
        <a:sy n="1" d="1"/>
      </p:scale>
      <p:origin x="0" y="-132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776c11b6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776c11b6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Command (lệnh điều khiển)</a:t>
            </a:r>
            <a:r>
              <a:rPr lang="vi-VN" dirty="0"/>
              <a:t> như sau:</a:t>
            </a:r>
          </a:p>
          <a:p>
            <a:r>
              <a:rPr lang="vi-VN" b="1" dirty="0"/>
              <a:t>1. Command là gì?</a:t>
            </a:r>
          </a:p>
          <a:p>
            <a:pPr>
              <a:buFont typeface="Arial" panose="020B0604020202020204" pitchFamily="34" charset="0"/>
              <a:buChar char="•"/>
            </a:pPr>
            <a:r>
              <a:rPr lang="vi-VN" b="1" dirty="0"/>
              <a:t>Command</a:t>
            </a:r>
            <a:r>
              <a:rPr lang="vi-VN" dirty="0"/>
              <a:t> là những </a:t>
            </a:r>
            <a:r>
              <a:rPr lang="vi-VN" b="1" dirty="0"/>
              <a:t>hành vi (actions)</a:t>
            </a:r>
            <a:r>
              <a:rPr lang="vi-VN" dirty="0"/>
              <a:t> mà thiết bị IoT được yêu cầu thực hiện.</a:t>
            </a:r>
          </a:p>
          <a:p>
            <a:pPr>
              <a:buFont typeface="Arial" panose="020B0604020202020204" pitchFamily="34" charset="0"/>
              <a:buChar char="•"/>
            </a:pPr>
            <a:r>
              <a:rPr lang="vi-VN" dirty="0"/>
              <a:t>Khác với </a:t>
            </a:r>
            <a:r>
              <a:rPr lang="vi-VN" b="1" dirty="0"/>
              <a:t>Telemetry</a:t>
            </a:r>
            <a:r>
              <a:rPr lang="vi-VN" dirty="0"/>
              <a:t> (chỉ đọc) và </a:t>
            </a:r>
            <a:r>
              <a:rPr lang="vi-VN" b="1" dirty="0"/>
              <a:t>State</a:t>
            </a:r>
            <a:r>
              <a:rPr lang="vi-VN" dirty="0"/>
              <a:t> (mô tả trạng thái hiện tại), </a:t>
            </a:r>
            <a:r>
              <a:rPr lang="vi-VN" b="1" dirty="0"/>
              <a:t>Command</a:t>
            </a:r>
            <a:r>
              <a:rPr lang="vi-VN" dirty="0"/>
              <a:t> chính là </a:t>
            </a:r>
            <a:r>
              <a:rPr lang="vi-VN" b="1" dirty="0"/>
              <a:t>mệnh lệnh từ người dùng hoặc backend gửi xuống thiết bị</a:t>
            </a:r>
            <a:r>
              <a:rPr lang="vi-VN" dirty="0"/>
              <a:t>.</a:t>
            </a:r>
          </a:p>
          <a:p>
            <a:pPr>
              <a:buFont typeface="Arial" panose="020B0604020202020204" pitchFamily="34" charset="0"/>
              <a:buChar char="•"/>
            </a:pPr>
            <a:r>
              <a:rPr lang="vi-VN" dirty="0"/>
              <a:t>Command thường được truyền qua Internet (cloud → thiết bị) hoặc qua gateway trong mạng cục bộ.</a:t>
            </a:r>
          </a:p>
          <a:p>
            <a:r>
              <a:rPr lang="vi-VN" b="1" dirty="0"/>
              <a:t>2. Đặc điểm của Command</a:t>
            </a:r>
          </a:p>
          <a:p>
            <a:pPr>
              <a:buFont typeface="Arial" panose="020B0604020202020204" pitchFamily="34" charset="0"/>
              <a:buChar char="•"/>
            </a:pPr>
            <a:r>
              <a:rPr lang="vi-VN" b="1" dirty="0"/>
              <a:t>Hướng truyền:</a:t>
            </a:r>
            <a:r>
              <a:rPr lang="vi-VN" dirty="0"/>
              <a:t> từ </a:t>
            </a:r>
            <a:r>
              <a:rPr lang="vi-VN" b="1" dirty="0"/>
              <a:t>server/cloud hoặc người dùng → thiết bị IoT</a:t>
            </a:r>
            <a:r>
              <a:rPr lang="vi-VN" dirty="0"/>
              <a:t>.</a:t>
            </a:r>
          </a:p>
          <a:p>
            <a:pPr>
              <a:buFont typeface="Arial" panose="020B0604020202020204" pitchFamily="34" charset="0"/>
              <a:buChar char="•"/>
            </a:pPr>
            <a:r>
              <a:rPr lang="vi-VN" b="1" dirty="0"/>
              <a:t>Tác động trực tiếp:</a:t>
            </a:r>
            <a:r>
              <a:rPr lang="vi-VN" dirty="0"/>
              <a:t> thay đổi hành vi hoặc trạng thái hoạt động của thiết bị.</a:t>
            </a:r>
          </a:p>
          <a:p>
            <a:pPr>
              <a:buFont typeface="Arial" panose="020B0604020202020204" pitchFamily="34" charset="0"/>
              <a:buChar char="•"/>
            </a:pPr>
            <a:r>
              <a:rPr lang="vi-VN" b="1" dirty="0"/>
              <a:t>Thường theo yêu cầu:</a:t>
            </a:r>
            <a:r>
              <a:rPr lang="vi-VN" dirty="0"/>
              <a:t> không phải dữ liệu liên tục, chỉ được gửi khi có hành động cụ thể.</a:t>
            </a:r>
          </a:p>
          <a:p>
            <a:pPr>
              <a:buFont typeface="Arial" panose="020B0604020202020204" pitchFamily="34" charset="0"/>
              <a:buChar char="•"/>
            </a:pPr>
            <a:r>
              <a:rPr lang="vi-VN" b="1" dirty="0"/>
              <a:t>Có thể kết hợp với automation:</a:t>
            </a:r>
            <a:r>
              <a:rPr lang="vi-VN" dirty="0"/>
              <a:t> command có thể do người dùng nhập tay, hoặc do hệ thống tự động sinh ra khi một điều kiện được thoả mãn (ví dụ: nếu nhiệt độ &gt; 30°C thì gửi command bật quạt).</a:t>
            </a:r>
          </a:p>
          <a:p>
            <a:r>
              <a:rPr lang="vi-VN" b="1" dirty="0"/>
              <a:t>3. Ví dụ minh họa</a:t>
            </a:r>
          </a:p>
          <a:p>
            <a:pPr>
              <a:buFont typeface="Arial" panose="020B0604020202020204" pitchFamily="34" charset="0"/>
              <a:buChar char="•"/>
            </a:pPr>
            <a:r>
              <a:rPr lang="vi-VN" b="1" dirty="0"/>
              <a:t>Đèn thông minh:</a:t>
            </a:r>
            <a:endParaRPr lang="vi-VN" dirty="0"/>
          </a:p>
          <a:p>
            <a:pPr marL="742950" lvl="1" indent="-285750">
              <a:buFont typeface="Arial" panose="020B0604020202020204" pitchFamily="34" charset="0"/>
              <a:buChar char="•"/>
            </a:pPr>
            <a:r>
              <a:rPr lang="vi-VN" dirty="0"/>
              <a:t>Command: “Turn ON” hoặc “Turn OFF”.</a:t>
            </a:r>
          </a:p>
          <a:p>
            <a:pPr>
              <a:buFont typeface="Arial" panose="020B0604020202020204" pitchFamily="34" charset="0"/>
              <a:buChar char="•"/>
            </a:pPr>
            <a:r>
              <a:rPr lang="vi-VN" b="1" dirty="0"/>
              <a:t>Camera an ninh:</a:t>
            </a:r>
            <a:endParaRPr lang="vi-VN" dirty="0"/>
          </a:p>
          <a:p>
            <a:pPr marL="742950" lvl="1" indent="-285750">
              <a:buFont typeface="Arial" panose="020B0604020202020204" pitchFamily="34" charset="0"/>
              <a:buChar char="•"/>
            </a:pPr>
            <a:r>
              <a:rPr lang="vi-VN" dirty="0"/>
              <a:t>Command: “Rotate 360° sang phải”, “Bắt đầu quay video”.</a:t>
            </a:r>
          </a:p>
          <a:p>
            <a:pPr>
              <a:buFont typeface="Arial" panose="020B0604020202020204" pitchFamily="34" charset="0"/>
              <a:buChar char="•"/>
            </a:pPr>
            <a:r>
              <a:rPr lang="vi-VN" b="1" dirty="0"/>
              <a:t>Máy lạnh IoT:</a:t>
            </a:r>
            <a:endParaRPr lang="vi-VN" dirty="0"/>
          </a:p>
          <a:p>
            <a:pPr marL="742950" lvl="1" indent="-285750">
              <a:buFont typeface="Arial" panose="020B0604020202020204" pitchFamily="34" charset="0"/>
              <a:buChar char="•"/>
            </a:pPr>
            <a:r>
              <a:rPr lang="vi-VN" dirty="0"/>
              <a:t>Command: “Đặt nhiệt độ = 25°C”, “Tăng công suất quạt lên mức 3”.</a:t>
            </a:r>
          </a:p>
          <a:p>
            <a:pPr>
              <a:buFont typeface="Arial" panose="020B0604020202020204" pitchFamily="34" charset="0"/>
              <a:buChar char="•"/>
            </a:pPr>
            <a:r>
              <a:rPr lang="vi-VN" b="1" dirty="0"/>
              <a:t>Robot hút bụi:</a:t>
            </a:r>
            <a:endParaRPr lang="vi-VN" dirty="0"/>
          </a:p>
          <a:p>
            <a:pPr marL="742950" lvl="1" indent="-285750">
              <a:buFont typeface="Arial" panose="020B0604020202020204" pitchFamily="34" charset="0"/>
              <a:buChar char="•"/>
            </a:pPr>
            <a:r>
              <a:rPr lang="vi-VN" dirty="0"/>
              <a:t>Command: “Bắt đầu dọn dẹp”, “Quay về dock sạc”.</a:t>
            </a:r>
          </a:p>
          <a:p>
            <a:r>
              <a:rPr lang="vi-VN" b="1" dirty="0"/>
              <a:t>4. Ý nghĩa trong hệ thống IoT</a:t>
            </a:r>
          </a:p>
          <a:p>
            <a:pPr>
              <a:buFont typeface="Arial" panose="020B0604020202020204" pitchFamily="34" charset="0"/>
              <a:buChar char="•"/>
            </a:pPr>
            <a:r>
              <a:rPr lang="vi-VN" b="1" dirty="0"/>
              <a:t>Command</a:t>
            </a:r>
            <a:r>
              <a:rPr lang="vi-VN" dirty="0"/>
              <a:t> chính là kênh để </a:t>
            </a:r>
            <a:r>
              <a:rPr lang="vi-VN" b="1" dirty="0"/>
              <a:t>tương tác hai chiều</a:t>
            </a:r>
            <a:r>
              <a:rPr lang="vi-VN" dirty="0"/>
              <a:t> giữa người dùng/hệ thống và thiết bị IoT.</a:t>
            </a:r>
          </a:p>
          <a:p>
            <a:pPr>
              <a:buFont typeface="Arial" panose="020B0604020202020204" pitchFamily="34" charset="0"/>
              <a:buChar char="•"/>
            </a:pPr>
            <a:r>
              <a:rPr lang="vi-VN" dirty="0"/>
              <a:t>Nhờ có command:</a:t>
            </a:r>
          </a:p>
          <a:p>
            <a:pPr marL="742950" lvl="1" indent="-285750">
              <a:buFont typeface="Arial" panose="020B0604020202020204" pitchFamily="34" charset="0"/>
              <a:buChar char="•"/>
            </a:pPr>
            <a:r>
              <a:rPr lang="vi-VN" dirty="0"/>
              <a:t>Người dùng có thể </a:t>
            </a:r>
            <a:r>
              <a:rPr lang="vi-VN" b="1" dirty="0"/>
              <a:t>điều khiển thiết bị từ xa</a:t>
            </a:r>
            <a:r>
              <a:rPr lang="vi-VN" dirty="0"/>
              <a:t> (qua app, web, giọng nói).</a:t>
            </a:r>
          </a:p>
          <a:p>
            <a:pPr marL="742950" lvl="1" indent="-285750">
              <a:buFont typeface="Arial" panose="020B0604020202020204" pitchFamily="34" charset="0"/>
              <a:buChar char="•"/>
            </a:pPr>
            <a:r>
              <a:rPr lang="vi-VN" dirty="0"/>
              <a:t>Hệ thống có thể </a:t>
            </a:r>
            <a:r>
              <a:rPr lang="vi-VN" b="1" dirty="0"/>
              <a:t>tự động điều phối thiết bị</a:t>
            </a:r>
            <a:r>
              <a:rPr lang="vi-VN" dirty="0"/>
              <a:t> dựa trên telemetry và state (automation, smart rules).</a:t>
            </a:r>
          </a:p>
          <a:p>
            <a:pPr>
              <a:buFont typeface="Arial" panose="020B0604020202020204" pitchFamily="34" charset="0"/>
              <a:buChar char="•"/>
            </a:pPr>
            <a:r>
              <a:rPr lang="vi-VN" dirty="0"/>
              <a:t>Command là nền tảng để xây dựng </a:t>
            </a:r>
            <a:r>
              <a:rPr lang="vi-VN" b="1" dirty="0"/>
              <a:t>smart home</a:t>
            </a:r>
            <a:r>
              <a:rPr lang="vi-VN" dirty="0"/>
              <a:t>, </a:t>
            </a:r>
            <a:r>
              <a:rPr lang="vi-VN" b="1" dirty="0"/>
              <a:t>smart factory</a:t>
            </a:r>
            <a:r>
              <a:rPr lang="vi-VN" dirty="0"/>
              <a:t>, và nhiều ứng dụng IoT khác.</a:t>
            </a:r>
          </a:p>
          <a:p>
            <a:r>
              <a:rPr lang="en-US" b="1" dirty="0"/>
              <a:t>📌 </a:t>
            </a:r>
            <a:r>
              <a:rPr lang="vi-VN" b="1" dirty="0"/>
              <a:t>Kết luận cho sinh viên</a:t>
            </a:r>
          </a:p>
          <a:p>
            <a:r>
              <a:rPr lang="vi-VN" dirty="0"/>
              <a:t>Trong hệ sinh thái IoT:</a:t>
            </a:r>
          </a:p>
          <a:p>
            <a:pPr>
              <a:buFont typeface="Arial" panose="020B0604020202020204" pitchFamily="34" charset="0"/>
              <a:buChar char="•"/>
            </a:pPr>
            <a:r>
              <a:rPr lang="vi-VN" b="1" dirty="0"/>
              <a:t>Telemetry</a:t>
            </a:r>
            <a:r>
              <a:rPr lang="vi-VN" dirty="0"/>
              <a:t> = dữ liệu cảm biến, chỉ đọc.</a:t>
            </a:r>
          </a:p>
          <a:p>
            <a:pPr>
              <a:buFont typeface="Arial" panose="020B0604020202020204" pitchFamily="34" charset="0"/>
              <a:buChar char="•"/>
            </a:pPr>
            <a:r>
              <a:rPr lang="vi-VN" b="1" dirty="0"/>
              <a:t>State</a:t>
            </a:r>
            <a:r>
              <a:rPr lang="vi-VN" dirty="0"/>
              <a:t> = trạng thái thiết bị, đọc/ghi được, nhưng thay đổi không thường xuyên.</a:t>
            </a:r>
          </a:p>
          <a:p>
            <a:pPr>
              <a:buFont typeface="Arial" panose="020B0604020202020204" pitchFamily="34" charset="0"/>
              <a:buChar char="•"/>
            </a:pPr>
            <a:r>
              <a:rPr lang="vi-VN" b="1" dirty="0"/>
              <a:t>Command</a:t>
            </a:r>
            <a:r>
              <a:rPr lang="vi-VN" dirty="0"/>
              <a:t> = lệnh điều khiển, tác động trực tiếp, thường do người hoặc hệ thống sinh ra.</a:t>
            </a:r>
          </a:p>
          <a:p>
            <a:r>
              <a:rPr lang="en-US" dirty="0"/>
              <a:t>👉 </a:t>
            </a:r>
            <a:r>
              <a:rPr lang="vi-VN" dirty="0"/>
              <a:t>Ba khái niệm này bổ sung cho nhau, tạo nên sự khác biệt giữa một </a:t>
            </a:r>
            <a:r>
              <a:rPr lang="vi-VN" b="1" dirty="0"/>
              <a:t>thiết bị thông minh kết nối (smart device)</a:t>
            </a:r>
            <a:r>
              <a:rPr lang="vi-VN" dirty="0"/>
              <a:t> và một </a:t>
            </a:r>
            <a:r>
              <a:rPr lang="vi-VN" b="1" dirty="0"/>
              <a:t>thiết bị điện tử thông thường</a:t>
            </a:r>
            <a:r>
              <a:rPr lang="vi-VN" dirty="0"/>
              <a:t>.</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8776c11b6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8776c11b6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776c11b64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776c11b6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8776c11b6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8776c11b6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776c11b6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776c11b6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776c11b6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776c11b6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54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776c11b6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776c11b6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184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776c11b6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776c11b6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1. Theo nguồn cấp (Power supply)</a:t>
            </a:r>
          </a:p>
          <a:p>
            <a:pPr>
              <a:buFont typeface="Arial" panose="020B0604020202020204" pitchFamily="34" charset="0"/>
              <a:buChar char="•"/>
            </a:pPr>
            <a:r>
              <a:rPr lang="vi-VN" b="1" dirty="0"/>
              <a:t>Passive sensors (cảm biến thụ động):</a:t>
            </a:r>
            <a:endParaRPr lang="vi-VN" dirty="0"/>
          </a:p>
          <a:p>
            <a:pPr marL="742950" lvl="1" indent="-285750">
              <a:buFont typeface="Arial" panose="020B0604020202020204" pitchFamily="34" charset="0"/>
              <a:buChar char="•"/>
            </a:pPr>
            <a:r>
              <a:rPr lang="vi-VN" dirty="0"/>
              <a:t>Không cần nguồn điện ngoài để hoạt động.</a:t>
            </a:r>
          </a:p>
          <a:p>
            <a:pPr marL="742950" lvl="1" indent="-285750">
              <a:buFont typeface="Arial" panose="020B0604020202020204" pitchFamily="34" charset="0"/>
              <a:buChar char="•"/>
            </a:pPr>
            <a:r>
              <a:rPr lang="vi-VN" dirty="0"/>
              <a:t>Chúng tạo ra tín hiệu trực tiếp dựa trên sự thay đổi của môi trường.</a:t>
            </a:r>
          </a:p>
          <a:p>
            <a:pPr marL="742950" lvl="1" indent="-285750">
              <a:buFont typeface="Arial" panose="020B0604020202020204" pitchFamily="34" charset="0"/>
              <a:buChar char="•"/>
            </a:pPr>
            <a:r>
              <a:rPr lang="vi-VN" dirty="0"/>
              <a:t>Ví dụ: nhiệt điện trở (thermistor), quang trở (LDR), cặp nhiệt điện (thermocouple).</a:t>
            </a:r>
          </a:p>
          <a:p>
            <a:pPr marL="742950" lvl="1" indent="-285750">
              <a:buFont typeface="Arial" panose="020B0604020202020204" pitchFamily="34" charset="0"/>
              <a:buChar char="•"/>
            </a:pPr>
            <a:r>
              <a:rPr lang="vi-VN" b="1" dirty="0"/>
              <a:t>Đặc điểm:</a:t>
            </a:r>
            <a:r>
              <a:rPr lang="vi-VN" dirty="0"/>
              <a:t> đơn giản, giá rẻ, nhưng thường cần mạch khuếch đại hoặc xử lý thêm.</a:t>
            </a:r>
          </a:p>
          <a:p>
            <a:pPr>
              <a:buFont typeface="Arial" panose="020B0604020202020204" pitchFamily="34" charset="0"/>
              <a:buChar char="•"/>
            </a:pPr>
            <a:r>
              <a:rPr lang="vi-VN" b="1" dirty="0"/>
              <a:t>Active sensors (cảm biến chủ động):</a:t>
            </a:r>
            <a:endParaRPr lang="vi-VN" dirty="0"/>
          </a:p>
          <a:p>
            <a:pPr marL="742950" lvl="1" indent="-285750">
              <a:buFont typeface="Arial" panose="020B0604020202020204" pitchFamily="34" charset="0"/>
              <a:buChar char="•"/>
            </a:pPr>
            <a:r>
              <a:rPr lang="vi-VN" dirty="0"/>
              <a:t>Cần có nguồn cấp điện để hoạt động và tạo ra tín hiệu.</a:t>
            </a:r>
          </a:p>
          <a:p>
            <a:pPr marL="742950" lvl="1" indent="-285750">
              <a:buFont typeface="Arial" panose="020B0604020202020204" pitchFamily="34" charset="0"/>
              <a:buChar char="•"/>
            </a:pPr>
            <a:r>
              <a:rPr lang="vi-VN" dirty="0"/>
              <a:t>Thường có mạch khuếch đại và xử lý tích hợp.</a:t>
            </a:r>
          </a:p>
          <a:p>
            <a:pPr marL="742950" lvl="1" indent="-285750">
              <a:buFont typeface="Arial" panose="020B0604020202020204" pitchFamily="34" charset="0"/>
              <a:buChar char="•"/>
            </a:pPr>
            <a:r>
              <a:rPr lang="vi-VN" dirty="0"/>
              <a:t>Ví dụ: cảm biến siêu âm (ultrasonic), cảm biến hồng ngoại PIR, cảm biến gia tốc MEMS.</a:t>
            </a:r>
          </a:p>
          <a:p>
            <a:pPr marL="742950" lvl="1" indent="-285750">
              <a:buFont typeface="Arial" panose="020B0604020202020204" pitchFamily="34" charset="0"/>
              <a:buChar char="•"/>
            </a:pPr>
            <a:r>
              <a:rPr lang="vi-VN" b="1" dirty="0"/>
              <a:t>Đặc điểm:</a:t>
            </a:r>
            <a:r>
              <a:rPr lang="vi-VN" dirty="0"/>
              <a:t> tín hiệu mạnh, chính xác hơn, nhưng tiêu thụ điện năng.</a:t>
            </a:r>
          </a:p>
          <a:p>
            <a:r>
              <a:rPr lang="vi-VN" b="1" dirty="0"/>
              <a:t>2. Theo loại tín hiệu (Signal type)</a:t>
            </a:r>
          </a:p>
          <a:p>
            <a:pPr>
              <a:buFont typeface="Arial" panose="020B0604020202020204" pitchFamily="34" charset="0"/>
              <a:buChar char="•"/>
            </a:pPr>
            <a:r>
              <a:rPr lang="vi-VN" b="1" dirty="0"/>
              <a:t>Analog sensors:</a:t>
            </a:r>
            <a:endParaRPr lang="vi-VN" dirty="0"/>
          </a:p>
          <a:p>
            <a:pPr marL="742950" lvl="1" indent="-285750">
              <a:buFont typeface="Arial" panose="020B0604020202020204" pitchFamily="34" charset="0"/>
              <a:buChar char="•"/>
            </a:pPr>
            <a:r>
              <a:rPr lang="vi-VN" dirty="0"/>
              <a:t>Xuất ra tín hiệu </a:t>
            </a:r>
            <a:r>
              <a:rPr lang="vi-VN" b="1" dirty="0"/>
              <a:t>liên tục</a:t>
            </a:r>
            <a:r>
              <a:rPr lang="vi-VN" dirty="0"/>
              <a:t>, giá trị thay đổi theo môi trường.</a:t>
            </a:r>
          </a:p>
          <a:p>
            <a:pPr marL="742950" lvl="1" indent="-285750">
              <a:buFont typeface="Arial" panose="020B0604020202020204" pitchFamily="34" charset="0"/>
              <a:buChar char="•"/>
            </a:pPr>
            <a:r>
              <a:rPr lang="vi-VN" dirty="0"/>
              <a:t>Ví dụ: cảm biến nhiệt độ LM35 (xuất điện áp tuyến tính theo °C), cảm biến ánh sáng LDR.</a:t>
            </a:r>
          </a:p>
          <a:p>
            <a:pPr marL="742950" lvl="1" indent="-285750">
              <a:buFont typeface="Arial" panose="020B0604020202020204" pitchFamily="34" charset="0"/>
              <a:buChar char="•"/>
            </a:pPr>
            <a:r>
              <a:rPr lang="vi-VN" b="1" dirty="0"/>
              <a:t>Đặc điểm:</a:t>
            </a:r>
            <a:r>
              <a:rPr lang="vi-VN" dirty="0"/>
              <a:t> độ phân giải phụ thuộc vào bộ ADC của vi điều khiển.</a:t>
            </a:r>
          </a:p>
          <a:p>
            <a:pPr>
              <a:buFont typeface="Arial" panose="020B0604020202020204" pitchFamily="34" charset="0"/>
              <a:buChar char="•"/>
            </a:pPr>
            <a:r>
              <a:rPr lang="vi-VN" b="1" dirty="0"/>
              <a:t>Digital sensors:</a:t>
            </a:r>
            <a:endParaRPr lang="vi-VN" dirty="0"/>
          </a:p>
          <a:p>
            <a:pPr marL="742950" lvl="1" indent="-285750">
              <a:buFont typeface="Arial" panose="020B0604020202020204" pitchFamily="34" charset="0"/>
              <a:buChar char="•"/>
            </a:pPr>
            <a:r>
              <a:rPr lang="vi-VN" dirty="0"/>
              <a:t>Xuất ra tín hiệu </a:t>
            </a:r>
            <a:r>
              <a:rPr lang="vi-VN" b="1" dirty="0"/>
              <a:t>rời rạc</a:t>
            </a:r>
            <a:r>
              <a:rPr lang="vi-VN" dirty="0"/>
              <a:t> (0/1) hoặc dữ liệu số đã được xử lý.</a:t>
            </a:r>
          </a:p>
          <a:p>
            <a:pPr marL="742950" lvl="1" indent="-285750">
              <a:buFont typeface="Arial" panose="020B0604020202020204" pitchFamily="34" charset="0"/>
              <a:buChar char="•"/>
            </a:pPr>
            <a:r>
              <a:rPr lang="vi-VN" dirty="0"/>
              <a:t>Ví dụ: cảm biến nhiệt độ số DS18B20, cảm biến độ ẩm DHT11.</a:t>
            </a:r>
          </a:p>
          <a:p>
            <a:pPr marL="742950" lvl="1" indent="-285750">
              <a:buFont typeface="Arial" panose="020B0604020202020204" pitchFamily="34" charset="0"/>
              <a:buChar char="•"/>
            </a:pPr>
            <a:r>
              <a:rPr lang="vi-VN" b="1" dirty="0"/>
              <a:t>Đặc điểm:</a:t>
            </a:r>
            <a:r>
              <a:rPr lang="vi-VN" dirty="0"/>
              <a:t> dễ giao tiếp với vi điều khiển, ít nhiễu, độ chính xác cao.</a:t>
            </a:r>
          </a:p>
          <a:p>
            <a:r>
              <a:rPr lang="vi-VN" b="1" dirty="0"/>
              <a:t>3. Theo loại thiết bị đo (Measurement domain)</a:t>
            </a:r>
          </a:p>
          <a:p>
            <a:pPr>
              <a:buFont typeface="Arial" panose="020B0604020202020204" pitchFamily="34" charset="0"/>
              <a:buChar char="•"/>
            </a:pPr>
            <a:r>
              <a:rPr lang="vi-VN" b="1" dirty="0"/>
              <a:t>Chemical sensors (cảm biến hóa học):</a:t>
            </a:r>
            <a:endParaRPr lang="vi-VN" dirty="0"/>
          </a:p>
          <a:p>
            <a:pPr marL="742950" lvl="1" indent="-285750">
              <a:buFont typeface="Arial" panose="020B0604020202020204" pitchFamily="34" charset="0"/>
              <a:buChar char="•"/>
            </a:pPr>
            <a:r>
              <a:rPr lang="vi-VN" dirty="0"/>
              <a:t>Đo các đại lượng hóa học như khí gas, nồng độ CO₂, độ pH, độ ẩm.</a:t>
            </a:r>
          </a:p>
          <a:p>
            <a:pPr marL="742950" lvl="1" indent="-285750">
              <a:buFont typeface="Arial" panose="020B0604020202020204" pitchFamily="34" charset="0"/>
              <a:buChar char="•"/>
            </a:pPr>
            <a:r>
              <a:rPr lang="vi-VN" dirty="0"/>
              <a:t>Ví dụ: cảm biến MQ-135 (khí độc hại), cảm biến pH.</a:t>
            </a:r>
          </a:p>
          <a:p>
            <a:pPr>
              <a:buFont typeface="Arial" panose="020B0604020202020204" pitchFamily="34" charset="0"/>
              <a:buChar char="•"/>
            </a:pPr>
            <a:r>
              <a:rPr lang="vi-VN" b="1" dirty="0"/>
              <a:t>Mechanical sensors (cảm biến cơ học):</a:t>
            </a:r>
            <a:endParaRPr lang="vi-VN" dirty="0"/>
          </a:p>
          <a:p>
            <a:pPr marL="742950" lvl="1" indent="-285750">
              <a:buFont typeface="Arial" panose="020B0604020202020204" pitchFamily="34" charset="0"/>
              <a:buChar char="•"/>
            </a:pPr>
            <a:r>
              <a:rPr lang="vi-VN" dirty="0"/>
              <a:t>Đo các đại lượng vật lý/cơ học như áp suất, gia tốc, độ rung, lực.</a:t>
            </a:r>
          </a:p>
          <a:p>
            <a:pPr marL="742950" lvl="1" indent="-285750">
              <a:buFont typeface="Arial" panose="020B0604020202020204" pitchFamily="34" charset="0"/>
              <a:buChar char="•"/>
            </a:pPr>
            <a:r>
              <a:rPr lang="vi-VN" dirty="0"/>
              <a:t>Ví dụ: cảm biến áp suất BMP180, cảm biến gia tốc ADXL345.</a:t>
            </a:r>
          </a:p>
          <a:p>
            <a:pPr>
              <a:buFont typeface="Arial" panose="020B0604020202020204" pitchFamily="34" charset="0"/>
              <a:buChar char="•"/>
            </a:pPr>
            <a:r>
              <a:rPr lang="vi-VN" b="1" dirty="0"/>
              <a:t>Electrical sensors (cảm biến điện):</a:t>
            </a:r>
            <a:endParaRPr lang="vi-VN" dirty="0"/>
          </a:p>
          <a:p>
            <a:pPr marL="742950" lvl="1" indent="-285750">
              <a:buFont typeface="Arial" panose="020B0604020202020204" pitchFamily="34" charset="0"/>
              <a:buChar char="•"/>
            </a:pPr>
            <a:r>
              <a:rPr lang="vi-VN" dirty="0"/>
              <a:t>Đo các đại lượng điện học như điện áp, dòng điện, điện trở.</a:t>
            </a:r>
          </a:p>
          <a:p>
            <a:pPr marL="742950" lvl="1" indent="-285750">
              <a:buFont typeface="Arial" panose="020B0604020202020204" pitchFamily="34" charset="0"/>
              <a:buChar char="•"/>
            </a:pPr>
            <a:r>
              <a:rPr lang="vi-VN" dirty="0"/>
              <a:t>Ví dụ: cảm biến dòng ACS712, cảm biến điện áp ZMPT101B.</a:t>
            </a:r>
          </a:p>
          <a:p>
            <a:r>
              <a:rPr lang="en-US" b="1" dirty="0"/>
              <a:t>📌 </a:t>
            </a:r>
            <a:r>
              <a:rPr lang="vi-VN" b="1" dirty="0"/>
              <a:t>Kết luận cho sinh viên</a:t>
            </a:r>
          </a:p>
          <a:p>
            <a:pPr>
              <a:buFont typeface="Arial" panose="020B0604020202020204" pitchFamily="34" charset="0"/>
              <a:buChar char="•"/>
            </a:pPr>
            <a:r>
              <a:rPr lang="vi-VN" dirty="0"/>
              <a:t>Cảm biến có thể được phân loại theo nhiều tiêu chí khác nhau: </a:t>
            </a:r>
            <a:r>
              <a:rPr lang="vi-VN" b="1" dirty="0"/>
              <a:t>nguồn cấp</a:t>
            </a:r>
            <a:r>
              <a:rPr lang="vi-VN" dirty="0"/>
              <a:t>, </a:t>
            </a:r>
            <a:r>
              <a:rPr lang="vi-VN" b="1" dirty="0"/>
              <a:t>loại tín hiệu</a:t>
            </a:r>
            <a:r>
              <a:rPr lang="vi-VN" dirty="0"/>
              <a:t>, </a:t>
            </a:r>
            <a:r>
              <a:rPr lang="vi-VN" b="1" dirty="0"/>
              <a:t>lĩnh vực đo đạc</a:t>
            </a:r>
            <a:r>
              <a:rPr lang="vi-VN" dirty="0"/>
              <a:t>.</a:t>
            </a:r>
          </a:p>
          <a:p>
            <a:pPr>
              <a:buFont typeface="Arial" panose="020B0604020202020204" pitchFamily="34" charset="0"/>
              <a:buChar char="•"/>
            </a:pPr>
            <a:r>
              <a:rPr lang="vi-VN" dirty="0"/>
              <a:t>Mỗi loại cảm biến có ưu nhược điểm riêng, và lựa chọn loại nào phụ thuộc vào </a:t>
            </a:r>
            <a:r>
              <a:rPr lang="vi-VN" b="1" dirty="0"/>
              <a:t>ứng dụng IoT cụ thể</a:t>
            </a:r>
            <a:r>
              <a:rPr lang="vi-VN" dirty="0"/>
              <a:t> (nhà thông minh, nông nghiệp, công nghiệp, y tế…).</a:t>
            </a:r>
          </a:p>
          <a:p>
            <a:pPr>
              <a:buFont typeface="Arial" panose="020B0604020202020204" pitchFamily="34" charset="0"/>
              <a:buChar char="•"/>
            </a:pPr>
            <a:r>
              <a:rPr lang="vi-VN" dirty="0"/>
              <a:t>Đây là kiến thức nền để sinh viên có thể chọn cảm biến phù hợp khi thiết kế hệ thống IoT thực tế.</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1149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776c11b6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776c11b6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“Một số đặc trưng của cảm biến”</a:t>
            </a:r>
            <a:r>
              <a:rPr lang="vi-VN" dirty="0"/>
              <a:t> như sau:</a:t>
            </a:r>
          </a:p>
          <a:p>
            <a:r>
              <a:rPr lang="vi-VN" b="1" dirty="0"/>
              <a:t>1. Độ nhạy (Sensitivity)</a:t>
            </a:r>
          </a:p>
          <a:p>
            <a:pPr>
              <a:buFont typeface="Arial" panose="020B0604020202020204" pitchFamily="34" charset="0"/>
              <a:buChar char="•"/>
            </a:pPr>
            <a:r>
              <a:rPr lang="vi-VN" dirty="0"/>
              <a:t>Là </a:t>
            </a:r>
            <a:r>
              <a:rPr lang="vi-VN" b="1" dirty="0"/>
              <a:t>gia số nhỏ nhất</a:t>
            </a:r>
            <a:r>
              <a:rPr lang="vi-VN" dirty="0"/>
              <a:t> của đại lượng vật lý mà cảm biến có thể phát hiện và biến đổi thành tín hiệu điện.</a:t>
            </a:r>
          </a:p>
          <a:p>
            <a:pPr>
              <a:buFont typeface="Arial" panose="020B0604020202020204" pitchFamily="34" charset="0"/>
              <a:buChar char="•"/>
            </a:pPr>
            <a:r>
              <a:rPr lang="vi-VN" dirty="0"/>
              <a:t>Độ nhạy càng cao thì cảm biến càng “tinh”, phát hiện được những thay đổi rất nhỏ.</a:t>
            </a:r>
            <a:br>
              <a:rPr lang="vi-VN" dirty="0"/>
            </a:br>
            <a:r>
              <a:rPr lang="en-US" dirty="0"/>
              <a:t>👉 </a:t>
            </a:r>
            <a:r>
              <a:rPr lang="vi-VN" dirty="0"/>
              <a:t>Ví dụ: cảm biến nhiệt độ thay đổi 0,1°C đã cho ra tín hiệu khác biệt.</a:t>
            </a:r>
          </a:p>
          <a:p>
            <a:r>
              <a:rPr lang="vi-VN" b="1" dirty="0"/>
              <a:t>2. Mức tuyến tính (Linearity)</a:t>
            </a:r>
          </a:p>
          <a:p>
            <a:pPr>
              <a:buFont typeface="Arial" panose="020B0604020202020204" pitchFamily="34" charset="0"/>
              <a:buChar char="•"/>
            </a:pPr>
            <a:r>
              <a:rPr lang="vi-VN" dirty="0"/>
              <a:t>Là </a:t>
            </a:r>
            <a:r>
              <a:rPr lang="vi-VN" b="1" dirty="0"/>
              <a:t>khoảng giá trị đo</a:t>
            </a:r>
            <a:r>
              <a:rPr lang="vi-VN" dirty="0"/>
              <a:t> mà trong đó </a:t>
            </a:r>
            <a:r>
              <a:rPr lang="vi-VN" b="1" dirty="0"/>
              <a:t>tín hiệu ra thay đổi tỉ lệ thuận với tín hiệu vào</a:t>
            </a:r>
            <a:r>
              <a:rPr lang="vi-VN" dirty="0"/>
              <a:t>.</a:t>
            </a:r>
          </a:p>
          <a:p>
            <a:pPr>
              <a:buFont typeface="Arial" panose="020B0604020202020204" pitchFamily="34" charset="0"/>
              <a:buChar char="•"/>
            </a:pPr>
            <a:r>
              <a:rPr lang="vi-VN" dirty="0"/>
              <a:t>Nếu ngoài mức tuyến tính, cảm biến có thể bị sai số phi tuyến.</a:t>
            </a:r>
            <a:br>
              <a:rPr lang="vi-VN" dirty="0"/>
            </a:br>
            <a:r>
              <a:rPr lang="en-US" dirty="0"/>
              <a:t>👉 </a:t>
            </a:r>
            <a:r>
              <a:rPr lang="vi-VN" dirty="0"/>
              <a:t>Ví dụ: cảm biến ánh sáng có thể tuyến tính từ 10 lux đến 500 lux, nhưng ngoài khoảng này kết quả không còn chính xác.</a:t>
            </a:r>
          </a:p>
          <a:p>
            <a:r>
              <a:rPr lang="vi-VN" b="1" dirty="0"/>
              <a:t>3. Dải biến đổi (Range)</a:t>
            </a:r>
          </a:p>
          <a:p>
            <a:pPr>
              <a:buFont typeface="Arial" panose="020B0604020202020204" pitchFamily="34" charset="0"/>
              <a:buChar char="•"/>
            </a:pPr>
            <a:r>
              <a:rPr lang="vi-VN" dirty="0"/>
              <a:t>Là </a:t>
            </a:r>
            <a:r>
              <a:rPr lang="vi-VN" b="1" dirty="0"/>
              <a:t>khoảng giá trị sử dụng được</a:t>
            </a:r>
            <a:r>
              <a:rPr lang="vi-VN" dirty="0"/>
              <a:t> của đại lượng mà cảm biến đo được.</a:t>
            </a:r>
          </a:p>
          <a:p>
            <a:pPr>
              <a:buFont typeface="Arial" panose="020B0604020202020204" pitchFamily="34" charset="0"/>
              <a:buChar char="•"/>
            </a:pPr>
            <a:r>
              <a:rPr lang="vi-VN" dirty="0"/>
              <a:t>Thể hiện giới hạn đo trên và đo dưới của cảm biến.</a:t>
            </a:r>
            <a:br>
              <a:rPr lang="vi-VN" dirty="0"/>
            </a:br>
            <a:r>
              <a:rPr lang="en-US" dirty="0"/>
              <a:t>👉 </a:t>
            </a:r>
            <a:r>
              <a:rPr lang="vi-VN" dirty="0"/>
              <a:t>Ví dụ: cảm biến áp suất 0–10 bar.</a:t>
            </a:r>
          </a:p>
          <a:p>
            <a:r>
              <a:rPr lang="vi-VN" b="1" dirty="0"/>
              <a:t>4. Ảnh hưởng ngược (Loading/Interference)</a:t>
            </a:r>
          </a:p>
          <a:p>
            <a:pPr>
              <a:buFont typeface="Arial" panose="020B0604020202020204" pitchFamily="34" charset="0"/>
              <a:buChar char="•"/>
            </a:pPr>
            <a:r>
              <a:rPr lang="vi-VN" dirty="0"/>
              <a:t>Là </a:t>
            </a:r>
            <a:r>
              <a:rPr lang="vi-VN" b="1" dirty="0"/>
              <a:t>mức độ cảm biến gây thay đổi lên môi trường cần đo</a:t>
            </a:r>
            <a:r>
              <a:rPr lang="vi-VN" dirty="0"/>
              <a:t>.</a:t>
            </a:r>
          </a:p>
          <a:p>
            <a:pPr>
              <a:buFont typeface="Arial" panose="020B0604020202020204" pitchFamily="34" charset="0"/>
              <a:buChar char="•"/>
            </a:pPr>
            <a:r>
              <a:rPr lang="vi-VN" dirty="0"/>
              <a:t>Lý tưởng: cảm biến chỉ “quan sát”, không ảnh hưởng đến đối tượng.</a:t>
            </a:r>
            <a:br>
              <a:rPr lang="vi-VN" dirty="0"/>
            </a:br>
            <a:r>
              <a:rPr lang="en-US" dirty="0"/>
              <a:t>👉 </a:t>
            </a:r>
            <a:r>
              <a:rPr lang="vi-VN" dirty="0"/>
              <a:t>Ví dụ: cảm biến nhiệt độ đặt trong nước có thể làm nước nóng lên một chút, ảnh hưởng kết quả đo.</a:t>
            </a:r>
          </a:p>
          <a:p>
            <a:r>
              <a:rPr lang="vi-VN" b="1" dirty="0"/>
              <a:t>5. Mức nhiễu (Noise)</a:t>
            </a:r>
          </a:p>
          <a:p>
            <a:pPr>
              <a:buFont typeface="Arial" panose="020B0604020202020204" pitchFamily="34" charset="0"/>
              <a:buChar char="•"/>
            </a:pPr>
            <a:r>
              <a:rPr lang="vi-VN" dirty="0"/>
              <a:t>Bao gồm:</a:t>
            </a:r>
          </a:p>
          <a:p>
            <a:pPr marL="742950" lvl="1" indent="-285750">
              <a:buFont typeface="Arial" panose="020B0604020202020204" pitchFamily="34" charset="0"/>
              <a:buChar char="•"/>
            </a:pPr>
            <a:r>
              <a:rPr lang="vi-VN" b="1" dirty="0"/>
              <a:t>Nhiễu riêng (internal noise):</a:t>
            </a:r>
            <a:r>
              <a:rPr lang="vi-VN" dirty="0"/>
              <a:t> do bản thân linh kiện tạo ra.</a:t>
            </a:r>
          </a:p>
          <a:p>
            <a:pPr marL="742950" lvl="1" indent="-285750">
              <a:buFont typeface="Arial" panose="020B0604020202020204" pitchFamily="34" charset="0"/>
              <a:buChar char="•"/>
            </a:pPr>
            <a:r>
              <a:rPr lang="vi-VN" b="1" dirty="0"/>
              <a:t>Ảnh hưởng của tác nhân bên ngoài:</a:t>
            </a:r>
            <a:r>
              <a:rPr lang="vi-VN" dirty="0"/>
              <a:t> rung, điện từ, ánh sáng, từ trường…</a:t>
            </a:r>
          </a:p>
          <a:p>
            <a:pPr>
              <a:buFont typeface="Arial" panose="020B0604020202020204" pitchFamily="34" charset="0"/>
              <a:buChar char="•"/>
            </a:pPr>
            <a:r>
              <a:rPr lang="vi-VN" dirty="0"/>
              <a:t>Nhiễu càng cao → sai số đo càng lớn.</a:t>
            </a:r>
          </a:p>
          <a:p>
            <a:r>
              <a:rPr lang="vi-VN" b="1" dirty="0"/>
              <a:t>6. Sai số xác định (Accuracy)</a:t>
            </a:r>
          </a:p>
          <a:p>
            <a:pPr>
              <a:buFont typeface="Arial" panose="020B0604020202020204" pitchFamily="34" charset="0"/>
              <a:buChar char="•"/>
            </a:pPr>
            <a:r>
              <a:rPr lang="vi-VN" dirty="0"/>
              <a:t>Độ chính xác đo phụ thuộc vào </a:t>
            </a:r>
            <a:r>
              <a:rPr lang="vi-VN" b="1" dirty="0"/>
              <a:t>độ nhạy</a:t>
            </a:r>
            <a:r>
              <a:rPr lang="vi-VN" dirty="0"/>
              <a:t> và </a:t>
            </a:r>
            <a:r>
              <a:rPr lang="vi-VN" b="1" dirty="0"/>
              <a:t>mức nhiễu</a:t>
            </a:r>
            <a:r>
              <a:rPr lang="vi-VN" dirty="0"/>
              <a:t>.</a:t>
            </a:r>
          </a:p>
          <a:p>
            <a:pPr>
              <a:buFont typeface="Arial" panose="020B0604020202020204" pitchFamily="34" charset="0"/>
              <a:buChar char="•"/>
            </a:pPr>
            <a:r>
              <a:rPr lang="vi-VN" dirty="0"/>
              <a:t>Sai số nhỏ = cảm biến cho kết quả đáng tin cậy.</a:t>
            </a:r>
          </a:p>
          <a:p>
            <a:r>
              <a:rPr lang="vi-VN" b="1" dirty="0"/>
              <a:t>7. Độ trôi (Drift)</a:t>
            </a:r>
          </a:p>
          <a:p>
            <a:pPr>
              <a:buFont typeface="Arial" panose="020B0604020202020204" pitchFamily="34" charset="0"/>
              <a:buChar char="•"/>
            </a:pPr>
            <a:r>
              <a:rPr lang="vi-VN" dirty="0"/>
              <a:t>Là sự </a:t>
            </a:r>
            <a:r>
              <a:rPr lang="vi-VN" b="1" dirty="0"/>
              <a:t>thay đổi tham số đo theo thời gian</a:t>
            </a:r>
            <a:r>
              <a:rPr lang="vi-VN" dirty="0"/>
              <a:t> do lão hóa linh kiện, môi trường, hoặc thời gian sử dụng lâu dài.</a:t>
            </a:r>
            <a:br>
              <a:rPr lang="vi-VN" dirty="0"/>
            </a:br>
            <a:r>
              <a:rPr lang="en-US" dirty="0"/>
              <a:t>👉 </a:t>
            </a:r>
            <a:r>
              <a:rPr lang="vi-VN" dirty="0"/>
              <a:t>Ví dụ: sau 2 năm, cảm biến khí có thể báo giá trị lệch so với ban đầu.</a:t>
            </a:r>
          </a:p>
          <a:p>
            <a:r>
              <a:rPr lang="vi-VN" b="1" dirty="0"/>
              <a:t>8. Độ trễ (Response time)</a:t>
            </a:r>
          </a:p>
          <a:p>
            <a:pPr>
              <a:buFont typeface="Arial" panose="020B0604020202020204" pitchFamily="34" charset="0"/>
              <a:buChar char="•"/>
            </a:pPr>
            <a:r>
              <a:rPr lang="vi-VN" dirty="0"/>
              <a:t>Là </a:t>
            </a:r>
            <a:r>
              <a:rPr lang="vi-VN" b="1" dirty="0"/>
              <a:t>thời gian cảm biến phản ứng</a:t>
            </a:r>
            <a:r>
              <a:rPr lang="vi-VN" dirty="0"/>
              <a:t> khi môi trường thay đổi.</a:t>
            </a:r>
          </a:p>
          <a:p>
            <a:pPr>
              <a:buFont typeface="Arial" panose="020B0604020202020204" pitchFamily="34" charset="0"/>
              <a:buChar char="•"/>
            </a:pPr>
            <a:r>
              <a:rPr lang="vi-VN" dirty="0"/>
              <a:t>Quan trọng trong ứng dụng thời gian thực.</a:t>
            </a:r>
            <a:br>
              <a:rPr lang="vi-VN" dirty="0"/>
            </a:br>
            <a:r>
              <a:rPr lang="en-US" dirty="0"/>
              <a:t>👉 </a:t>
            </a:r>
            <a:r>
              <a:rPr lang="vi-VN" dirty="0"/>
              <a:t>Ví dụ: cảm biến khói cần phản ứng trong vài giây để báo cháy kịp thời.</a:t>
            </a:r>
          </a:p>
          <a:p>
            <a:r>
              <a:rPr lang="vi-VN" b="1" dirty="0"/>
              <a:t>9. Độ tin cậy (Reliability)</a:t>
            </a:r>
          </a:p>
          <a:p>
            <a:pPr>
              <a:buFont typeface="Arial" panose="020B0604020202020204" pitchFamily="34" charset="0"/>
              <a:buChar char="•"/>
            </a:pPr>
            <a:r>
              <a:rPr lang="vi-VN" dirty="0"/>
              <a:t>Khả năng cảm biến </a:t>
            </a:r>
            <a:r>
              <a:rPr lang="vi-VN" b="1" dirty="0"/>
              <a:t>hoạt động ổn định, bền bỉ</a:t>
            </a:r>
            <a:r>
              <a:rPr lang="vi-VN" dirty="0"/>
              <a:t> trong điều kiện môi trường khắc nghiệt: rung, sốc, nhiệt độ cao/thấp.</a:t>
            </a:r>
            <a:br>
              <a:rPr lang="vi-VN" dirty="0"/>
            </a:br>
            <a:r>
              <a:rPr lang="en-US" dirty="0"/>
              <a:t>👉 </a:t>
            </a:r>
            <a:r>
              <a:rPr lang="vi-VN" dirty="0"/>
              <a:t>Ví dụ: cảm biến dùng trong công nghiệp phải chịu rung động mạnh nhưng vẫn ổn định.</a:t>
            </a:r>
          </a:p>
          <a:p>
            <a:r>
              <a:rPr lang="vi-VN" b="1" dirty="0"/>
              <a:t>10. Điều kiện môi trường (Operating conditions)</a:t>
            </a:r>
          </a:p>
          <a:p>
            <a:pPr>
              <a:buFont typeface="Arial" panose="020B0604020202020204" pitchFamily="34" charset="0"/>
              <a:buChar char="•"/>
            </a:pPr>
            <a:r>
              <a:rPr lang="vi-VN" dirty="0"/>
              <a:t>Cảm biến chỉ hoạt động trong một dải điều kiện nhất định:</a:t>
            </a:r>
          </a:p>
          <a:p>
            <a:pPr marL="742950" lvl="1" indent="-285750">
              <a:buFont typeface="Arial" panose="020B0604020202020204" pitchFamily="34" charset="0"/>
              <a:buChar char="•"/>
            </a:pPr>
            <a:r>
              <a:rPr lang="vi-VN" dirty="0"/>
              <a:t>Nhiệt độ làm việc (-20°C → 70°C).</a:t>
            </a:r>
          </a:p>
          <a:p>
            <a:pPr marL="742950" lvl="1" indent="-285750">
              <a:buFont typeface="Arial" panose="020B0604020202020204" pitchFamily="34" charset="0"/>
              <a:buChar char="•"/>
            </a:pPr>
            <a:r>
              <a:rPr lang="vi-VN" dirty="0"/>
              <a:t>Độ ẩm (%RH).</a:t>
            </a:r>
          </a:p>
          <a:p>
            <a:pPr marL="742950" lvl="1" indent="-285750">
              <a:buFont typeface="Arial" panose="020B0604020202020204" pitchFamily="34" charset="0"/>
              <a:buChar char="•"/>
            </a:pPr>
            <a:r>
              <a:rPr lang="vi-VN" dirty="0"/>
              <a:t>Áp suất môi trường.</a:t>
            </a:r>
            <a:br>
              <a:rPr lang="vi-VN" dirty="0"/>
            </a:br>
            <a:r>
              <a:rPr lang="en-US" dirty="0"/>
              <a:t>👉 </a:t>
            </a:r>
            <a:r>
              <a:rPr lang="vi-VN" dirty="0"/>
              <a:t>Ngoài khoảng này, cảm biến có thể hỏng hoặc sai số cao.</a:t>
            </a:r>
          </a:p>
          <a:p>
            <a:r>
              <a:rPr lang="en-US" b="1" dirty="0"/>
              <a:t>📌 </a:t>
            </a:r>
            <a:r>
              <a:rPr lang="vi-VN" b="1" dirty="0"/>
              <a:t>Kết luận cho sinh viên</a:t>
            </a:r>
          </a:p>
          <a:p>
            <a:pPr>
              <a:buFont typeface="Arial" panose="020B0604020202020204" pitchFamily="34" charset="0"/>
              <a:buChar char="•"/>
            </a:pPr>
            <a:r>
              <a:rPr lang="vi-VN" dirty="0"/>
              <a:t>Mỗi cảm biến đều có </a:t>
            </a:r>
            <a:r>
              <a:rPr lang="vi-VN" b="1" dirty="0"/>
              <a:t>đặc trưng kỹ thuật riêng</a:t>
            </a:r>
            <a:r>
              <a:rPr lang="vi-VN" dirty="0"/>
              <a:t>: độ nhạy, tuyến tính, dải đo, độ trễ, độ tin cậy…</a:t>
            </a:r>
          </a:p>
          <a:p>
            <a:pPr>
              <a:buFont typeface="Arial" panose="020B0604020202020204" pitchFamily="34" charset="0"/>
              <a:buChar char="•"/>
            </a:pPr>
            <a:r>
              <a:rPr lang="vi-VN" dirty="0"/>
              <a:t>Khi thiết kế hệ thống IoT, cần </a:t>
            </a:r>
            <a:r>
              <a:rPr lang="vi-VN" b="1" dirty="0"/>
              <a:t>chọn cảm biến phù hợp</a:t>
            </a:r>
            <a:r>
              <a:rPr lang="vi-VN" dirty="0"/>
              <a:t> với ứng dụng thực tế, không chỉ dựa trên giá rẻ mà còn xét đến </a:t>
            </a:r>
            <a:r>
              <a:rPr lang="vi-VN" b="1" dirty="0"/>
              <a:t>độ chính xác, độ bền, và điều kiện môi trường làm việc</a:t>
            </a:r>
            <a:r>
              <a:rPr lang="vi-VN"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7471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8776c11b6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8776c11b6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1. Nguyên tắc chung khi lựa chọn cảm biến</a:t>
            </a:r>
          </a:p>
          <a:p>
            <a:pPr>
              <a:buFont typeface="Arial" panose="020B0604020202020204" pitchFamily="34" charset="0"/>
              <a:buChar char="•"/>
            </a:pPr>
            <a:r>
              <a:rPr lang="vi-VN" dirty="0"/>
              <a:t>Việc chọn cảm biến không chỉ dựa vào </a:t>
            </a:r>
            <a:r>
              <a:rPr lang="vi-VN" b="1" dirty="0"/>
              <a:t>giá thành</a:t>
            </a:r>
            <a:r>
              <a:rPr lang="vi-VN" dirty="0"/>
              <a:t> hay </a:t>
            </a:r>
            <a:r>
              <a:rPr lang="vi-VN" b="1" dirty="0"/>
              <a:t>độ chính xác</a:t>
            </a:r>
            <a:r>
              <a:rPr lang="vi-VN" dirty="0"/>
              <a:t>, mà cần cân nhắc đến </a:t>
            </a:r>
            <a:r>
              <a:rPr lang="vi-VN" b="1" dirty="0"/>
              <a:t>tầm quan trọng của từng yếu tố</a:t>
            </a:r>
            <a:r>
              <a:rPr lang="vi-VN" dirty="0"/>
              <a:t> và </a:t>
            </a:r>
            <a:r>
              <a:rPr lang="vi-VN" b="1" dirty="0"/>
              <a:t>mức độ ưu tiên trong thiết kế tổng thể</a:t>
            </a:r>
            <a:r>
              <a:rPr lang="vi-VN" dirty="0"/>
              <a:t>.</a:t>
            </a:r>
          </a:p>
          <a:p>
            <a:pPr>
              <a:buFont typeface="Arial" panose="020B0604020202020204" pitchFamily="34" charset="0"/>
              <a:buChar char="•"/>
            </a:pPr>
            <a:r>
              <a:rPr lang="vi-VN" dirty="0"/>
              <a:t>Các yếu tố thường được xem xét gồm: </a:t>
            </a:r>
            <a:r>
              <a:rPr lang="vi-VN" b="1" dirty="0"/>
              <a:t>độ bền bỉ (durability)</a:t>
            </a:r>
            <a:r>
              <a:rPr lang="vi-VN" dirty="0"/>
              <a:t>, </a:t>
            </a:r>
            <a:r>
              <a:rPr lang="vi-VN" b="1" dirty="0"/>
              <a:t>độ chính xác (accuracy)</a:t>
            </a:r>
            <a:r>
              <a:rPr lang="vi-VN" dirty="0"/>
              <a:t>, </a:t>
            </a:r>
            <a:r>
              <a:rPr lang="vi-VN" b="1" dirty="0"/>
              <a:t>dải đo (range)</a:t>
            </a:r>
            <a:r>
              <a:rPr lang="vi-VN" dirty="0"/>
              <a:t>, </a:t>
            </a:r>
            <a:r>
              <a:rPr lang="vi-VN" b="1" dirty="0"/>
              <a:t>khả năng giao tiếp (interface/communication)</a:t>
            </a:r>
            <a:r>
              <a:rPr lang="vi-VN" dirty="0"/>
              <a:t>, và </a:t>
            </a:r>
            <a:r>
              <a:rPr lang="vi-VN" b="1" dirty="0"/>
              <a:t>chi phí</a:t>
            </a:r>
            <a:r>
              <a:rPr lang="vi-VN" dirty="0"/>
              <a:t>.</a:t>
            </a:r>
          </a:p>
          <a:p>
            <a:pPr>
              <a:buFont typeface="Arial" panose="020B0604020202020204" pitchFamily="34" charset="0"/>
              <a:buChar char="•"/>
            </a:pPr>
            <a:r>
              <a:rPr lang="vi-VN" dirty="0"/>
              <a:t>Mục tiêu: chọn được cảm biến </a:t>
            </a:r>
            <a:r>
              <a:rPr lang="vi-VN" b="1" dirty="0"/>
              <a:t>phù hợp nhất với môi trường và ứng dụng cụ thể</a:t>
            </a:r>
            <a:r>
              <a:rPr lang="vi-VN" dirty="0"/>
              <a:t>, chứ không nhất thiết là loại “tốt nhất” trên thị trường.</a:t>
            </a:r>
          </a:p>
          <a:p>
            <a:r>
              <a:rPr lang="vi-VN" b="1" dirty="0"/>
              <a:t>2. Durability – Tính bền bỉ</a:t>
            </a:r>
          </a:p>
          <a:p>
            <a:pPr>
              <a:buFont typeface="Arial" panose="020B0604020202020204" pitchFamily="34" charset="0"/>
              <a:buChar char="•"/>
            </a:pPr>
            <a:r>
              <a:rPr lang="vi-VN" b="1" dirty="0"/>
              <a:t>Khái niệm:</a:t>
            </a:r>
            <a:r>
              <a:rPr lang="vi-VN" dirty="0"/>
              <a:t> Tính bền bỉ là khả năng cảm biến </a:t>
            </a:r>
            <a:r>
              <a:rPr lang="vi-VN" b="1" dirty="0"/>
              <a:t>hoạt động ổn định và lâu dài</a:t>
            </a:r>
            <a:r>
              <a:rPr lang="vi-VN" dirty="0"/>
              <a:t> trong điều kiện môi trường làm việc thực tế.</a:t>
            </a:r>
          </a:p>
          <a:p>
            <a:pPr>
              <a:buFont typeface="Arial" panose="020B0604020202020204" pitchFamily="34" charset="0"/>
              <a:buChar char="•"/>
            </a:pPr>
            <a:r>
              <a:rPr lang="vi-VN" dirty="0"/>
              <a:t>Đây là yếu tố đặc biệt quan trọng với các ứng dụng IoT </a:t>
            </a:r>
            <a:r>
              <a:rPr lang="vi-VN" b="1" dirty="0"/>
              <a:t>ngoài trời, công nghiệp, hoặc y tế</a:t>
            </a:r>
            <a:r>
              <a:rPr lang="vi-VN" dirty="0"/>
              <a:t>, nơi mà việc thay thế, sửa chữa cảm biến là </a:t>
            </a:r>
            <a:r>
              <a:rPr lang="vi-VN" b="1" dirty="0"/>
              <a:t>tốn kém hoặc khó khăn</a:t>
            </a:r>
            <a:r>
              <a:rPr lang="vi-VN" dirty="0"/>
              <a:t>.</a:t>
            </a:r>
          </a:p>
          <a:p>
            <a:r>
              <a:rPr lang="vi-VN" b="1" dirty="0"/>
              <a:t>Các khía cạnh cần cân nhắc:</a:t>
            </a:r>
          </a:p>
          <a:p>
            <a:pPr>
              <a:buFont typeface="Arial" panose="020B0604020202020204" pitchFamily="34" charset="0"/>
              <a:buChar char="•"/>
            </a:pPr>
            <a:r>
              <a:rPr lang="vi-VN" b="1" dirty="0"/>
              <a:t>Môi trường hoạt động:</a:t>
            </a:r>
            <a:r>
              <a:rPr lang="vi-VN" dirty="0"/>
              <a:t> nhiệt độ cao/thấp, độ ẩm, mưa gió, bụi bẩn, rung động, hóa chất ăn mòn.</a:t>
            </a:r>
          </a:p>
          <a:p>
            <a:pPr>
              <a:buFont typeface="Arial" panose="020B0604020202020204" pitchFamily="34" charset="0"/>
              <a:buChar char="•"/>
            </a:pPr>
            <a:r>
              <a:rPr lang="vi-VN" b="1" dirty="0"/>
              <a:t>Thời gian sử dụng:</a:t>
            </a:r>
            <a:r>
              <a:rPr lang="vi-VN" dirty="0"/>
              <a:t> cảm biến phải duy trì hiệu suất ổn định trong </a:t>
            </a:r>
            <a:r>
              <a:rPr lang="vi-VN" b="1" dirty="0"/>
              <a:t>nhiều tháng hoặc nhiều năm</a:t>
            </a:r>
            <a:r>
              <a:rPr lang="vi-VN" dirty="0"/>
              <a:t>, tránh trục trặc thường xuyên.</a:t>
            </a:r>
          </a:p>
          <a:p>
            <a:pPr>
              <a:buFont typeface="Arial" panose="020B0604020202020204" pitchFamily="34" charset="0"/>
              <a:buChar char="•"/>
            </a:pPr>
            <a:r>
              <a:rPr lang="vi-VN" b="1" dirty="0"/>
              <a:t>Chi phí bảo trì:</a:t>
            </a:r>
            <a:r>
              <a:rPr lang="vi-VN" dirty="0"/>
              <a:t> cảm biến bền bỉ giúp giảm </a:t>
            </a:r>
            <a:r>
              <a:rPr lang="vi-VN" b="1" dirty="0"/>
              <a:t>chi phí sửa chữa và thay thế</a:t>
            </a:r>
            <a:r>
              <a:rPr lang="vi-VN" dirty="0"/>
              <a:t>, tăng hiệu quả kinh tế của hệ thống IoT.</a:t>
            </a:r>
          </a:p>
          <a:p>
            <a:r>
              <a:rPr lang="vi-VN" b="1" dirty="0"/>
              <a:t>Ví dụ minh họa:</a:t>
            </a:r>
          </a:p>
          <a:p>
            <a:pPr>
              <a:buFont typeface="Arial" panose="020B0604020202020204" pitchFamily="34" charset="0"/>
              <a:buChar char="•"/>
            </a:pPr>
            <a:r>
              <a:rPr lang="vi-VN" b="1" dirty="0"/>
              <a:t>Trạm thời tiết IoT:</a:t>
            </a:r>
            <a:endParaRPr lang="vi-VN" dirty="0"/>
          </a:p>
          <a:p>
            <a:pPr marL="742950" lvl="1" indent="-285750">
              <a:buFont typeface="Arial" panose="020B0604020202020204" pitchFamily="34" charset="0"/>
              <a:buChar char="•"/>
            </a:pPr>
            <a:r>
              <a:rPr lang="vi-VN" dirty="0"/>
              <a:t>Cần cảm biến nhiệt độ và độ ẩm có </a:t>
            </a:r>
            <a:r>
              <a:rPr lang="vi-VN" b="1" dirty="0"/>
              <a:t>khả năng chống nước, chống bụi (chuẩn IP65/IP67)</a:t>
            </a:r>
            <a:r>
              <a:rPr lang="vi-VN" dirty="0"/>
              <a:t>.</a:t>
            </a:r>
          </a:p>
          <a:p>
            <a:pPr marL="742950" lvl="1" indent="-285750">
              <a:buFont typeface="Arial" panose="020B0604020202020204" pitchFamily="34" charset="0"/>
              <a:buChar char="•"/>
            </a:pPr>
            <a:r>
              <a:rPr lang="vi-VN" dirty="0"/>
              <a:t>Vì cảm biến được đặt ngoài trời trong thời gian dài, nên yếu tố bền bỉ quan trọng hơn độ chính xác tuyệt đối.</a:t>
            </a:r>
          </a:p>
          <a:p>
            <a:pPr>
              <a:buFont typeface="Arial" panose="020B0604020202020204" pitchFamily="34" charset="0"/>
              <a:buChar char="•"/>
            </a:pPr>
            <a:r>
              <a:rPr lang="vi-VN" b="1" dirty="0"/>
              <a:t>Ứng dụng công nghiệp:</a:t>
            </a:r>
            <a:r>
              <a:rPr lang="vi-VN" dirty="0"/>
              <a:t> cảm biến rung gắn trên động cơ phải chịu được môi trường rung mạnh và nhiệt độ cao.</a:t>
            </a:r>
          </a:p>
          <a:p>
            <a:pPr marL="158750" indent="0">
              <a:buNone/>
            </a:pPr>
            <a:r>
              <a:rPr lang="vi-VN" b="1" dirty="0"/>
              <a:t>Kết luận</a:t>
            </a:r>
          </a:p>
          <a:p>
            <a:pPr>
              <a:buFont typeface="Arial" panose="020B0604020202020204" pitchFamily="34" charset="0"/>
              <a:buChar char="•"/>
            </a:pPr>
            <a:r>
              <a:rPr lang="vi-VN" dirty="0"/>
              <a:t>Khi lựa chọn cảm biến, hãy luôn đặt câu hỏi:</a:t>
            </a:r>
          </a:p>
          <a:p>
            <a:pPr marL="742950" lvl="1" indent="-285750">
              <a:buFont typeface="Arial" panose="020B0604020202020204" pitchFamily="34" charset="0"/>
              <a:buChar char="•"/>
            </a:pPr>
            <a:r>
              <a:rPr lang="vi-VN" dirty="0"/>
              <a:t>“Môi trường sử dụng có khắc nghiệt không?”</a:t>
            </a:r>
          </a:p>
          <a:p>
            <a:pPr marL="742950" lvl="1" indent="-285750">
              <a:buFont typeface="Arial" panose="020B0604020202020204" pitchFamily="34" charset="0"/>
              <a:buChar char="•"/>
            </a:pPr>
            <a:r>
              <a:rPr lang="vi-VN" dirty="0"/>
              <a:t>“Có cần ưu tiên độ chính xác hay độ bền?”</a:t>
            </a:r>
          </a:p>
          <a:p>
            <a:pPr marL="742950" lvl="1" indent="-285750">
              <a:buFont typeface="Arial" panose="020B0604020202020204" pitchFamily="34" charset="0"/>
              <a:buChar char="•"/>
            </a:pPr>
            <a:r>
              <a:rPr lang="vi-VN" dirty="0"/>
              <a:t>“Chi phí thay thế, bảo trì có lớn không?”</a:t>
            </a:r>
          </a:p>
          <a:p>
            <a:pPr>
              <a:buFont typeface="Arial" panose="020B0604020202020204" pitchFamily="34" charset="0"/>
              <a:buChar char="•"/>
            </a:pPr>
            <a:r>
              <a:rPr lang="vi-VN" dirty="0"/>
              <a:t>Trong nhiều ứng dụng IoT thực tế, </a:t>
            </a:r>
            <a:r>
              <a:rPr lang="vi-VN" b="1" dirty="0"/>
              <a:t>tính bền bỉ và khả năng chịu đựng môi trường</a:t>
            </a:r>
            <a:r>
              <a:rPr lang="vi-VN" dirty="0"/>
              <a:t> quan trọng hơn cả độ chính xác tuyệt đối.</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fb86d61ae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fb86d61ae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8776c11b6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8776c11b6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1. Độ chính xác (Accuracy) là gì?</a:t>
            </a:r>
          </a:p>
          <a:p>
            <a:pPr>
              <a:buFont typeface="Arial" panose="020B0604020202020204" pitchFamily="34" charset="0"/>
              <a:buChar char="•"/>
            </a:pPr>
            <a:r>
              <a:rPr lang="vi-VN" b="1" dirty="0"/>
              <a:t>Độ chính xác</a:t>
            </a:r>
            <a:r>
              <a:rPr lang="vi-VN" dirty="0"/>
              <a:t> phản ánh mức độ mà giá trị đo từ cảm biến gần với giá trị thực của đại lượng vật lý.</a:t>
            </a:r>
          </a:p>
          <a:p>
            <a:pPr>
              <a:buFont typeface="Arial" panose="020B0604020202020204" pitchFamily="34" charset="0"/>
              <a:buChar char="•"/>
            </a:pPr>
            <a:r>
              <a:rPr lang="vi-VN" dirty="0"/>
              <a:t>Đây là một tiêu chí quan trọng khi lựa chọn cảm biến, vì tùy từng ứng dụng mà yêu cầu về độ chính xác sẽ khác nhau.</a:t>
            </a:r>
          </a:p>
          <a:p>
            <a:r>
              <a:rPr lang="vi-VN" b="1" dirty="0"/>
              <a:t>2. Nguyên tắc lựa chọn theo độ chính xác</a:t>
            </a:r>
          </a:p>
          <a:p>
            <a:pPr>
              <a:buFont typeface="Arial" panose="020B0604020202020204" pitchFamily="34" charset="0"/>
              <a:buChar char="•"/>
            </a:pPr>
            <a:r>
              <a:rPr lang="vi-VN" b="1" dirty="0"/>
              <a:t>Không phải ứng dụng nào cũng cần cảm biến cực kỳ chính xác.</a:t>
            </a:r>
            <a:endParaRPr lang="vi-VN" dirty="0"/>
          </a:p>
          <a:p>
            <a:pPr>
              <a:buFont typeface="Arial" panose="020B0604020202020204" pitchFamily="34" charset="0"/>
              <a:buChar char="•"/>
            </a:pPr>
            <a:r>
              <a:rPr lang="vi-VN" dirty="0"/>
              <a:t>Ta cần </a:t>
            </a:r>
            <a:r>
              <a:rPr lang="vi-VN" b="1" dirty="0"/>
              <a:t>xác định mức độ chính xác “đủ dùng”</a:t>
            </a:r>
            <a:r>
              <a:rPr lang="vi-VN" dirty="0"/>
              <a:t> theo yêu cầu thực tế, thay vì chọn loại cảm biến cao cấp (vừa đắt vừa tốn năng lượng).</a:t>
            </a:r>
          </a:p>
          <a:p>
            <a:pPr>
              <a:buFont typeface="Arial" panose="020B0604020202020204" pitchFamily="34" charset="0"/>
              <a:buChar char="•"/>
            </a:pPr>
            <a:r>
              <a:rPr lang="vi-VN" dirty="0"/>
              <a:t>Cảm biến có độ chính xác quá cao so với nhu cầu sẽ </a:t>
            </a:r>
            <a:r>
              <a:rPr lang="vi-VN" b="1" dirty="0"/>
              <a:t>tăng chi phí, phức tạp</a:t>
            </a:r>
            <a:r>
              <a:rPr lang="vi-VN" dirty="0"/>
              <a:t>, trong khi không mang lại lợi ích thiết thực.</a:t>
            </a:r>
          </a:p>
          <a:p>
            <a:r>
              <a:rPr lang="vi-VN" b="1" dirty="0"/>
              <a:t>3. Ví dụ minh họa</a:t>
            </a:r>
          </a:p>
          <a:p>
            <a:pPr>
              <a:buFont typeface="Arial" panose="020B0604020202020204" pitchFamily="34" charset="0"/>
              <a:buChar char="•"/>
            </a:pPr>
            <a:r>
              <a:rPr lang="vi-VN" b="1" dirty="0"/>
              <a:t>Đo nhiệt độ trong nhà (Smart Home):</a:t>
            </a:r>
            <a:endParaRPr lang="vi-VN" dirty="0"/>
          </a:p>
          <a:p>
            <a:pPr marL="742950" lvl="1" indent="-285750">
              <a:buFont typeface="Arial" panose="020B0604020202020204" pitchFamily="34" charset="0"/>
              <a:buChar char="•"/>
            </a:pPr>
            <a:r>
              <a:rPr lang="vi-VN" dirty="0"/>
              <a:t>Yêu cầu không quá khắt khe, có thể chấp nhận sai số </a:t>
            </a:r>
            <a:r>
              <a:rPr lang="vi-VN" b="1" dirty="0"/>
              <a:t>±2°C</a:t>
            </a:r>
            <a:r>
              <a:rPr lang="vi-VN" dirty="0"/>
              <a:t>.</a:t>
            </a:r>
          </a:p>
          <a:p>
            <a:pPr marL="742950" lvl="1" indent="-285750">
              <a:buFont typeface="Arial" panose="020B0604020202020204" pitchFamily="34" charset="0"/>
              <a:buChar char="•"/>
            </a:pPr>
            <a:r>
              <a:rPr lang="vi-VN" dirty="0"/>
              <a:t>Người dùng chỉ cần biết phòng “ấm” hay “lạnh” để bật/tắt điều hòa.</a:t>
            </a:r>
          </a:p>
          <a:p>
            <a:pPr marL="742950" lvl="1" indent="-285750">
              <a:buFont typeface="Arial" panose="020B0604020202020204" pitchFamily="34" charset="0"/>
              <a:buChar char="•"/>
            </a:pPr>
            <a:r>
              <a:rPr lang="vi-VN" dirty="0"/>
              <a:t>Sử dụng cảm biến giá rẻ (như DHT11, sai số ~ ±2°C) là đủ.</a:t>
            </a:r>
          </a:p>
          <a:p>
            <a:pPr>
              <a:buFont typeface="Arial" panose="020B0604020202020204" pitchFamily="34" charset="0"/>
              <a:buChar char="•"/>
            </a:pPr>
            <a:r>
              <a:rPr lang="vi-VN" b="1" dirty="0"/>
              <a:t>Đo nhiệt độ trong y tế (Healthcare IoT):</a:t>
            </a:r>
            <a:endParaRPr lang="vi-VN" dirty="0"/>
          </a:p>
          <a:p>
            <a:pPr marL="742950" lvl="1" indent="-285750">
              <a:buFont typeface="Arial" panose="020B0604020202020204" pitchFamily="34" charset="0"/>
              <a:buChar char="•"/>
            </a:pPr>
            <a:r>
              <a:rPr lang="vi-VN" dirty="0"/>
              <a:t>Yêu cầu </a:t>
            </a:r>
            <a:r>
              <a:rPr lang="vi-VN" b="1" dirty="0"/>
              <a:t>độ chính xác rất cao</a:t>
            </a:r>
            <a:r>
              <a:rPr lang="vi-VN" dirty="0"/>
              <a:t>, vì sai số nhỏ cũng ảnh hưởng tới chẩn đoán và sức khỏe bệnh nhân.</a:t>
            </a:r>
          </a:p>
          <a:p>
            <a:pPr marL="742950" lvl="1" indent="-285750">
              <a:buFont typeface="Arial" panose="020B0604020202020204" pitchFamily="34" charset="0"/>
              <a:buChar char="•"/>
            </a:pPr>
            <a:r>
              <a:rPr lang="vi-VN" dirty="0"/>
              <a:t>Cần cảm biến với sai số </a:t>
            </a:r>
            <a:r>
              <a:rPr lang="vi-VN" b="1" dirty="0"/>
              <a:t>&lt; ±0,2°C</a:t>
            </a:r>
            <a:r>
              <a:rPr lang="vi-VN" dirty="0"/>
              <a:t> (ví dụ: cảm biến y tế chuẩn FDA, như dùng trong nhiệt kế điện tử).</a:t>
            </a:r>
          </a:p>
          <a:p>
            <a:pPr marL="742950" lvl="1" indent="-285750">
              <a:buFont typeface="Arial" panose="020B0604020202020204" pitchFamily="34" charset="0"/>
              <a:buChar char="•"/>
            </a:pPr>
            <a:r>
              <a:rPr lang="vi-VN" dirty="0"/>
              <a:t>Chi phí và yêu cầu hiệu chuẩn cao hơn.</a:t>
            </a:r>
          </a:p>
          <a:p>
            <a:r>
              <a:rPr lang="vi-VN" b="1" dirty="0"/>
              <a:t>4. Kết luận cho sinh viên</a:t>
            </a:r>
          </a:p>
          <a:p>
            <a:pPr>
              <a:buFont typeface="Arial" panose="020B0604020202020204" pitchFamily="34" charset="0"/>
              <a:buChar char="•"/>
            </a:pPr>
            <a:r>
              <a:rPr lang="vi-VN" dirty="0"/>
              <a:t>Khi thiết kế hệ thống IoT, </a:t>
            </a:r>
            <a:r>
              <a:rPr lang="vi-VN" b="1" dirty="0"/>
              <a:t>chọn cảm biến theo nhu cầu ứng dụng</a:t>
            </a:r>
            <a:r>
              <a:rPr lang="vi-VN" dirty="0"/>
              <a:t>, không phải theo tiêu chí “càng chính xác càng tốt”.</a:t>
            </a:r>
          </a:p>
          <a:p>
            <a:pPr>
              <a:buFont typeface="Arial" panose="020B0604020202020204" pitchFamily="34" charset="0"/>
              <a:buChar char="•"/>
            </a:pPr>
            <a:r>
              <a:rPr lang="vi-VN" b="1" dirty="0"/>
              <a:t>Nguyên tắc:</a:t>
            </a:r>
            <a:endParaRPr lang="vi-VN" dirty="0"/>
          </a:p>
          <a:p>
            <a:pPr marL="742950" lvl="1" indent="-285750">
              <a:buFont typeface="Arial" panose="020B0604020202020204" pitchFamily="34" charset="0"/>
              <a:buChar char="•"/>
            </a:pPr>
            <a:r>
              <a:rPr lang="vi-VN" dirty="0"/>
              <a:t>Ứng dụng dân dụng → độ chính xác vừa phải, ưu tiên chi phí thấp.</a:t>
            </a:r>
          </a:p>
          <a:p>
            <a:pPr marL="742950" lvl="1" indent="-285750">
              <a:buFont typeface="Arial" panose="020B0604020202020204" pitchFamily="34" charset="0"/>
              <a:buChar char="•"/>
            </a:pPr>
            <a:r>
              <a:rPr lang="vi-VN" dirty="0"/>
              <a:t>Ứng dụng công nghiệp, y tế → độ chính xác cao, đảm bảo an toàn và tin cậy.</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8776c11b6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8776c11b6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1. Khái niệm tính linh hoạt</a:t>
            </a:r>
          </a:p>
          <a:p>
            <a:pPr>
              <a:buFont typeface="Arial" panose="020B0604020202020204" pitchFamily="34" charset="0"/>
              <a:buChar char="•"/>
            </a:pPr>
            <a:r>
              <a:rPr lang="vi-VN" b="1" dirty="0"/>
              <a:t>Versatility</a:t>
            </a:r>
            <a:r>
              <a:rPr lang="vi-VN" dirty="0"/>
              <a:t> của cảm biến là khả năng </a:t>
            </a:r>
            <a:r>
              <a:rPr lang="vi-VN" b="1" dirty="0"/>
              <a:t>hoạt động ổn định trong nhiều điều kiện môi trường khác nhau</a:t>
            </a:r>
            <a:r>
              <a:rPr lang="vi-VN" dirty="0"/>
              <a:t>.</a:t>
            </a:r>
          </a:p>
          <a:p>
            <a:pPr>
              <a:buFont typeface="Arial" panose="020B0604020202020204" pitchFamily="34" charset="0"/>
              <a:buChar char="•"/>
            </a:pPr>
            <a:r>
              <a:rPr lang="vi-VN" dirty="0"/>
              <a:t>Một cảm biến linh hoạt không chỉ làm việc trong điều kiện lý tưởng (trong phòng thí nghiệm hoặc trong nhà), mà còn có thể chịu đựng biến động </a:t>
            </a:r>
            <a:r>
              <a:rPr lang="vi-VN" b="1" dirty="0"/>
              <a:t>nhiệt độ, độ ẩm, áp suất, bụi bẩn, ánh sáng, rung động</a:t>
            </a:r>
            <a:r>
              <a:rPr lang="vi-VN" dirty="0"/>
              <a:t>…</a:t>
            </a:r>
          </a:p>
          <a:p>
            <a:pPr>
              <a:buFont typeface="Arial" panose="020B0604020202020204" pitchFamily="34" charset="0"/>
              <a:buChar char="•"/>
            </a:pPr>
            <a:r>
              <a:rPr lang="vi-VN" dirty="0"/>
              <a:t>Điều này đặc biệt quan trọng đối với các hệ thống IoT ngoài trời hoặc công nghiệp.</a:t>
            </a:r>
          </a:p>
          <a:p>
            <a:r>
              <a:rPr lang="vi-VN" b="1" dirty="0"/>
              <a:t>2. Ý nghĩa trong lựa chọn cảm biến</a:t>
            </a:r>
          </a:p>
          <a:p>
            <a:pPr>
              <a:buFont typeface="Arial" panose="020B0604020202020204" pitchFamily="34" charset="0"/>
              <a:buChar char="•"/>
            </a:pPr>
            <a:r>
              <a:rPr lang="vi-VN" dirty="0"/>
              <a:t>Nếu chọn cảm biến </a:t>
            </a:r>
            <a:r>
              <a:rPr lang="vi-VN" b="1" dirty="0"/>
              <a:t>không đủ linh hoạt</a:t>
            </a:r>
            <a:r>
              <a:rPr lang="vi-VN" dirty="0"/>
              <a:t>, thiết bị có thể:</a:t>
            </a:r>
          </a:p>
          <a:p>
            <a:pPr marL="742950" lvl="1" indent="-285750">
              <a:buFont typeface="Arial" panose="020B0604020202020204" pitchFamily="34" charset="0"/>
              <a:buChar char="•"/>
            </a:pPr>
            <a:r>
              <a:rPr lang="vi-VN" dirty="0"/>
              <a:t>Hoạt động sai lệch khi môi trường thay đổi.</a:t>
            </a:r>
          </a:p>
          <a:p>
            <a:pPr marL="742950" lvl="1" indent="-285750">
              <a:buFont typeface="Arial" panose="020B0604020202020204" pitchFamily="34" charset="0"/>
              <a:buChar char="•"/>
            </a:pPr>
            <a:r>
              <a:rPr lang="vi-VN" dirty="0"/>
              <a:t>Dễ hỏng hóc, giảm tuổi thọ, tốn chi phí thay thế.</a:t>
            </a:r>
          </a:p>
          <a:p>
            <a:pPr>
              <a:buFont typeface="Arial" panose="020B0604020202020204" pitchFamily="34" charset="0"/>
              <a:buChar char="•"/>
            </a:pPr>
            <a:r>
              <a:rPr lang="vi-VN" dirty="0"/>
              <a:t>Ngược lại, cảm biến có tính linh hoạt cao sẽ:</a:t>
            </a:r>
          </a:p>
          <a:p>
            <a:pPr marL="742950" lvl="1" indent="-285750">
              <a:buFont typeface="Arial" panose="020B0604020202020204" pitchFamily="34" charset="0"/>
              <a:buChar char="•"/>
            </a:pPr>
            <a:r>
              <a:rPr lang="vi-VN" dirty="0"/>
              <a:t>Giúp hệ thống IoT ổn định quanh năm.</a:t>
            </a:r>
          </a:p>
          <a:p>
            <a:pPr marL="742950" lvl="1" indent="-285750">
              <a:buFont typeface="Arial" panose="020B0604020202020204" pitchFamily="34" charset="0"/>
              <a:buChar char="•"/>
            </a:pPr>
            <a:r>
              <a:rPr lang="vi-VN" dirty="0"/>
              <a:t>Giảm chi phí bảo trì.</a:t>
            </a:r>
          </a:p>
          <a:p>
            <a:pPr marL="742950" lvl="1" indent="-285750">
              <a:buFont typeface="Arial" panose="020B0604020202020204" pitchFamily="34" charset="0"/>
              <a:buChar char="•"/>
            </a:pPr>
            <a:r>
              <a:rPr lang="vi-VN" dirty="0"/>
              <a:t>Tăng độ tin cậy của hệ thống trong nhiều bối cảnh sử dụng.</a:t>
            </a:r>
          </a:p>
          <a:p>
            <a:r>
              <a:rPr lang="vi-VN" b="1" dirty="0"/>
              <a:t>3. Ví dụ minh họa</a:t>
            </a:r>
          </a:p>
          <a:p>
            <a:pPr>
              <a:buFont typeface="Arial" panose="020B0604020202020204" pitchFamily="34" charset="0"/>
              <a:buChar char="•"/>
            </a:pPr>
            <a:r>
              <a:rPr lang="vi-VN" b="1" dirty="0"/>
              <a:t>Trạm thời tiết IoT:</a:t>
            </a:r>
            <a:endParaRPr lang="vi-VN" dirty="0"/>
          </a:p>
          <a:p>
            <a:pPr marL="742950" lvl="1" indent="-285750">
              <a:buFont typeface="Arial" panose="020B0604020202020204" pitchFamily="34" charset="0"/>
              <a:buChar char="•"/>
            </a:pPr>
            <a:r>
              <a:rPr lang="vi-VN" dirty="0"/>
              <a:t>Cần cảm biến nhiệt độ, độ ẩm, gió… có thể hoạt động </a:t>
            </a:r>
            <a:r>
              <a:rPr lang="vi-VN" b="1" dirty="0"/>
              <a:t>cả mùa hè nóng bức và mùa đông lạnh giá</a:t>
            </a:r>
            <a:r>
              <a:rPr lang="vi-VN" dirty="0"/>
              <a:t>, đồng thời chống được mưa gió và độ ẩm cao.</a:t>
            </a:r>
          </a:p>
          <a:p>
            <a:pPr marL="742950" lvl="1" indent="-285750">
              <a:buFont typeface="Arial" panose="020B0604020202020204" pitchFamily="34" charset="0"/>
              <a:buChar char="•"/>
            </a:pPr>
            <a:r>
              <a:rPr lang="vi-VN" dirty="0"/>
              <a:t>Nếu dùng cảm biến thiết kế chỉ cho môi trường trong nhà, thì khi đặt ngoài trời sẽ nhanh chóng hỏng hoặc cho số liệu sai lệch.</a:t>
            </a:r>
          </a:p>
          <a:p>
            <a:pPr>
              <a:buFont typeface="Arial" panose="020B0604020202020204" pitchFamily="34" charset="0"/>
              <a:buChar char="•"/>
            </a:pPr>
            <a:r>
              <a:rPr lang="vi-VN" b="1" dirty="0"/>
              <a:t>Ứng dụng công nghiệp:</a:t>
            </a:r>
            <a:r>
              <a:rPr lang="vi-VN" dirty="0"/>
              <a:t> cảm biến rung hoặc áp suất phải chịu được </a:t>
            </a:r>
            <a:r>
              <a:rPr lang="vi-VN" b="1" dirty="0"/>
              <a:t>nhiệt độ cao và rung động mạnh</a:t>
            </a:r>
            <a:r>
              <a:rPr lang="vi-VN" dirty="0"/>
              <a:t> trong nhà máy.</a:t>
            </a:r>
          </a:p>
          <a:p>
            <a:pPr>
              <a:buFont typeface="Arial" panose="020B0604020202020204" pitchFamily="34" charset="0"/>
              <a:buChar char="•"/>
            </a:pPr>
            <a:r>
              <a:rPr lang="vi-VN" b="1" dirty="0"/>
              <a:t>Ứng dụng nông nghiệp:</a:t>
            </a:r>
            <a:r>
              <a:rPr lang="vi-VN" dirty="0"/>
              <a:t> cảm biến độ ẩm đất cần chống nước và bùn đất để duy trì hoạt động lâu dài.</a:t>
            </a:r>
          </a:p>
          <a:p>
            <a:r>
              <a:rPr lang="vi-VN" b="1" dirty="0"/>
              <a:t>4. Kết luận cho sinh viên</a:t>
            </a:r>
          </a:p>
          <a:p>
            <a:pPr>
              <a:buFont typeface="Arial" panose="020B0604020202020204" pitchFamily="34" charset="0"/>
              <a:buChar char="•"/>
            </a:pPr>
            <a:r>
              <a:rPr lang="vi-VN" dirty="0"/>
              <a:t>Khi thiết kế hệ thống IoT, không chỉ xét đến </a:t>
            </a:r>
            <a:r>
              <a:rPr lang="vi-VN" b="1" dirty="0"/>
              <a:t>độ chính xác</a:t>
            </a:r>
            <a:r>
              <a:rPr lang="vi-VN" dirty="0"/>
              <a:t> và </a:t>
            </a:r>
            <a:r>
              <a:rPr lang="vi-VN" b="1" dirty="0"/>
              <a:t>độ bền</a:t>
            </a:r>
            <a:r>
              <a:rPr lang="vi-VN" dirty="0"/>
              <a:t>, mà còn cần xem thiết bị có </a:t>
            </a:r>
            <a:r>
              <a:rPr lang="vi-VN" b="1" dirty="0"/>
              <a:t>linh hoạt với nhiều điều kiện môi trường</a:t>
            </a:r>
            <a:r>
              <a:rPr lang="vi-VN" dirty="0"/>
              <a:t> hay không.</a:t>
            </a:r>
          </a:p>
          <a:p>
            <a:pPr>
              <a:buFont typeface="Arial" panose="020B0604020202020204" pitchFamily="34" charset="0"/>
              <a:buChar char="•"/>
            </a:pPr>
            <a:r>
              <a:rPr lang="vi-VN" b="1" dirty="0"/>
              <a:t>Nguyên tắc:</a:t>
            </a:r>
            <a:r>
              <a:rPr lang="vi-VN" dirty="0"/>
              <a:t> Chọn cảm biến “đủ dùng và đủ chịu đựng” cho bối cảnh thực tế.</a:t>
            </a:r>
          </a:p>
          <a:p>
            <a:pPr>
              <a:buFont typeface="Arial" panose="020B0604020202020204" pitchFamily="34" charset="0"/>
              <a:buChar char="•"/>
            </a:pPr>
            <a:r>
              <a:rPr lang="vi-VN" dirty="0"/>
              <a:t>Đây là yếu tố giúp đảm bảo rằng hệ thống IoT có thể hoạt động ổn định, liên tục, và tin cậy trong </a:t>
            </a:r>
            <a:r>
              <a:rPr lang="vi-VN" b="1" dirty="0"/>
              <a:t>dài hạn</a:t>
            </a:r>
            <a:r>
              <a:rPr lang="vi-VN" dirty="0"/>
              <a:t>.</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8776c11b6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8776c11b6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Power consumption – Mức tiêu thụ điện năng</a:t>
            </a:r>
            <a:r>
              <a:rPr lang="vi-VN" dirty="0"/>
              <a:t> khi lựa chọn cảm biến như sau:</a:t>
            </a:r>
          </a:p>
          <a:p>
            <a:r>
              <a:rPr lang="vi-VN" b="1" dirty="0"/>
              <a:t>1. Ý nghĩa của mức tiêu thụ điện năng</a:t>
            </a:r>
          </a:p>
          <a:p>
            <a:pPr>
              <a:buFont typeface="Arial" panose="020B0604020202020204" pitchFamily="34" charset="0"/>
              <a:buChar char="•"/>
            </a:pPr>
            <a:r>
              <a:rPr lang="vi-VN" dirty="0"/>
              <a:t>Trong hệ thống IoT, nhiều thiết bị hoạt động ở </a:t>
            </a:r>
            <a:r>
              <a:rPr lang="vi-VN" b="1" dirty="0"/>
              <a:t>vùng xa, khó tiếp cận nguồn điện trực tiếp</a:t>
            </a:r>
            <a:r>
              <a:rPr lang="vi-VN" dirty="0"/>
              <a:t>, do đó </a:t>
            </a:r>
            <a:r>
              <a:rPr lang="vi-VN" b="1" dirty="0"/>
              <a:t>điện năng tiêu thụ</a:t>
            </a:r>
            <a:r>
              <a:rPr lang="vi-VN" dirty="0"/>
              <a:t> trở thành yếu tố quan trọng.</a:t>
            </a:r>
          </a:p>
          <a:p>
            <a:pPr>
              <a:buFont typeface="Arial" panose="020B0604020202020204" pitchFamily="34" charset="0"/>
              <a:buChar char="•"/>
            </a:pPr>
            <a:r>
              <a:rPr lang="vi-VN" dirty="0"/>
              <a:t>Nếu cảm biến tiêu thụ nhiều năng lượng, pin sẽ nhanh hết → phải thay thường xuyên → chi phí cao, khó triển khai quy mô lớn.</a:t>
            </a:r>
          </a:p>
          <a:p>
            <a:pPr>
              <a:buFont typeface="Arial" panose="020B0604020202020204" pitchFamily="34" charset="0"/>
              <a:buChar char="•"/>
            </a:pPr>
            <a:r>
              <a:rPr lang="vi-VN" dirty="0"/>
              <a:t>Vì vậy, cần lựa chọn cảm biến có </a:t>
            </a:r>
            <a:r>
              <a:rPr lang="vi-VN" b="1" dirty="0"/>
              <a:t>đặc tính tiết kiệm năng lượng</a:t>
            </a:r>
            <a:r>
              <a:rPr lang="vi-VN" dirty="0"/>
              <a:t>, hoặc kết hợp giải pháp </a:t>
            </a:r>
            <a:r>
              <a:rPr lang="vi-VN" b="1" dirty="0"/>
              <a:t>nguồn tái tạo</a:t>
            </a:r>
            <a:r>
              <a:rPr lang="vi-VN" dirty="0"/>
              <a:t> như pin mặt trời.</a:t>
            </a:r>
          </a:p>
          <a:p>
            <a:r>
              <a:rPr lang="vi-VN" b="1" dirty="0"/>
              <a:t>2. Nguyên tắc thiết kế tiết kiệm năng lượng</a:t>
            </a:r>
          </a:p>
          <a:p>
            <a:pPr>
              <a:buFont typeface="Arial" panose="020B0604020202020204" pitchFamily="34" charset="0"/>
              <a:buChar char="•"/>
            </a:pPr>
            <a:r>
              <a:rPr lang="vi-VN" b="1" dirty="0"/>
              <a:t>Sleep mode (chế độ ngủ):</a:t>
            </a:r>
            <a:r>
              <a:rPr lang="vi-VN" dirty="0"/>
              <a:t> cảm biến và vi điều khiển ở trạng thái tiêu thụ điện rất thấp khi không hoạt động.</a:t>
            </a:r>
          </a:p>
          <a:p>
            <a:pPr>
              <a:buFont typeface="Arial" panose="020B0604020202020204" pitchFamily="34" charset="0"/>
              <a:buChar char="•"/>
            </a:pPr>
            <a:r>
              <a:rPr lang="vi-VN" b="1" dirty="0"/>
              <a:t>Wake-up (đánh thức khi cần):</a:t>
            </a:r>
            <a:r>
              <a:rPr lang="vi-VN" dirty="0"/>
              <a:t> thiết bị chỉ “thức dậy” để </a:t>
            </a:r>
            <a:r>
              <a:rPr lang="vi-VN" b="1" dirty="0"/>
              <a:t>đo dữ liệu</a:t>
            </a:r>
            <a:r>
              <a:rPr lang="vi-VN" dirty="0"/>
              <a:t> và </a:t>
            </a:r>
            <a:r>
              <a:rPr lang="vi-VN" b="1" dirty="0"/>
              <a:t>truyền đi</a:t>
            </a:r>
            <a:r>
              <a:rPr lang="vi-VN" dirty="0"/>
              <a:t>, sau đó quay lại trạng thái ngủ.</a:t>
            </a:r>
          </a:p>
          <a:p>
            <a:pPr>
              <a:buFont typeface="Arial" panose="020B0604020202020204" pitchFamily="34" charset="0"/>
              <a:buChar char="•"/>
            </a:pPr>
            <a:r>
              <a:rPr lang="vi-VN" b="1" dirty="0"/>
              <a:t>Chu kỳ hoạt động hợp lý:</a:t>
            </a:r>
            <a:r>
              <a:rPr lang="vi-VN" dirty="0"/>
              <a:t> cân nhắc tần suất lấy mẫu. Ví dụ: cảm biến thời tiết không cần gửi dữ liệu mỗi giây, chỉ cần vài phút/lần.</a:t>
            </a:r>
          </a:p>
          <a:p>
            <a:pPr>
              <a:buFont typeface="Arial" panose="020B0604020202020204" pitchFamily="34" charset="0"/>
              <a:buChar char="•"/>
            </a:pPr>
            <a:r>
              <a:rPr lang="vi-VN" b="1" dirty="0"/>
              <a:t>Sử dụng giao thức nhẹ:</a:t>
            </a:r>
            <a:r>
              <a:rPr lang="vi-VN" dirty="0"/>
              <a:t> MQTT, CoAP thay vì HTTP để tiết kiệm năng lượng khi truyền dữ liệu.</a:t>
            </a:r>
          </a:p>
          <a:p>
            <a:r>
              <a:rPr lang="vi-VN" b="1" dirty="0"/>
              <a:t>3. Ví dụ minh họa</a:t>
            </a:r>
          </a:p>
          <a:p>
            <a:pPr>
              <a:buFont typeface="Arial" panose="020B0604020202020204" pitchFamily="34" charset="0"/>
              <a:buChar char="•"/>
            </a:pPr>
            <a:r>
              <a:rPr lang="vi-VN" b="1" dirty="0"/>
              <a:t>Trạm thời tiết IoT ngoài trời:</a:t>
            </a:r>
            <a:endParaRPr lang="vi-VN" dirty="0"/>
          </a:p>
          <a:p>
            <a:pPr marL="742950" lvl="1" indent="-285750">
              <a:buFont typeface="Arial" panose="020B0604020202020204" pitchFamily="34" charset="0"/>
              <a:buChar char="•"/>
            </a:pPr>
            <a:r>
              <a:rPr lang="vi-VN" dirty="0"/>
              <a:t>Cảm biến nhiệt độ, độ ẩm, áp suất chạy bằng pin mặt trời.</a:t>
            </a:r>
          </a:p>
          <a:p>
            <a:pPr marL="742950" lvl="1" indent="-285750">
              <a:buFont typeface="Arial" panose="020B0604020202020204" pitchFamily="34" charset="0"/>
              <a:buChar char="•"/>
            </a:pPr>
            <a:r>
              <a:rPr lang="vi-VN" dirty="0"/>
              <a:t>Để duy trì hoạt động nhiều tháng/năm, cần chế độ </a:t>
            </a:r>
            <a:r>
              <a:rPr lang="vi-VN" b="1" dirty="0"/>
              <a:t>sleep</a:t>
            </a:r>
            <a:r>
              <a:rPr lang="vi-VN" dirty="0"/>
              <a:t> phần lớn thời gian và chỉ </a:t>
            </a:r>
            <a:r>
              <a:rPr lang="vi-VN" b="1" dirty="0"/>
              <a:t>wake-up</a:t>
            </a:r>
            <a:r>
              <a:rPr lang="vi-VN" dirty="0"/>
              <a:t> vài phút để đo và gửi dữ liệu.</a:t>
            </a:r>
          </a:p>
          <a:p>
            <a:pPr>
              <a:buFont typeface="Arial" panose="020B0604020202020204" pitchFamily="34" charset="0"/>
              <a:buChar char="•"/>
            </a:pPr>
            <a:r>
              <a:rPr lang="vi-VN" b="1" dirty="0"/>
              <a:t>Cảm biến trong nông nghiệp thông minh:</a:t>
            </a:r>
            <a:endParaRPr lang="vi-VN" dirty="0"/>
          </a:p>
          <a:p>
            <a:pPr marL="742950" lvl="1" indent="-285750">
              <a:buFont typeface="Arial" panose="020B0604020202020204" pitchFamily="34" charset="0"/>
              <a:buChar char="•"/>
            </a:pPr>
            <a:r>
              <a:rPr lang="vi-VN" dirty="0"/>
              <a:t>Cắm ngoài đồng, chạy bằng pin.</a:t>
            </a:r>
          </a:p>
          <a:p>
            <a:pPr marL="742950" lvl="1" indent="-285750">
              <a:buFont typeface="Arial" panose="020B0604020202020204" pitchFamily="34" charset="0"/>
              <a:buChar char="•"/>
            </a:pPr>
            <a:r>
              <a:rPr lang="vi-VN" dirty="0"/>
              <a:t>Chỉ bật lên đo độ ẩm đất mỗi 30 phút, gửi dữ liệu về gateway rồi lại ngủ.</a:t>
            </a:r>
          </a:p>
          <a:p>
            <a:r>
              <a:rPr lang="vi-VN" b="1" dirty="0"/>
              <a:t>4. Kết luận cho sinh viên</a:t>
            </a:r>
          </a:p>
          <a:p>
            <a:pPr>
              <a:buFont typeface="Arial" panose="020B0604020202020204" pitchFamily="34" charset="0"/>
              <a:buChar char="•"/>
            </a:pPr>
            <a:r>
              <a:rPr lang="vi-VN" dirty="0"/>
              <a:t>Khi lựa chọn cảm biến cho IoT, </a:t>
            </a:r>
            <a:r>
              <a:rPr lang="vi-VN" b="1" dirty="0"/>
              <a:t>mức tiêu thụ điện năng là yếu tố then chốt</a:t>
            </a:r>
            <a:r>
              <a:rPr lang="vi-VN" dirty="0"/>
              <a:t>, đặc biệt trong các ứng dụng </a:t>
            </a:r>
            <a:r>
              <a:rPr lang="vi-VN" b="1" dirty="0"/>
              <a:t>ngoài trời, xa nguồn điện, hoặc cần hoạt động lâu dài mà không bảo trì thường xuyên</a:t>
            </a:r>
            <a:r>
              <a:rPr lang="vi-VN" dirty="0"/>
              <a:t>.</a:t>
            </a:r>
          </a:p>
          <a:p>
            <a:pPr>
              <a:buFont typeface="Arial" panose="020B0604020202020204" pitchFamily="34" charset="0"/>
              <a:buChar char="•"/>
            </a:pPr>
            <a:r>
              <a:rPr lang="vi-VN" dirty="0"/>
              <a:t>Giải pháp phổ biến: </a:t>
            </a:r>
            <a:r>
              <a:rPr lang="vi-VN" b="1" dirty="0"/>
              <a:t>thiết bị tiết kiệm năng lượng + chu kỳ hoạt động hợp lý + nguồn năng lượng tái tạo</a:t>
            </a:r>
            <a:r>
              <a:rPr lang="vi-VN" dirty="0"/>
              <a:t>.</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8776c11b64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8776c11b6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“Cân nhắc môi trường đặc biệt khi lựa chọn cảm biến”</a:t>
            </a:r>
            <a:r>
              <a:rPr lang="vi-VN" dirty="0"/>
              <a:t> như sau:</a:t>
            </a:r>
          </a:p>
          <a:p>
            <a:r>
              <a:rPr lang="vi-VN" b="1" dirty="0"/>
              <a:t>1. Ý nghĩa của môi trường đặc biệt</a:t>
            </a:r>
          </a:p>
          <a:p>
            <a:pPr>
              <a:buFont typeface="Arial" panose="020B0604020202020204" pitchFamily="34" charset="0"/>
              <a:buChar char="•"/>
            </a:pPr>
            <a:r>
              <a:rPr lang="vi-VN" dirty="0"/>
              <a:t>Không phải cảm biến nào cũng có thể hoạt động trong mọi điều kiện.</a:t>
            </a:r>
          </a:p>
          <a:p>
            <a:pPr>
              <a:buFont typeface="Arial" panose="020B0604020202020204" pitchFamily="34" charset="0"/>
              <a:buChar char="•"/>
            </a:pPr>
            <a:r>
              <a:rPr lang="vi-VN" dirty="0"/>
              <a:t>Mỗi môi trường có những </a:t>
            </a:r>
            <a:r>
              <a:rPr lang="vi-VN" b="1" dirty="0"/>
              <a:t>thách thức riêng</a:t>
            </a:r>
            <a:r>
              <a:rPr lang="vi-VN" dirty="0"/>
              <a:t>:</a:t>
            </a:r>
          </a:p>
          <a:p>
            <a:pPr marL="742950" lvl="1" indent="-285750">
              <a:buFont typeface="Arial" panose="020B0604020202020204" pitchFamily="34" charset="0"/>
              <a:buChar char="•"/>
            </a:pPr>
            <a:r>
              <a:rPr lang="vi-VN" b="1" dirty="0"/>
              <a:t>Nước:</a:t>
            </a:r>
            <a:r>
              <a:rPr lang="vi-VN" dirty="0"/>
              <a:t> áp suất, độ ẩm cao, ăn mòn.</a:t>
            </a:r>
          </a:p>
          <a:p>
            <a:pPr marL="742950" lvl="1" indent="-285750">
              <a:buFont typeface="Arial" panose="020B0604020202020204" pitchFamily="34" charset="0"/>
              <a:buChar char="•"/>
            </a:pPr>
            <a:r>
              <a:rPr lang="vi-VN" b="1" dirty="0"/>
              <a:t>Không khí ngoài trời:</a:t>
            </a:r>
            <a:r>
              <a:rPr lang="vi-VN" dirty="0"/>
              <a:t> bụi, mưa, nhiệt độ thay đổi.</a:t>
            </a:r>
          </a:p>
          <a:p>
            <a:pPr marL="742950" lvl="1" indent="-285750">
              <a:buFont typeface="Arial" panose="020B0604020202020204" pitchFamily="34" charset="0"/>
              <a:buChar char="•"/>
            </a:pPr>
            <a:r>
              <a:rPr lang="vi-VN" b="1" dirty="0"/>
              <a:t>Môi trường công nghiệp:</a:t>
            </a:r>
            <a:r>
              <a:rPr lang="vi-VN" dirty="0"/>
              <a:t> rung động mạnh, từ trường, hóa chất.</a:t>
            </a:r>
          </a:p>
          <a:p>
            <a:pPr>
              <a:buFont typeface="Arial" panose="020B0604020202020204" pitchFamily="34" charset="0"/>
              <a:buChar char="•"/>
            </a:pPr>
            <a:r>
              <a:rPr lang="vi-VN" dirty="0"/>
              <a:t>Do đó, việc lựa chọn cảm biến phải cân nhắc đến </a:t>
            </a:r>
            <a:r>
              <a:rPr lang="vi-VN" b="1" dirty="0"/>
              <a:t>khả năng tương thích với môi trường ứng dụng thực tế</a:t>
            </a:r>
            <a:r>
              <a:rPr lang="vi-VN" dirty="0"/>
              <a:t>.</a:t>
            </a:r>
          </a:p>
          <a:p>
            <a:r>
              <a:rPr lang="vi-VN" b="1" dirty="0"/>
              <a:t>2. Ví dụ minh họa</a:t>
            </a:r>
          </a:p>
          <a:p>
            <a:pPr>
              <a:buFont typeface="Arial" panose="020B0604020202020204" pitchFamily="34" charset="0"/>
              <a:buChar char="•"/>
            </a:pPr>
            <a:r>
              <a:rPr lang="vi-VN" b="1" dirty="0"/>
              <a:t>Giám sát chất lượng nước trong nuôi trồng thủy sản:</a:t>
            </a:r>
            <a:endParaRPr lang="vi-VN" dirty="0"/>
          </a:p>
          <a:p>
            <a:pPr marL="742950" lvl="1" indent="-285750">
              <a:buFont typeface="Arial" panose="020B0604020202020204" pitchFamily="34" charset="0"/>
              <a:buChar char="•"/>
            </a:pPr>
            <a:r>
              <a:rPr lang="vi-VN" dirty="0"/>
              <a:t>Cần cảm biến đo trực tiếp trong môi trường nước: pH, DO (Dissolved Oxygen – oxy hòa tan), TDS (Total Dissolved Solids – tổng chất rắn hòa tan).</a:t>
            </a:r>
          </a:p>
          <a:p>
            <a:pPr marL="742950" lvl="1" indent="-285750">
              <a:buFont typeface="Arial" panose="020B0604020202020204" pitchFamily="34" charset="0"/>
              <a:buChar char="•"/>
            </a:pPr>
            <a:r>
              <a:rPr lang="vi-VN" dirty="0"/>
              <a:t>Các cảm biến này phải </a:t>
            </a:r>
            <a:r>
              <a:rPr lang="vi-VN" b="1" dirty="0"/>
              <a:t>chống nước, chống ăn mòn, có lớp bảo vệ phù hợp</a:t>
            </a:r>
            <a:r>
              <a:rPr lang="vi-VN" dirty="0"/>
              <a:t> để ngâm lâu dài.</a:t>
            </a:r>
          </a:p>
          <a:p>
            <a:pPr marL="742950" lvl="1" indent="-285750">
              <a:buFont typeface="Arial" panose="020B0604020202020204" pitchFamily="34" charset="0"/>
              <a:buChar char="•"/>
            </a:pPr>
            <a:r>
              <a:rPr lang="vi-VN" dirty="0"/>
              <a:t>Không thể dùng loại cảm biến trong phòng thí nghiệm vốn thiết kế cho việc lấy mẫu, phân tích trong ống nghiệm.</a:t>
            </a:r>
          </a:p>
          <a:p>
            <a:pPr>
              <a:buFont typeface="Arial" panose="020B0604020202020204" pitchFamily="34" charset="0"/>
              <a:buChar char="•"/>
            </a:pPr>
            <a:r>
              <a:rPr lang="vi-VN" b="1" dirty="0"/>
              <a:t>So sánh:</a:t>
            </a:r>
            <a:endParaRPr lang="vi-VN" dirty="0"/>
          </a:p>
          <a:p>
            <a:pPr marL="742950" lvl="1" indent="-285750">
              <a:buFont typeface="Arial" panose="020B0604020202020204" pitchFamily="34" charset="0"/>
              <a:buChar char="•"/>
            </a:pPr>
            <a:r>
              <a:rPr lang="vi-VN" b="1" dirty="0"/>
              <a:t>Cảm biến pH để bàn (lab sensor):</a:t>
            </a:r>
            <a:r>
              <a:rPr lang="vi-VN" dirty="0"/>
              <a:t> độ chính xác rất cao nhưng không bền khi ngâm lâu trong ao hồ.</a:t>
            </a:r>
          </a:p>
          <a:p>
            <a:pPr marL="742950" lvl="1" indent="-285750">
              <a:buFont typeface="Arial" panose="020B0604020202020204" pitchFamily="34" charset="0"/>
              <a:buChar char="•"/>
            </a:pPr>
            <a:r>
              <a:rPr lang="vi-VN" b="1" dirty="0"/>
              <a:t>Cảm biến pH công nghiệp (submersible sensor):</a:t>
            </a:r>
            <a:r>
              <a:rPr lang="vi-VN" dirty="0"/>
              <a:t> thiết kế bền bỉ, chịu môi trường khắc nghiệt, phù hợp nuôi trồng thủy sản.</a:t>
            </a:r>
          </a:p>
          <a:p>
            <a:r>
              <a:rPr lang="vi-VN" b="1" dirty="0"/>
              <a:t>3. Nguyên tắc lựa chọn cảm biến cho môi trường đặc biệt</a:t>
            </a:r>
          </a:p>
          <a:p>
            <a:pPr>
              <a:buFont typeface="Arial" panose="020B0604020202020204" pitchFamily="34" charset="0"/>
              <a:buChar char="•"/>
            </a:pPr>
            <a:r>
              <a:rPr lang="vi-VN" b="1" dirty="0"/>
              <a:t>Chọn chuẩn bảo vệ thích hợp:</a:t>
            </a:r>
            <a:r>
              <a:rPr lang="vi-VN" dirty="0"/>
              <a:t> ví dụ IP65, IP67, IP68 (chống bụi, chống nước).</a:t>
            </a:r>
          </a:p>
          <a:p>
            <a:pPr>
              <a:buFont typeface="Arial" panose="020B0604020202020204" pitchFamily="34" charset="0"/>
              <a:buChar char="•"/>
            </a:pPr>
            <a:r>
              <a:rPr lang="vi-VN" b="1" dirty="0"/>
              <a:t>Chất liệu bền bỉ:</a:t>
            </a:r>
            <a:r>
              <a:rPr lang="vi-VN" dirty="0"/>
              <a:t> thép không gỉ, nhựa chống ăn mòn, lớp phủ chống biofouling (bám sinh vật).</a:t>
            </a:r>
          </a:p>
          <a:p>
            <a:pPr>
              <a:buFont typeface="Arial" panose="020B0604020202020204" pitchFamily="34" charset="0"/>
              <a:buChar char="•"/>
            </a:pPr>
            <a:r>
              <a:rPr lang="vi-VN" b="1" dirty="0"/>
              <a:t>Tuổi thọ và bảo trì:</a:t>
            </a:r>
            <a:r>
              <a:rPr lang="vi-VN" dirty="0"/>
              <a:t> dễ vệ sinh, thay thế đầu dò khi cần.</a:t>
            </a:r>
          </a:p>
          <a:p>
            <a:pPr>
              <a:buFont typeface="Arial" panose="020B0604020202020204" pitchFamily="34" charset="0"/>
              <a:buChar char="•"/>
            </a:pPr>
            <a:r>
              <a:rPr lang="vi-VN" b="1" dirty="0"/>
              <a:t>Tính chính xác &amp; ổn định lâu dài:</a:t>
            </a:r>
            <a:r>
              <a:rPr lang="vi-VN" dirty="0"/>
              <a:t> đảm bảo đo chính xác trong điều kiện thực tế, không chỉ trong phòng lab.</a:t>
            </a:r>
          </a:p>
          <a:p>
            <a:r>
              <a:rPr lang="vi-VN" b="1" dirty="0"/>
              <a:t>4. Kết luận cho sinh viên</a:t>
            </a:r>
          </a:p>
          <a:p>
            <a:pPr>
              <a:buFont typeface="Arial" panose="020B0604020202020204" pitchFamily="34" charset="0"/>
              <a:buChar char="•"/>
            </a:pPr>
            <a:r>
              <a:rPr lang="vi-VN" b="1" dirty="0"/>
              <a:t>Bài học quan trọng:</a:t>
            </a:r>
            <a:r>
              <a:rPr lang="vi-VN" dirty="0"/>
              <a:t> Khi chọn cảm biến, không chỉ xét đến thông số kỹ thuật (độ chính xác, độ nhạy) mà phải cân nhắc đến </a:t>
            </a:r>
            <a:r>
              <a:rPr lang="vi-VN" b="1" dirty="0"/>
              <a:t>môi trường triển khai thực tế</a:t>
            </a:r>
            <a:r>
              <a:rPr lang="vi-VN" dirty="0"/>
              <a:t>.</a:t>
            </a:r>
          </a:p>
          <a:p>
            <a:pPr>
              <a:buFont typeface="Arial" panose="020B0604020202020204" pitchFamily="34" charset="0"/>
              <a:buChar char="•"/>
            </a:pPr>
            <a:r>
              <a:rPr lang="vi-VN" dirty="0"/>
              <a:t>Cảm biến dùng trong phòng thí nghiệm chưa chắc phù hợp với ứng dụng IoT thực địa.</a:t>
            </a:r>
          </a:p>
          <a:p>
            <a:pPr>
              <a:buFont typeface="Arial" panose="020B0604020202020204" pitchFamily="34" charset="0"/>
              <a:buChar char="•"/>
            </a:pPr>
            <a:r>
              <a:rPr lang="vi-VN" dirty="0"/>
              <a:t>Chọn sai loại cảm biến có thể khiến hệ thống nhanh hỏng, tốn chi phí thay thế, và dữ liệu không đáng tin cậy.</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vi-VN" b="1" dirty="0"/>
              <a:t>Cost – Giá thành</a:t>
            </a:r>
            <a:r>
              <a:rPr lang="vi-VN" dirty="0"/>
              <a:t> khi lựa chọn cảm biến như sau:</a:t>
            </a:r>
          </a:p>
          <a:p>
            <a:r>
              <a:rPr lang="vi-VN" b="1" dirty="0"/>
              <a:t>1. Chi phí trong bối cảnh mạng IoT</a:t>
            </a:r>
          </a:p>
          <a:p>
            <a:pPr>
              <a:buFont typeface="Arial" panose="020B0604020202020204" pitchFamily="34" charset="0"/>
              <a:buChar char="•"/>
            </a:pPr>
            <a:r>
              <a:rPr lang="vi-VN" dirty="0"/>
              <a:t>Hệ thống IoT thường không chỉ có </a:t>
            </a:r>
            <a:r>
              <a:rPr lang="vi-VN" b="1" dirty="0"/>
              <a:t>1–2 cảm biến</a:t>
            </a:r>
            <a:r>
              <a:rPr lang="vi-VN" dirty="0"/>
              <a:t>, mà có thể bao gồm </a:t>
            </a:r>
            <a:r>
              <a:rPr lang="vi-VN" b="1" dirty="0"/>
              <a:t>hàng trăm đến hàng ngàn thiết bị</a:t>
            </a:r>
            <a:r>
              <a:rPr lang="vi-VN" dirty="0"/>
              <a:t>.</a:t>
            </a:r>
          </a:p>
          <a:p>
            <a:pPr>
              <a:buFont typeface="Arial" panose="020B0604020202020204" pitchFamily="34" charset="0"/>
              <a:buChar char="•"/>
            </a:pPr>
            <a:r>
              <a:rPr lang="vi-VN" dirty="0"/>
              <a:t>Vì vậy, </a:t>
            </a:r>
            <a:r>
              <a:rPr lang="vi-VN" b="1" dirty="0"/>
              <a:t>giá thành mỗi cảm biến</a:t>
            </a:r>
            <a:r>
              <a:rPr lang="vi-VN" dirty="0"/>
              <a:t> sẽ nhân lên thành một khoản chi phí lớn khi triển khai toàn hệ thống.</a:t>
            </a:r>
          </a:p>
          <a:p>
            <a:pPr>
              <a:buFont typeface="Arial" panose="020B0604020202020204" pitchFamily="34" charset="0"/>
              <a:buChar char="•"/>
            </a:pPr>
            <a:r>
              <a:rPr lang="vi-VN" dirty="0"/>
              <a:t>Chi phí không chỉ bao gồm </a:t>
            </a:r>
            <a:r>
              <a:rPr lang="vi-VN" b="1" dirty="0"/>
              <a:t>mua thiết bị ban đầu</a:t>
            </a:r>
            <a:r>
              <a:rPr lang="vi-VN" dirty="0"/>
              <a:t>, mà còn cả </a:t>
            </a:r>
            <a:r>
              <a:rPr lang="vi-VN" b="1" dirty="0"/>
              <a:t>chi phí lắp đặt, bảo trì, và thay thế</a:t>
            </a:r>
            <a:r>
              <a:rPr lang="vi-VN" dirty="0"/>
              <a:t> trong vòng đời dự án.</a:t>
            </a:r>
          </a:p>
          <a:p>
            <a:r>
              <a:rPr lang="vi-VN" b="1" dirty="0"/>
              <a:t>2. Các yếu tố cần cân nhắc về chi phí</a:t>
            </a:r>
          </a:p>
          <a:p>
            <a:pPr>
              <a:buFont typeface="Arial" panose="020B0604020202020204" pitchFamily="34" charset="0"/>
              <a:buChar char="•"/>
            </a:pPr>
            <a:r>
              <a:rPr lang="vi-VN" b="1" dirty="0"/>
              <a:t>Chi phí mua sắm (initial cost):</a:t>
            </a:r>
            <a:r>
              <a:rPr lang="vi-VN" dirty="0"/>
              <a:t> giá cảm biến ban đầu.</a:t>
            </a:r>
          </a:p>
          <a:p>
            <a:pPr>
              <a:buFont typeface="Arial" panose="020B0604020202020204" pitchFamily="34" charset="0"/>
              <a:buChar char="•"/>
            </a:pPr>
            <a:r>
              <a:rPr lang="vi-VN" b="1" dirty="0"/>
              <a:t>Chi phí lắp đặt (deployment cost):</a:t>
            </a:r>
            <a:r>
              <a:rPr lang="vi-VN" dirty="0"/>
              <a:t> công lắp đặt, hiệu chỉnh, tích hợp vào hệ thống.</a:t>
            </a:r>
          </a:p>
          <a:p>
            <a:pPr>
              <a:buFont typeface="Arial" panose="020B0604020202020204" pitchFamily="34" charset="0"/>
              <a:buChar char="•"/>
            </a:pPr>
            <a:r>
              <a:rPr lang="vi-VN" b="1" dirty="0"/>
              <a:t>Chi phí vận hành &amp; bảo trì (O&amp;M cost):</a:t>
            </a:r>
            <a:r>
              <a:rPr lang="vi-VN" dirty="0"/>
              <a:t> bảo dưỡng định kỳ, thay pin, hiệu chuẩn lại.</a:t>
            </a:r>
          </a:p>
          <a:p>
            <a:pPr>
              <a:buFont typeface="Arial" panose="020B0604020202020204" pitchFamily="34" charset="0"/>
              <a:buChar char="•"/>
            </a:pPr>
            <a:r>
              <a:rPr lang="vi-VN" b="1" dirty="0"/>
              <a:t>Chi phí thay thế (replacement cost):</a:t>
            </a:r>
            <a:r>
              <a:rPr lang="vi-VN" dirty="0"/>
              <a:t> khi cảm biến hỏng hóc hoặc hết tuổi thọ.</a:t>
            </a:r>
          </a:p>
          <a:p>
            <a:pPr>
              <a:buFont typeface="Arial" panose="020B0604020202020204" pitchFamily="34" charset="0"/>
              <a:buChar char="•"/>
            </a:pPr>
            <a:r>
              <a:rPr lang="vi-VN" b="1" dirty="0"/>
              <a:t>Chi phí gián đoạn (downtime cost):</a:t>
            </a:r>
            <a:r>
              <a:rPr lang="vi-VN" dirty="0"/>
              <a:t> nếu cảm biến hỏng làm hệ thống ngưng hoạt động, thiệt hại có thể lớn hơn nhiều so với giá thiết bị.</a:t>
            </a:r>
          </a:p>
          <a:p>
            <a:r>
              <a:rPr lang="vi-VN" b="1" dirty="0"/>
              <a:t>3. Ví dụ minh họa</a:t>
            </a:r>
          </a:p>
          <a:p>
            <a:pPr>
              <a:buFont typeface="Arial" panose="020B0604020202020204" pitchFamily="34" charset="0"/>
              <a:buChar char="•"/>
            </a:pPr>
            <a:r>
              <a:rPr lang="vi-VN" b="1" dirty="0"/>
              <a:t>Nhà thông minh:</a:t>
            </a:r>
            <a:endParaRPr lang="vi-VN" dirty="0"/>
          </a:p>
          <a:p>
            <a:pPr marL="742950" lvl="1" indent="-285750">
              <a:buFont typeface="Arial" panose="020B0604020202020204" pitchFamily="34" charset="0"/>
              <a:buChar char="•"/>
            </a:pPr>
            <a:r>
              <a:rPr lang="vi-VN" dirty="0"/>
              <a:t>Có thể lắp vài chục cảm biến (cửa, nhiệt độ, khói).</a:t>
            </a:r>
          </a:p>
          <a:p>
            <a:pPr marL="742950" lvl="1" indent="-285750">
              <a:buFont typeface="Arial" panose="020B0604020202020204" pitchFamily="34" charset="0"/>
              <a:buChar char="•"/>
            </a:pPr>
            <a:r>
              <a:rPr lang="vi-VN" dirty="0"/>
              <a:t>Chi phí thấp, dễ thay thế → ưu tiên giá thành rẻ và dễ triển khai.</a:t>
            </a:r>
          </a:p>
          <a:p>
            <a:pPr>
              <a:buFont typeface="Arial" panose="020B0604020202020204" pitchFamily="34" charset="0"/>
              <a:buChar char="•"/>
            </a:pPr>
            <a:r>
              <a:rPr lang="vi-VN" b="1" dirty="0"/>
              <a:t>Nông nghiệp thông minh:</a:t>
            </a:r>
            <a:endParaRPr lang="vi-VN" dirty="0"/>
          </a:p>
          <a:p>
            <a:pPr marL="742950" lvl="1" indent="-285750">
              <a:buFont typeface="Arial" panose="020B0604020202020204" pitchFamily="34" charset="0"/>
              <a:buChar char="•"/>
            </a:pPr>
            <a:r>
              <a:rPr lang="vi-VN" dirty="0"/>
              <a:t>Một trang trại lớn cần hàng trăm cảm biến độ ẩm đất.</a:t>
            </a:r>
          </a:p>
          <a:p>
            <a:pPr marL="742950" lvl="1" indent="-285750">
              <a:buFont typeface="Arial" panose="020B0604020202020204" pitchFamily="34" charset="0"/>
              <a:buChar char="•"/>
            </a:pPr>
            <a:r>
              <a:rPr lang="vi-VN" dirty="0"/>
              <a:t>Nếu chọn loại quá đắt, tổng chi phí sẽ vượt ngân sách.</a:t>
            </a:r>
          </a:p>
          <a:p>
            <a:pPr marL="742950" lvl="1" indent="-285750">
              <a:buFont typeface="Arial" panose="020B0604020202020204" pitchFamily="34" charset="0"/>
              <a:buChar char="•"/>
            </a:pPr>
            <a:r>
              <a:rPr lang="vi-VN" dirty="0"/>
              <a:t>Nên chọn cảm biến giá vừa phải, đủ bền, đủ chính xác.</a:t>
            </a:r>
          </a:p>
          <a:p>
            <a:pPr>
              <a:buFont typeface="Arial" panose="020B0604020202020204" pitchFamily="34" charset="0"/>
              <a:buChar char="•"/>
            </a:pPr>
            <a:r>
              <a:rPr lang="vi-VN" b="1" dirty="0"/>
              <a:t>Công nghiệp/Smart City:</a:t>
            </a:r>
            <a:endParaRPr lang="vi-VN" dirty="0"/>
          </a:p>
          <a:p>
            <a:pPr marL="742950" lvl="1" indent="-285750">
              <a:buFont typeface="Arial" panose="020B0604020202020204" pitchFamily="34" charset="0"/>
              <a:buChar char="•"/>
            </a:pPr>
            <a:r>
              <a:rPr lang="vi-VN" dirty="0"/>
              <a:t>Cần cảm biến chất lượng cao, bền bỉ, khó thay thế (gắn ở vị trí cao, xa).</a:t>
            </a:r>
          </a:p>
          <a:p>
            <a:pPr marL="742950" lvl="1" indent="-285750">
              <a:buFont typeface="Arial" panose="020B0604020202020204" pitchFamily="34" charset="0"/>
              <a:buChar char="•"/>
            </a:pPr>
            <a:r>
              <a:rPr lang="vi-VN" dirty="0"/>
              <a:t>Trong trường hợp này, </a:t>
            </a:r>
            <a:r>
              <a:rPr lang="vi-VN" b="1" dirty="0"/>
              <a:t>chi phí cao hơn</a:t>
            </a:r>
            <a:r>
              <a:rPr lang="vi-VN" dirty="0"/>
              <a:t> vẫn hợp lý vì giảm thiểu bảo trì và sự cố lâu dài.</a:t>
            </a:r>
          </a:p>
          <a:p>
            <a:r>
              <a:rPr lang="vi-VN" b="1" dirty="0"/>
              <a:t>4. Kết luận cho sinh viên</a:t>
            </a:r>
          </a:p>
          <a:p>
            <a:pPr>
              <a:buFont typeface="Arial" panose="020B0604020202020204" pitchFamily="34" charset="0"/>
              <a:buChar char="•"/>
            </a:pPr>
            <a:r>
              <a:rPr lang="vi-VN" dirty="0"/>
              <a:t>Khi lựa chọn cảm biến, </a:t>
            </a:r>
            <a:r>
              <a:rPr lang="vi-VN" b="1" dirty="0"/>
              <a:t>chi phí là yếu tố thực tế quan trọng</a:t>
            </a:r>
            <a:r>
              <a:rPr lang="vi-VN" dirty="0"/>
              <a:t> trong thiết kế tổng thể.</a:t>
            </a:r>
          </a:p>
          <a:p>
            <a:pPr>
              <a:buFont typeface="Arial" panose="020B0604020202020204" pitchFamily="34" charset="0"/>
              <a:buChar char="•"/>
            </a:pPr>
            <a:r>
              <a:rPr lang="vi-VN" dirty="0"/>
              <a:t>Nguyên tắc:</a:t>
            </a:r>
          </a:p>
          <a:p>
            <a:pPr marL="742950" lvl="1" indent="-285750">
              <a:buFont typeface="Arial" panose="020B0604020202020204" pitchFamily="34" charset="0"/>
              <a:buChar char="•"/>
            </a:pPr>
            <a:r>
              <a:rPr lang="vi-VN" dirty="0"/>
              <a:t>Ứng dụng quy mô nhỏ, dễ thay thế → chọn cảm biến </a:t>
            </a:r>
            <a:r>
              <a:rPr lang="vi-VN" b="1" dirty="0"/>
              <a:t>chi phí thấp, dễ lắp đặt</a:t>
            </a:r>
            <a:r>
              <a:rPr lang="vi-VN" dirty="0"/>
              <a:t>.</a:t>
            </a:r>
          </a:p>
          <a:p>
            <a:pPr marL="742950" lvl="1" indent="-285750">
              <a:buFont typeface="Arial" panose="020B0604020202020204" pitchFamily="34" charset="0"/>
              <a:buChar char="•"/>
            </a:pPr>
            <a:r>
              <a:rPr lang="vi-VN" dirty="0"/>
              <a:t>Ứng dụng quy mô lớn, ngoài trời, khó bảo trì → chọn cảm biến </a:t>
            </a:r>
            <a:r>
              <a:rPr lang="vi-VN" b="1" dirty="0"/>
              <a:t>bền, ổn định</a:t>
            </a:r>
            <a:r>
              <a:rPr lang="vi-VN" dirty="0"/>
              <a:t>, dù giá thành cao hơn.</a:t>
            </a:r>
          </a:p>
          <a:p>
            <a:pPr>
              <a:buFont typeface="Arial" panose="020B0604020202020204" pitchFamily="34" charset="0"/>
              <a:buChar char="•"/>
            </a:pPr>
            <a:r>
              <a:rPr lang="vi-VN" dirty="0"/>
              <a:t>Mục tiêu cuối cùng: </a:t>
            </a:r>
            <a:r>
              <a:rPr lang="vi-VN" b="1" dirty="0"/>
              <a:t>tối ưu tổng chi phí vòng đời (Total Cost of Ownership – TCO)</a:t>
            </a:r>
            <a:r>
              <a:rPr lang="vi-VN" dirty="0"/>
              <a:t>, chứ không chỉ giá mua ban đầu.</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1" i="0" dirty="0">
                <a:solidFill>
                  <a:srgbClr val="404040"/>
                </a:solidFill>
                <a:effectLst/>
                <a:latin typeface="quote-cjk-patch"/>
              </a:rPr>
              <a:t>Giải thích Hình Ảnh</a:t>
            </a:r>
            <a:endParaRPr lang="vi-VN" b="0" i="0" dirty="0">
              <a:solidFill>
                <a:srgbClr val="404040"/>
              </a:solidFill>
              <a:effectLst/>
              <a:latin typeface="quote-cjk-patch"/>
            </a:endParaRPr>
          </a:p>
          <a:p>
            <a:pPr algn="l"/>
            <a:r>
              <a:rPr lang="vi-VN" b="0" i="0" dirty="0">
                <a:solidFill>
                  <a:srgbClr val="404040"/>
                </a:solidFill>
                <a:effectLst/>
                <a:latin typeface="quote-cjk-patch"/>
              </a:rPr>
              <a:t>Hình ảnh được chia làm hai nửa, mô tả hai thành phần chính tạo nên một cảm biến hoàn chỉnh:</a:t>
            </a:r>
          </a:p>
          <a:p>
            <a:pPr algn="l"/>
            <a:r>
              <a:rPr lang="vi-VN" b="1" i="0" dirty="0">
                <a:solidFill>
                  <a:srgbClr val="404040"/>
                </a:solidFill>
                <a:effectLst/>
                <a:latin typeface="quote-cjk-patch"/>
              </a:rPr>
              <a:t>1. Phần bên trái: "Một vật liệu hoặc cấu trúc phản ứng với hiện tượng vật lý"</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Đây là phần "cảm" (Sensing Element):</a:t>
            </a:r>
            <a:r>
              <a:rPr lang="vi-VN" b="0" i="0" dirty="0">
                <a:solidFill>
                  <a:srgbClr val="404040"/>
                </a:solidFill>
                <a:effectLst/>
                <a:latin typeface="quote-cjk-patch"/>
              </a:rPr>
              <a:t> Nó tiếp xúc trực tiếp với môi trường và có tính chất vật lý/thay đổi khi môi trường thay đổi.</a:t>
            </a:r>
          </a:p>
          <a:p>
            <a:pPr algn="l">
              <a:buFont typeface="Arial" panose="020B0604020202020204" pitchFamily="34" charset="0"/>
              <a:buChar char="•"/>
            </a:pPr>
            <a:r>
              <a:rPr lang="vi-VN" b="1" i="0" dirty="0">
                <a:solidFill>
                  <a:srgbClr val="404040"/>
                </a:solidFill>
                <a:effectLst/>
                <a:latin typeface="quote-cjk-patch"/>
              </a:rPr>
              <a:t>Ví dụ:</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0" i="0" dirty="0">
                <a:solidFill>
                  <a:srgbClr val="404040"/>
                </a:solidFill>
                <a:effectLst/>
                <a:latin typeface="quote-cjk-patch"/>
              </a:rPr>
              <a:t>Một sợi </a:t>
            </a:r>
            <a:r>
              <a:rPr lang="vi-VN" b="1" i="0" dirty="0">
                <a:solidFill>
                  <a:srgbClr val="404040"/>
                </a:solidFill>
                <a:effectLst/>
                <a:latin typeface="quote-cjk-patch"/>
              </a:rPr>
              <a:t>nhiệt điện trở (thermistor)</a:t>
            </a:r>
            <a:r>
              <a:rPr lang="vi-VN" b="0" i="0" dirty="0">
                <a:solidFill>
                  <a:srgbClr val="404040"/>
                </a:solidFill>
                <a:effectLst/>
                <a:latin typeface="quote-cjk-patch"/>
              </a:rPr>
              <a:t> sẽ </a:t>
            </a:r>
            <a:r>
              <a:rPr lang="vi-VN" b="1" i="0" dirty="0">
                <a:solidFill>
                  <a:srgbClr val="404040"/>
                </a:solidFill>
                <a:effectLst/>
                <a:latin typeface="quote-cjk-patch"/>
              </a:rPr>
              <a:t>thay đổi điện trở</a:t>
            </a:r>
            <a:r>
              <a:rPr lang="vi-VN" b="0" i="0" dirty="0">
                <a:solidFill>
                  <a:srgbClr val="404040"/>
                </a:solidFill>
                <a:effectLst/>
                <a:latin typeface="quote-cjk-patch"/>
              </a:rPr>
              <a:t> khi nhiệt độ thay đổi.</a:t>
            </a:r>
          </a:p>
          <a:p>
            <a:pPr marL="742950" lvl="1" indent="-285750" algn="l">
              <a:buFont typeface="Arial" panose="020B0604020202020204" pitchFamily="34" charset="0"/>
              <a:buChar char="•"/>
            </a:pPr>
            <a:r>
              <a:rPr lang="vi-VN" b="0" i="0" dirty="0">
                <a:solidFill>
                  <a:srgbClr val="404040"/>
                </a:solidFill>
                <a:effectLst/>
                <a:latin typeface="quote-cjk-patch"/>
              </a:rPr>
              <a:t>Một </a:t>
            </a:r>
            <a:r>
              <a:rPr lang="vi-VN" b="1" i="0" dirty="0">
                <a:solidFill>
                  <a:srgbClr val="404040"/>
                </a:solidFill>
                <a:effectLst/>
                <a:latin typeface="quote-cjk-patch"/>
              </a:rPr>
              <a:t>màng ngăn (diaphragm)</a:t>
            </a:r>
            <a:r>
              <a:rPr lang="vi-VN" b="0" i="0" dirty="0">
                <a:solidFill>
                  <a:srgbClr val="404040"/>
                </a:solidFill>
                <a:effectLst/>
                <a:latin typeface="quote-cjk-patch"/>
              </a:rPr>
              <a:t> trong cảm biến áp suất sẽ </a:t>
            </a:r>
            <a:r>
              <a:rPr lang="vi-VN" b="1" i="0" dirty="0">
                <a:solidFill>
                  <a:srgbClr val="404040"/>
                </a:solidFill>
                <a:effectLst/>
                <a:latin typeface="quote-cjk-patch"/>
              </a:rPr>
              <a:t>bị uốn cong</a:t>
            </a:r>
            <a:r>
              <a:rPr lang="vi-VN" b="0" i="0" dirty="0">
                <a:solidFill>
                  <a:srgbClr val="404040"/>
                </a:solidFill>
                <a:effectLst/>
                <a:latin typeface="quote-cjk-patch"/>
              </a:rPr>
              <a:t> khi có áp lực tác động.</a:t>
            </a:r>
          </a:p>
          <a:p>
            <a:pPr marL="742950" lvl="1" indent="-285750" algn="l">
              <a:buFont typeface="Arial" panose="020B0604020202020204" pitchFamily="34" charset="0"/>
              <a:buChar char="•"/>
            </a:pPr>
            <a:r>
              <a:rPr lang="vi-VN" b="0" i="0" dirty="0">
                <a:solidFill>
                  <a:srgbClr val="404040"/>
                </a:solidFill>
                <a:effectLst/>
                <a:latin typeface="quote-cjk-patch"/>
              </a:rPr>
              <a:t>Một chất bán dẫn trong cảm biến khí sẽ </a:t>
            </a:r>
            <a:r>
              <a:rPr lang="vi-VN" b="1" i="0" dirty="0">
                <a:solidFill>
                  <a:srgbClr val="404040"/>
                </a:solidFill>
                <a:effectLst/>
                <a:latin typeface="quote-cjk-patch"/>
              </a:rPr>
              <a:t>thay đổi tính dẫn điện</a:t>
            </a:r>
            <a:r>
              <a:rPr lang="vi-VN" b="0" i="0" dirty="0">
                <a:solidFill>
                  <a:srgbClr val="404040"/>
                </a:solidFill>
                <a:effectLst/>
                <a:latin typeface="quote-cjk-patch"/>
              </a:rPr>
              <a:t> khi tiếp xúc với khí mục tiêu.</a:t>
            </a:r>
          </a:p>
          <a:p>
            <a:pPr algn="l"/>
            <a:r>
              <a:rPr lang="vi-VN" b="1" i="0" dirty="0">
                <a:solidFill>
                  <a:srgbClr val="404040"/>
                </a:solidFill>
                <a:effectLst/>
                <a:latin typeface="quote-cjk-patch"/>
              </a:rPr>
              <a:t>2. Phần bên phải: "Mạch điện chuyển đổi các phản ứng này thành các đại lượng điện đo được"</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Đây là phần "biến" (Transducer Element):</a:t>
            </a:r>
            <a:r>
              <a:rPr lang="vi-VN" b="0" i="0" dirty="0">
                <a:solidFill>
                  <a:srgbClr val="404040"/>
                </a:solidFill>
                <a:effectLst/>
                <a:latin typeface="quote-cjk-patch"/>
              </a:rPr>
              <a:t> Nhiệm vụ của nó là biến đổi sự thay đổi vật lý/hoá học ở phần bên trái thành một tín hiệu điện (điện áp, dòng điện, tần số...) mà chúng ta có thể đo lường và xử lý được.</a:t>
            </a:r>
          </a:p>
          <a:p>
            <a:pPr algn="l">
              <a:buFont typeface="Arial" panose="020B0604020202020204" pitchFamily="34" charset="0"/>
              <a:buChar char="•"/>
            </a:pPr>
            <a:r>
              <a:rPr lang="vi-VN" b="1" i="0" dirty="0">
                <a:solidFill>
                  <a:srgbClr val="404040"/>
                </a:solidFill>
                <a:effectLst/>
                <a:latin typeface="quote-cjk-patch"/>
              </a:rPr>
              <a:t>Ví dụ:</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0" i="0" dirty="0">
                <a:solidFill>
                  <a:srgbClr val="404040"/>
                </a:solidFill>
                <a:effectLst/>
                <a:latin typeface="quote-cjk-patch"/>
              </a:rPr>
              <a:t>Một </a:t>
            </a:r>
            <a:r>
              <a:rPr lang="vi-VN" b="1" i="0" dirty="0">
                <a:solidFill>
                  <a:srgbClr val="404040"/>
                </a:solidFill>
                <a:effectLst/>
                <a:latin typeface="quote-cjk-patch"/>
              </a:rPr>
              <a:t>cầu điện trở (Wheatstone bridge)</a:t>
            </a:r>
            <a:r>
              <a:rPr lang="vi-VN" b="0" i="0" dirty="0">
                <a:solidFill>
                  <a:srgbClr val="404040"/>
                </a:solidFill>
                <a:effectLst/>
                <a:latin typeface="quote-cjk-patch"/>
              </a:rPr>
              <a:t> để chuyển đổi sự thay đổi điện trở nhỏ bé thành một mức điện áp thay đổi.</a:t>
            </a:r>
          </a:p>
          <a:p>
            <a:pPr marL="742950" lvl="1" indent="-285750" algn="l">
              <a:buFont typeface="Arial" panose="020B0604020202020204" pitchFamily="34" charset="0"/>
              <a:buChar char="•"/>
            </a:pPr>
            <a:r>
              <a:rPr lang="vi-VN" b="0" i="0" dirty="0">
                <a:solidFill>
                  <a:srgbClr val="404040"/>
                </a:solidFill>
                <a:effectLst/>
                <a:latin typeface="quote-cjk-patch"/>
              </a:rPr>
              <a:t>Một </a:t>
            </a:r>
            <a:r>
              <a:rPr lang="vi-VN" b="1" i="0" dirty="0">
                <a:solidFill>
                  <a:srgbClr val="404040"/>
                </a:solidFill>
                <a:effectLst/>
                <a:latin typeface="quote-cjk-patch"/>
              </a:rPr>
              <a:t>mạch khuếch đại (amplifier)</a:t>
            </a:r>
            <a:r>
              <a:rPr lang="vi-VN" b="0" i="0" dirty="0">
                <a:solidFill>
                  <a:srgbClr val="404040"/>
                </a:solidFill>
                <a:effectLst/>
                <a:latin typeface="quote-cjk-patch"/>
              </a:rPr>
              <a:t> để khuếch đại tín hiệu điện áp rất nhỏ đó lên thành một tín hiệu đủ lớn để đọc được.</a:t>
            </a:r>
          </a:p>
          <a:p>
            <a:pPr marL="742950" lvl="1" indent="-285750" algn="l">
              <a:buFont typeface="Arial" panose="020B0604020202020204" pitchFamily="34" charset="0"/>
              <a:buChar char="•"/>
            </a:pPr>
            <a:r>
              <a:rPr lang="vi-VN" b="0" i="0" dirty="0">
                <a:solidFill>
                  <a:srgbClr val="404040"/>
                </a:solidFill>
                <a:effectLst/>
                <a:latin typeface="quote-cjk-patch"/>
              </a:rPr>
              <a:t>Một </a:t>
            </a:r>
            <a:r>
              <a:rPr lang="vi-VN" b="1" i="0" dirty="0">
                <a:solidFill>
                  <a:srgbClr val="404040"/>
                </a:solidFill>
                <a:effectLst/>
                <a:latin typeface="quote-cjk-patch"/>
              </a:rPr>
              <a:t>bộ chuyển đổi tín hiệu tương tự-số (ADC - Analog-to-Digital Converter)</a:t>
            </a:r>
            <a:r>
              <a:rPr lang="vi-VN" b="0" i="0" dirty="0">
                <a:solidFill>
                  <a:srgbClr val="404040"/>
                </a:solidFill>
                <a:effectLst/>
                <a:latin typeface="quote-cjk-patch"/>
              </a:rPr>
              <a:t> để biến tín hiệu điện tương tự thành các con số nhị phân (0 và 1) mà vi xử lý có thể hiểu được.</a:t>
            </a:r>
          </a:p>
          <a:p>
            <a:pPr algn="l"/>
            <a:r>
              <a:rPr lang="vi-VN" b="1" i="0" dirty="0">
                <a:solidFill>
                  <a:srgbClr val="404040"/>
                </a:solidFill>
                <a:effectLst/>
                <a:latin typeface="quote-cjk-patch"/>
              </a:rPr>
              <a:t>Tổng Kết và Ý Nghĩa trong IoT</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Cảm biến là gì?</a:t>
            </a:r>
            <a:r>
              <a:rPr lang="vi-VN" b="0" i="0" dirty="0">
                <a:solidFill>
                  <a:srgbClr val="404040"/>
                </a:solidFill>
                <a:effectLst/>
                <a:latin typeface="quote-cjk-patch"/>
              </a:rPr>
              <a:t> Một thiết bị </a:t>
            </a:r>
            <a:r>
              <a:rPr lang="vi-VN" b="1" i="0" dirty="0">
                <a:solidFill>
                  <a:srgbClr val="404040"/>
                </a:solidFill>
                <a:effectLst/>
                <a:latin typeface="quote-cjk-patch"/>
              </a:rPr>
              <a:t>cảm nhận</a:t>
            </a:r>
            <a:r>
              <a:rPr lang="vi-VN" b="0" i="0" dirty="0">
                <a:solidFill>
                  <a:srgbClr val="404040"/>
                </a:solidFill>
                <a:effectLst/>
                <a:latin typeface="quote-cjk-patch"/>
              </a:rPr>
              <a:t> các thông số từ thế giới thực (nhiệt độ, ánh sáng, chuyển động, áp suất...) và </a:t>
            </a:r>
            <a:r>
              <a:rPr lang="vi-VN" b="1" i="0" dirty="0">
                <a:solidFill>
                  <a:srgbClr val="404040"/>
                </a:solidFill>
                <a:effectLst/>
                <a:latin typeface="quote-cjk-patch"/>
              </a:rPr>
              <a:t>biến đổi</a:t>
            </a:r>
            <a:r>
              <a:rPr lang="vi-VN" b="0" i="0" dirty="0">
                <a:solidFill>
                  <a:srgbClr val="404040"/>
                </a:solidFill>
                <a:effectLst/>
                <a:latin typeface="quote-cjk-patch"/>
              </a:rPr>
              <a:t> nó thành tín hiệu điện.</a:t>
            </a:r>
          </a:p>
          <a:p>
            <a:pPr algn="l">
              <a:buFont typeface="Arial" panose="020B0604020202020204" pitchFamily="34" charset="0"/>
              <a:buChar char="•"/>
            </a:pPr>
            <a:r>
              <a:rPr lang="vi-VN" b="1" i="0" dirty="0">
                <a:solidFill>
                  <a:srgbClr val="404040"/>
                </a:solidFill>
                <a:effectLst/>
                <a:latin typeface="quote-cjk-patch"/>
              </a:rPr>
              <a:t>Vai trò then chốt trong IoT:</a:t>
            </a:r>
            <a:r>
              <a:rPr lang="vi-VN" b="0" i="0" dirty="0">
                <a:solidFill>
                  <a:srgbClr val="404040"/>
                </a:solidFill>
                <a:effectLst/>
                <a:latin typeface="quote-cjk-patch"/>
              </a:rPr>
              <a:t> Cảm biến chính là </a:t>
            </a:r>
            <a:r>
              <a:rPr lang="vi-VN" b="1" i="0" dirty="0">
                <a:solidFill>
                  <a:srgbClr val="404040"/>
                </a:solidFill>
                <a:effectLst/>
                <a:latin typeface="quote-cjk-patch"/>
              </a:rPr>
              <a:t>cơ quan cảm giác</a:t>
            </a:r>
            <a:r>
              <a:rPr lang="vi-VN" b="0" i="0" dirty="0">
                <a:solidFill>
                  <a:srgbClr val="404040"/>
                </a:solidFill>
                <a:effectLst/>
                <a:latin typeface="quote-cjk-patch"/>
              </a:rPr>
              <a:t> của hệ thống IoT. Nếu không có cảm biến, hệ thống IoT sẽ "bị mù, bị điếc", không thể thu thập dữ liệu từ môi trường để xử lý và đưa ra quyết định.</a:t>
            </a:r>
          </a:p>
          <a:p>
            <a:pPr algn="l">
              <a:buFont typeface="Arial" panose="020B0604020202020204" pitchFamily="34" charset="0"/>
              <a:buChar char="•"/>
            </a:pPr>
            <a:r>
              <a:rPr lang="vi-VN" b="1" i="0" dirty="0">
                <a:solidFill>
                  <a:srgbClr val="404040"/>
                </a:solidFill>
                <a:effectLst/>
                <a:latin typeface="quote-cjk-patch"/>
              </a:rPr>
              <a:t>Một ví dụ thực tế - Cảm biến nhiệt độ:</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1" i="0" dirty="0">
                <a:solidFill>
                  <a:srgbClr val="404040"/>
                </a:solidFill>
                <a:effectLst/>
                <a:latin typeface="quote-cjk-patch"/>
              </a:rPr>
              <a:t>Phần "cảm":</a:t>
            </a:r>
            <a:r>
              <a:rPr lang="vi-VN" b="0" i="0" dirty="0">
                <a:solidFill>
                  <a:srgbClr val="404040"/>
                </a:solidFill>
                <a:effectLst/>
                <a:latin typeface="quote-cjk-patch"/>
              </a:rPr>
              <a:t> Một nhiệt điện trở (vật liệu) thay đổi điện trở khi trời nóng/lạnh.</a:t>
            </a:r>
          </a:p>
          <a:p>
            <a:pPr marL="742950" lvl="1" indent="-285750" algn="l">
              <a:buFont typeface="Arial" panose="020B0604020202020204" pitchFamily="34" charset="0"/>
              <a:buChar char="•"/>
            </a:pPr>
            <a:r>
              <a:rPr lang="vi-VN" b="1" i="0" dirty="0">
                <a:solidFill>
                  <a:srgbClr val="404040"/>
                </a:solidFill>
                <a:effectLst/>
                <a:latin typeface="quote-cjk-patch"/>
              </a:rPr>
              <a:t>Phần "biến":</a:t>
            </a:r>
            <a:r>
              <a:rPr lang="vi-VN" b="0" i="0" dirty="0">
                <a:solidFill>
                  <a:srgbClr val="404040"/>
                </a:solidFill>
                <a:effectLst/>
                <a:latin typeface="quote-cjk-patch"/>
              </a:rPr>
              <a:t> Một mạch điện đo sự thay đổi điện trở đó, chuyển nó thành một mức điện áp (Ví dụ: 0.5V tương ứng 10°C, 2.5V tương ứng 35°C), và sau đó ADC chuyển điện áp thành giá trị số (Ví dụ: 512).</a:t>
            </a:r>
          </a:p>
          <a:p>
            <a:pPr marL="742950" lvl="1" indent="-285750" algn="l">
              <a:buFont typeface="Arial" panose="020B0604020202020204" pitchFamily="34" charset="0"/>
              <a:buChar char="•"/>
            </a:pPr>
            <a:r>
              <a:rPr lang="vi-VN" b="1" i="0" dirty="0">
                <a:solidFill>
                  <a:srgbClr val="404040"/>
                </a:solidFill>
                <a:effectLst/>
                <a:latin typeface="quote-cjk-patch"/>
              </a:rPr>
              <a:t>Kết quả:</a:t>
            </a:r>
            <a:r>
              <a:rPr lang="vi-VN" b="0" i="0" dirty="0">
                <a:solidFill>
                  <a:srgbClr val="404040"/>
                </a:solidFill>
                <a:effectLst/>
                <a:latin typeface="quote-cjk-patch"/>
              </a:rPr>
              <a:t> Vi xử lý đọc giá trị số 512, tra trong bảng dữ liệu và biết được nhiệt độ hiện tại là 35°C. Sau đó, nó có thể gửi dữ liệu này lên đám mây hoặc kích hoạt một hành động (bật điều hòa).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6219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404040"/>
                </a:solidFill>
                <a:effectLst/>
                <a:latin typeface="quote-cjk-patch"/>
              </a:rPr>
              <a:t>minh họa </a:t>
            </a:r>
            <a:r>
              <a:rPr lang="vi-VN" b="1" i="0" dirty="0">
                <a:solidFill>
                  <a:srgbClr val="404040"/>
                </a:solidFill>
                <a:effectLst/>
                <a:latin typeface="quote-cjk-patch"/>
              </a:rPr>
              <a:t>hành trình của dữ liệu</a:t>
            </a:r>
            <a:r>
              <a:rPr lang="vi-VN" b="0" i="0" dirty="0">
                <a:solidFill>
                  <a:srgbClr val="404040"/>
                </a:solidFill>
                <a:effectLst/>
                <a:latin typeface="quote-cjk-patch"/>
              </a:rPr>
              <a:t> từ thế giới thực vào hệ thống số - một quá trình cốt lõi trong bất kỳ hệ thống IoT nào. Sơ đồ này mô tả các bước để biến một đại lượng vật lý thành tín hiệu số mà máy tính có thể xử lý được.</a:t>
            </a:r>
          </a:p>
          <a:p>
            <a:pPr algn="l"/>
            <a:r>
              <a:rPr lang="vi-VN" b="0" i="0" dirty="0">
                <a:solidFill>
                  <a:srgbClr val="404040"/>
                </a:solidFill>
                <a:effectLst/>
                <a:latin typeface="quote-cjk-patch"/>
              </a:rPr>
              <a:t>Chúng ta sẽ đi từng bước trong sơ đồ:</a:t>
            </a:r>
          </a:p>
          <a:p>
            <a:pPr algn="l"/>
            <a:r>
              <a:rPr lang="vi-VN" b="1" i="0" dirty="0">
                <a:solidFill>
                  <a:srgbClr val="404040"/>
                </a:solidFill>
                <a:effectLst/>
                <a:latin typeface="quote-cjk-patch"/>
              </a:rPr>
              <a:t>Giải thích Sơ Đồ</a:t>
            </a:r>
            <a:endParaRPr lang="vi-VN" b="0" i="0" dirty="0">
              <a:solidFill>
                <a:srgbClr val="404040"/>
              </a:solidFill>
              <a:effectLst/>
              <a:latin typeface="quote-cjk-patch"/>
            </a:endParaRPr>
          </a:p>
          <a:p>
            <a:pPr algn="l"/>
            <a:r>
              <a:rPr lang="vi-VN" b="1" i="0" dirty="0">
                <a:solidFill>
                  <a:srgbClr val="404040"/>
                </a:solidFill>
                <a:effectLst/>
                <a:latin typeface="quote-cjk-patch"/>
              </a:rPr>
              <a:t>1. Physical Variable / Physical Stimulus (Biến số Vật lý / Kích thích Vật lý)</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Đây là điểm bắt đầu.</a:t>
            </a:r>
            <a:r>
              <a:rPr lang="vi-VN" b="0" i="0" dirty="0">
                <a:solidFill>
                  <a:srgbClr val="404040"/>
                </a:solidFill>
                <a:effectLst/>
                <a:latin typeface="quote-cjk-patch"/>
              </a:rPr>
              <a:t> Đó là các hiện tượng hoặc đại lượng tồn tại trong thế giới thực mà chúng ta muốn đo lường.</a:t>
            </a:r>
          </a:p>
          <a:p>
            <a:pPr algn="l">
              <a:buFont typeface="Arial" panose="020B0604020202020204" pitchFamily="34" charset="0"/>
              <a:buChar char="•"/>
            </a:pPr>
            <a:r>
              <a:rPr lang="vi-VN" b="1" i="0" dirty="0">
                <a:solidFill>
                  <a:srgbClr val="404040"/>
                </a:solidFill>
                <a:effectLst/>
                <a:latin typeface="quote-cjk-patch"/>
              </a:rPr>
              <a:t>Ví dụ:</a:t>
            </a:r>
            <a:r>
              <a:rPr lang="vi-VN" b="0" i="0" dirty="0">
                <a:solidFill>
                  <a:srgbClr val="404040"/>
                </a:solidFill>
                <a:effectLst/>
                <a:latin typeface="quote-cjk-patch"/>
              </a:rPr>
              <a:t> Nhiệt độ, áp suất, lực (strain), độ dài, ánh sáng, độ ẩm, v.v.</a:t>
            </a:r>
          </a:p>
          <a:p>
            <a:pPr algn="l"/>
            <a:r>
              <a:rPr lang="vi-VN" b="1" i="0" dirty="0">
                <a:solidFill>
                  <a:srgbClr val="404040"/>
                </a:solidFill>
                <a:effectLst/>
                <a:latin typeface="quote-cjk-patch"/>
              </a:rPr>
              <a:t>2. Sensor (Cảm biến) -&gt; Electrical Signal (Tín hiệu Điện)</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Cảm biến</a:t>
            </a:r>
            <a:r>
              <a:rPr lang="vi-VN" b="0" i="0" dirty="0">
                <a:solidFill>
                  <a:srgbClr val="404040"/>
                </a:solidFill>
                <a:effectLst/>
                <a:latin typeface="quote-cjk-patch"/>
              </a:rPr>
              <a:t> là thiết bị tiếp xúc trực tiếp với đại lượng vật lý. Nó có một phần tử "cảm nhận" (thường là một vật liệu đặc biệt) thay đổi tính chất vật lý của nó khi đại lượng vật lý thay đổi.</a:t>
            </a:r>
          </a:p>
          <a:p>
            <a:pPr algn="l">
              <a:buFont typeface="Arial" panose="020B0604020202020204" pitchFamily="34" charset="0"/>
              <a:buChar char="•"/>
            </a:pPr>
            <a:r>
              <a:rPr lang="vi-VN" b="0" i="0" dirty="0">
                <a:solidFill>
                  <a:srgbClr val="404040"/>
                </a:solidFill>
                <a:effectLst/>
                <a:latin typeface="quote-cjk-patch"/>
              </a:rPr>
              <a:t>Bước này biến </a:t>
            </a:r>
            <a:r>
              <a:rPr lang="vi-VN" b="1" i="0" dirty="0">
                <a:solidFill>
                  <a:srgbClr val="404040"/>
                </a:solidFill>
                <a:effectLst/>
                <a:latin typeface="quote-cjk-patch"/>
              </a:rPr>
              <a:t>kích thích vật lý</a:t>
            </a:r>
            <a:r>
              <a:rPr lang="vi-VN" b="0" i="0" dirty="0">
                <a:solidFill>
                  <a:srgbClr val="404040"/>
                </a:solidFill>
                <a:effectLst/>
                <a:latin typeface="quote-cjk-patch"/>
              </a:rPr>
              <a:t> thành một </a:t>
            </a:r>
            <a:r>
              <a:rPr lang="vi-VN" b="1" i="0" dirty="0">
                <a:solidFill>
                  <a:srgbClr val="404040"/>
                </a:solidFill>
                <a:effectLst/>
                <a:latin typeface="quote-cjk-patch"/>
              </a:rPr>
              <a:t>tín hiệu điện</a:t>
            </a:r>
            <a:r>
              <a:rPr lang="vi-VN" b="0" i="0" dirty="0">
                <a:solidFill>
                  <a:srgbClr val="404040"/>
                </a:solidFill>
                <a:effectLst/>
                <a:latin typeface="quote-cjk-patch"/>
              </a:rPr>
              <a:t> sơ khai, yếu ớt và thường không hoàn hảo.</a:t>
            </a:r>
          </a:p>
          <a:p>
            <a:pPr algn="l">
              <a:buFont typeface="Arial" panose="020B0604020202020204" pitchFamily="34" charset="0"/>
              <a:buChar char="•"/>
            </a:pPr>
            <a:r>
              <a:rPr lang="vi-VN" b="1" i="0" dirty="0">
                <a:solidFill>
                  <a:srgbClr val="404040"/>
                </a:solidFill>
                <a:effectLst/>
                <a:latin typeface="quote-cjk-patch"/>
              </a:rPr>
              <a:t>Ví dụ minh họa trong sơ đồ:</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1" i="0" dirty="0">
                <a:solidFill>
                  <a:srgbClr val="404040"/>
                </a:solidFill>
                <a:effectLst/>
                <a:latin typeface="quote-cjk-patch"/>
              </a:rPr>
              <a:t>Kích thích:</a:t>
            </a:r>
            <a:r>
              <a:rPr lang="vi-VN" b="0" i="0" dirty="0">
                <a:solidFill>
                  <a:srgbClr val="404040"/>
                </a:solidFill>
                <a:effectLst/>
                <a:latin typeface="quote-cjk-patch"/>
              </a:rPr>
              <a:t> Nhiệt độ (Temperature)</a:t>
            </a:r>
          </a:p>
          <a:p>
            <a:pPr marL="742950" lvl="1" indent="-285750" algn="l">
              <a:buFont typeface="Arial" panose="020B0604020202020204" pitchFamily="34" charset="0"/>
              <a:buChar char="•"/>
            </a:pPr>
            <a:r>
              <a:rPr lang="vi-VN" b="1" i="0" dirty="0">
                <a:solidFill>
                  <a:srgbClr val="404040"/>
                </a:solidFill>
                <a:effectLst/>
                <a:latin typeface="quote-cjk-patch"/>
              </a:rPr>
              <a:t>Cảm biến:</a:t>
            </a:r>
            <a:r>
              <a:rPr lang="vi-VN" b="0" i="0" dirty="0">
                <a:solidFill>
                  <a:srgbClr val="404040"/>
                </a:solidFill>
                <a:effectLst/>
                <a:latin typeface="quote-cjk-patch"/>
              </a:rPr>
              <a:t> Một nhiệt điện trở (Thermistor)</a:t>
            </a:r>
          </a:p>
          <a:p>
            <a:pPr marL="742950" lvl="1" indent="-285750" algn="l">
              <a:buFont typeface="Arial" panose="020B0604020202020204" pitchFamily="34" charset="0"/>
              <a:buChar char="•"/>
            </a:pPr>
            <a:r>
              <a:rPr lang="vi-VN" b="1" i="0" dirty="0">
                <a:solidFill>
                  <a:srgbClr val="404040"/>
                </a:solidFill>
                <a:effectLst/>
                <a:latin typeface="quote-cjk-patch"/>
              </a:rPr>
              <a:t>Tín hiệu điện đầu ra:</a:t>
            </a:r>
            <a:r>
              <a:rPr lang="vi-VN" b="0" i="0" dirty="0">
                <a:solidFill>
                  <a:srgbClr val="404040"/>
                </a:solidFill>
                <a:effectLst/>
                <a:latin typeface="quote-cjk-patch"/>
              </a:rPr>
              <a:t> Sự </a:t>
            </a:r>
            <a:r>
              <a:rPr lang="vi-VN" b="1" i="0" dirty="0">
                <a:solidFill>
                  <a:srgbClr val="404040"/>
                </a:solidFill>
                <a:effectLst/>
                <a:latin typeface="quote-cjk-patch"/>
              </a:rPr>
              <a:t>thay đổi điện trở</a:t>
            </a:r>
            <a:r>
              <a:rPr lang="vi-VN" b="0" i="0" dirty="0">
                <a:solidFill>
                  <a:srgbClr val="404040"/>
                </a:solidFill>
                <a:effectLst/>
                <a:latin typeface="quote-cjk-patch"/>
              </a:rPr>
              <a:t> (Resistance). Công thức R = R₀(1 + </a:t>
            </a:r>
            <a:r>
              <a:rPr lang="el-GR" b="0" i="0" dirty="0">
                <a:solidFill>
                  <a:srgbClr val="404040"/>
                </a:solidFill>
                <a:effectLst/>
                <a:latin typeface="quote-cjk-patch"/>
              </a:rPr>
              <a:t>α[</a:t>
            </a:r>
            <a:r>
              <a:rPr lang="vi-VN" b="0" i="0" dirty="0">
                <a:solidFill>
                  <a:srgbClr val="404040"/>
                </a:solidFill>
                <a:effectLst/>
                <a:latin typeface="quote-cjk-patch"/>
              </a:rPr>
              <a:t>T - T₀]) cho thấy điện trở (R) thay đổi tuyến tính theo nhiệt độ (T).</a:t>
            </a:r>
          </a:p>
          <a:p>
            <a:pPr algn="l"/>
            <a:r>
              <a:rPr lang="vi-VN" b="1" i="0" dirty="0">
                <a:solidFill>
                  <a:srgbClr val="404040"/>
                </a:solidFill>
                <a:effectLst/>
                <a:latin typeface="quote-cjk-patch"/>
              </a:rPr>
              <a:t>3. Transducer (Bộ chuyển đổi)</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Thuật ngữ </a:t>
            </a:r>
            <a:r>
              <a:rPr lang="vi-VN" b="1" i="0" dirty="0">
                <a:solidFill>
                  <a:srgbClr val="404040"/>
                </a:solidFill>
                <a:effectLst/>
                <a:latin typeface="quote-cjk-patch"/>
              </a:rPr>
              <a:t>Transducer</a:t>
            </a:r>
            <a:r>
              <a:rPr lang="vi-VN" b="0" i="0" dirty="0">
                <a:solidFill>
                  <a:srgbClr val="404040"/>
                </a:solidFill>
                <a:effectLst/>
                <a:latin typeface="quote-cjk-patch"/>
              </a:rPr>
              <a:t> đôi khi được dùng chung với Sensor. Nhưng trong ngữ cảnh này, nó có thể hiểu là bước chuyển đổi tiếp theo.</a:t>
            </a:r>
          </a:p>
          <a:p>
            <a:pPr algn="l">
              <a:buFont typeface="Arial" panose="020B0604020202020204" pitchFamily="34" charset="0"/>
              <a:buChar char="•"/>
            </a:pPr>
            <a:r>
              <a:rPr lang="vi-VN" b="0" i="0" dirty="0">
                <a:solidFill>
                  <a:srgbClr val="404040"/>
                </a:solidFill>
                <a:effectLst/>
                <a:latin typeface="quote-cjk-patch"/>
              </a:rPr>
              <a:t>Nhiệm vụ chính là biến đổi tín hiệu điện sơ khai từ cảm biến thành một dạng tín hiệu điện tiện lợi hơn để đo lường, thường là </a:t>
            </a:r>
            <a:r>
              <a:rPr lang="vi-VN" b="1" i="0" dirty="0">
                <a:solidFill>
                  <a:srgbClr val="404040"/>
                </a:solidFill>
                <a:effectLst/>
                <a:latin typeface="quote-cjk-patch"/>
              </a:rPr>
              <a:t>điện áp (voltage)</a:t>
            </a:r>
            <a:r>
              <a:rPr lang="vi-VN" b="0" i="0" dirty="0">
                <a:solidFill>
                  <a:srgbClr val="404040"/>
                </a:solidFill>
                <a:effectLst/>
                <a:latin typeface="quote-cjk-patch"/>
              </a:rPr>
              <a:t> hoặc dòng điện (current).</a:t>
            </a:r>
          </a:p>
          <a:p>
            <a:pPr algn="l">
              <a:buFont typeface="Arial" panose="020B0604020202020204" pitchFamily="34" charset="0"/>
              <a:buChar char="•"/>
            </a:pPr>
            <a:r>
              <a:rPr lang="vi-VN" b="1" i="0" dirty="0">
                <a:solidFill>
                  <a:srgbClr val="404040"/>
                </a:solidFill>
                <a:effectLst/>
                <a:latin typeface="quote-cjk-patch"/>
              </a:rPr>
              <a:t>Ví dụ minh họa:</a:t>
            </a:r>
            <a:r>
              <a:rPr lang="vi-VN" b="0" i="0" dirty="0">
                <a:solidFill>
                  <a:srgbClr val="404040"/>
                </a:solidFill>
                <a:effectLst/>
                <a:latin typeface="quote-cjk-patch"/>
              </a:rPr>
              <a:t> Để chuyển đổi </a:t>
            </a:r>
            <a:r>
              <a:rPr lang="vi-VN" b="1" i="0" dirty="0">
                <a:solidFill>
                  <a:srgbClr val="404040"/>
                </a:solidFill>
                <a:effectLst/>
                <a:latin typeface="quote-cjk-patch"/>
              </a:rPr>
              <a:t>thay đổi điện trở</a:t>
            </a:r>
            <a:r>
              <a:rPr lang="vi-VN" b="0" i="0" dirty="0">
                <a:solidFill>
                  <a:srgbClr val="404040"/>
                </a:solidFill>
                <a:effectLst/>
                <a:latin typeface="quote-cjk-patch"/>
              </a:rPr>
              <a:t> thành </a:t>
            </a:r>
            <a:r>
              <a:rPr lang="vi-VN" b="1" i="0" dirty="0">
                <a:solidFill>
                  <a:srgbClr val="404040"/>
                </a:solidFill>
                <a:effectLst/>
                <a:latin typeface="quote-cjk-patch"/>
              </a:rPr>
              <a:t>điện áp</a:t>
            </a:r>
            <a:r>
              <a:rPr lang="vi-VN" b="0" i="0" dirty="0">
                <a:solidFill>
                  <a:srgbClr val="404040"/>
                </a:solidFill>
                <a:effectLst/>
                <a:latin typeface="quote-cjk-patch"/>
              </a:rPr>
              <a:t>, chúng ta sử dụng một mạch điện gọi là </a:t>
            </a:r>
            <a:r>
              <a:rPr lang="vi-VN" b="1" i="0" dirty="0">
                <a:solidFill>
                  <a:srgbClr val="404040"/>
                </a:solidFill>
                <a:effectLst/>
                <a:latin typeface="quote-cjk-patch"/>
              </a:rPr>
              <a:t>Cầu Wheatstone (Wheatstone Bridge)</a:t>
            </a:r>
            <a:r>
              <a:rPr lang="vi-VN" b="0" i="0" dirty="0">
                <a:solidFill>
                  <a:srgbClr val="404040"/>
                </a:solidFill>
                <a:effectLst/>
                <a:latin typeface="quote-cjk-patch"/>
              </a:rPr>
              <a:t>.</a:t>
            </a:r>
          </a:p>
          <a:p>
            <a:pPr algn="l"/>
            <a:r>
              <a:rPr lang="vi-VN" b="1" i="0" dirty="0">
                <a:solidFill>
                  <a:srgbClr val="404040"/>
                </a:solidFill>
                <a:effectLst/>
                <a:latin typeface="quote-cjk-patch"/>
              </a:rPr>
              <a:t>4. Signal Conditioner (Bộ điều chỉnh tín hiệu)</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Tín hiệu điện lúc này (ví dụ: điện áp) vẫn còn rất nhiều vấn đề:</a:t>
            </a:r>
          </a:p>
          <a:p>
            <a:pPr marL="742950" lvl="1" indent="-285750" algn="l">
              <a:buFont typeface="Arial" panose="020B0604020202020204" pitchFamily="34" charset="0"/>
              <a:buChar char="•"/>
            </a:pPr>
            <a:r>
              <a:rPr lang="vi-VN" b="1" i="0" dirty="0">
                <a:solidFill>
                  <a:srgbClr val="404040"/>
                </a:solidFill>
                <a:effectLst/>
                <a:latin typeface="quote-cjk-patch"/>
              </a:rPr>
              <a:t>Quá yếu (small magnitude):</a:t>
            </a:r>
            <a:r>
              <a:rPr lang="vi-VN" b="0" i="0" dirty="0">
                <a:solidFill>
                  <a:srgbClr val="404040"/>
                </a:solidFill>
                <a:effectLst/>
                <a:latin typeface="quote-cjk-patch"/>
              </a:rPr>
              <a:t> Cần được khuếch đại (amplifiers).</a:t>
            </a:r>
          </a:p>
          <a:p>
            <a:pPr marL="742950" lvl="1" indent="-285750" algn="l">
              <a:buFont typeface="Arial" panose="020B0604020202020204" pitchFamily="34" charset="0"/>
              <a:buChar char="•"/>
            </a:pPr>
            <a:r>
              <a:rPr lang="vi-VN" b="1" i="0" dirty="0">
                <a:solidFill>
                  <a:srgbClr val="404040"/>
                </a:solidFill>
                <a:effectLst/>
                <a:latin typeface="quote-cjk-patch"/>
              </a:rPr>
              <a:t>Nhiễu (noise):</a:t>
            </a:r>
            <a:r>
              <a:rPr lang="vi-VN" b="0" i="0" dirty="0">
                <a:solidFill>
                  <a:srgbClr val="404040"/>
                </a:solidFill>
                <a:effectLst/>
                <a:latin typeface="quote-cjk-patch"/>
              </a:rPr>
              <a:t> Cần được lọc để loại bỏ tần số không mong muốn (filters).</a:t>
            </a:r>
          </a:p>
          <a:p>
            <a:pPr marL="742950" lvl="1" indent="-285750" algn="l">
              <a:buFont typeface="Arial" panose="020B0604020202020204" pitchFamily="34" charset="0"/>
              <a:buChar char="•"/>
            </a:pPr>
            <a:r>
              <a:rPr lang="vi-VN" b="1" i="0" dirty="0">
                <a:solidFill>
                  <a:srgbClr val="404040"/>
                </a:solidFill>
                <a:effectLst/>
                <a:latin typeface="quote-cjk-patch"/>
              </a:rPr>
              <a:t>Không tuyến tính (non-linear):</a:t>
            </a:r>
            <a:r>
              <a:rPr lang="vi-VN" b="0" i="0" dirty="0">
                <a:solidFill>
                  <a:srgbClr val="404040"/>
                </a:solidFill>
                <a:effectLst/>
                <a:latin typeface="quote-cjk-patch"/>
              </a:rPr>
              <a:t> Cần được hiệu chỉnh để quan hệ giữa đầu vào và đầu ra là đường thẳng (linearizers).</a:t>
            </a:r>
          </a:p>
          <a:p>
            <a:pPr algn="l">
              <a:buFont typeface="Arial" panose="020B0604020202020204" pitchFamily="34" charset="0"/>
              <a:buChar char="•"/>
            </a:pPr>
            <a:r>
              <a:rPr lang="vi-VN" b="1" i="0" dirty="0">
                <a:solidFill>
                  <a:srgbClr val="404040"/>
                </a:solidFill>
                <a:effectLst/>
                <a:latin typeface="quote-cjk-patch"/>
              </a:rPr>
              <a:t>Signal Conditioner</a:t>
            </a:r>
            <a:r>
              <a:rPr lang="vi-VN" b="0" i="0" dirty="0">
                <a:solidFill>
                  <a:srgbClr val="404040"/>
                </a:solidFill>
                <a:effectLst/>
                <a:latin typeface="quote-cjk-patch"/>
              </a:rPr>
              <a:t> làm nhiệm vụ "dọn dẹp" và "tăng cường" tín hiệu, biến nó thành một tín hiệu analog sạch, mạnh, và chuẩn xác, nằm trong một dải phù hợp cho bước xử lý cuối cùng.</a:t>
            </a:r>
          </a:p>
          <a:p>
            <a:pPr algn="l"/>
            <a:r>
              <a:rPr lang="vi-VN" b="1" i="0" dirty="0">
                <a:solidFill>
                  <a:srgbClr val="404040"/>
                </a:solidFill>
                <a:effectLst/>
                <a:latin typeface="quote-cjk-patch"/>
              </a:rPr>
              <a:t>5. Signal Processor (Bộ xử lý tín hiệu)</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Thế giới thực là </a:t>
            </a:r>
            <a:r>
              <a:rPr lang="vi-VN" b="1" i="0" dirty="0">
                <a:solidFill>
                  <a:srgbClr val="404040"/>
                </a:solidFill>
                <a:effectLst/>
                <a:latin typeface="quote-cjk-patch"/>
              </a:rPr>
              <a:t>analog</a:t>
            </a:r>
            <a:r>
              <a:rPr lang="vi-VN" b="0" i="0" dirty="0">
                <a:solidFill>
                  <a:srgbClr val="404040"/>
                </a:solidFill>
                <a:effectLst/>
                <a:latin typeface="quote-cjk-patch"/>
              </a:rPr>
              <a:t> (liên tục), nhưng máy tính và vi xử lý lại hoạt động bằng </a:t>
            </a:r>
            <a:r>
              <a:rPr lang="vi-VN" b="1" i="0" dirty="0">
                <a:solidFill>
                  <a:srgbClr val="404040"/>
                </a:solidFill>
                <a:effectLst/>
                <a:latin typeface="quote-cjk-patch"/>
              </a:rPr>
              <a:t>digital</a:t>
            </a:r>
            <a:r>
              <a:rPr lang="vi-VN" b="0" i="0" dirty="0">
                <a:solidFill>
                  <a:srgbClr val="404040"/>
                </a:solidFill>
                <a:effectLst/>
                <a:latin typeface="quote-cjk-patch"/>
              </a:rPr>
              <a:t> (số, rời rạc - các bit 0 và 1).</a:t>
            </a:r>
          </a:p>
          <a:p>
            <a:pPr algn="l">
              <a:buFont typeface="Arial" panose="020B0604020202020204" pitchFamily="34" charset="0"/>
              <a:buChar char="•"/>
            </a:pPr>
            <a:r>
              <a:rPr lang="vi-VN" b="1" i="0" dirty="0">
                <a:solidFill>
                  <a:srgbClr val="404040"/>
                </a:solidFill>
                <a:effectLst/>
                <a:latin typeface="quote-cjk-patch"/>
              </a:rPr>
              <a:t>Bộ xử lý tín hiệu</a:t>
            </a:r>
            <a:r>
              <a:rPr lang="vi-VN" b="0" i="0" dirty="0">
                <a:solidFill>
                  <a:srgbClr val="404040"/>
                </a:solidFill>
                <a:effectLst/>
                <a:latin typeface="quote-cjk-patch"/>
              </a:rPr>
              <a:t> (thường là một </a:t>
            </a:r>
            <a:r>
              <a:rPr lang="vi-VN" b="1" i="0" dirty="0">
                <a:solidFill>
                  <a:srgbClr val="404040"/>
                </a:solidFill>
                <a:effectLst/>
                <a:latin typeface="quote-cjk-patch"/>
              </a:rPr>
              <a:t>Bộ chuyển đổi Analog-to-Digital - ADC</a:t>
            </a:r>
            <a:r>
              <a:rPr lang="vi-VN" b="0" i="0" dirty="0">
                <a:solidFill>
                  <a:srgbClr val="404040"/>
                </a:solidFill>
                <a:effectLst/>
                <a:latin typeface="quote-cjk-patch"/>
              </a:rPr>
              <a:t>) thực hiện hai việc quan trọng:</a:t>
            </a:r>
          </a:p>
          <a:p>
            <a:pPr marL="742950" lvl="1" indent="-285750" algn="l">
              <a:buFont typeface="Arial" panose="020B0604020202020204" pitchFamily="34" charset="0"/>
              <a:buChar char="•"/>
            </a:pPr>
            <a:r>
              <a:rPr lang="vi-VN" b="1" i="0" dirty="0">
                <a:solidFill>
                  <a:srgbClr val="404040"/>
                </a:solidFill>
                <a:effectLst/>
                <a:latin typeface="quote-cjk-patch"/>
              </a:rPr>
              <a:t>Lấy mẫu (Sampling):</a:t>
            </a:r>
            <a:r>
              <a:rPr lang="vi-VN" b="0" i="0" dirty="0">
                <a:solidFill>
                  <a:srgbClr val="404040"/>
                </a:solidFill>
                <a:effectLst/>
                <a:latin typeface="quote-cjk-patch"/>
              </a:rPr>
              <a:t> Ghi lại giá trị của tín hiệu analog tại những thời điểm rời rạc.</a:t>
            </a:r>
          </a:p>
          <a:p>
            <a:pPr marL="742950" lvl="1" indent="-285750" algn="l">
              <a:buFont typeface="Arial" panose="020B0604020202020204" pitchFamily="34" charset="0"/>
              <a:buChar char="•"/>
            </a:pPr>
            <a:r>
              <a:rPr lang="vi-VN" b="1" i="0" dirty="0">
                <a:solidFill>
                  <a:srgbClr val="404040"/>
                </a:solidFill>
                <a:effectLst/>
                <a:latin typeface="quote-cjk-patch"/>
              </a:rPr>
              <a:t>Lượng tử hóa (Quantization):</a:t>
            </a:r>
            <a:r>
              <a:rPr lang="vi-VN" b="0" i="0" dirty="0">
                <a:solidFill>
                  <a:srgbClr val="404040"/>
                </a:solidFill>
                <a:effectLst/>
                <a:latin typeface="quote-cjk-patch"/>
              </a:rPr>
              <a:t> Gán giá trị số (digital number) cho mỗi mẫu đó, với một độ phân giải (resolution) nhất định.</a:t>
            </a:r>
          </a:p>
          <a:p>
            <a:pPr algn="l">
              <a:buFont typeface="Arial" panose="020B0604020202020204" pitchFamily="34" charset="0"/>
              <a:buChar char="•"/>
            </a:pPr>
            <a:r>
              <a:rPr lang="vi-VN" b="1" i="0" dirty="0">
                <a:solidFill>
                  <a:srgbClr val="404040"/>
                </a:solidFill>
                <a:effectLst/>
                <a:latin typeface="quote-cjk-patch"/>
              </a:rPr>
              <a:t>Kết quả:</a:t>
            </a:r>
            <a:r>
              <a:rPr lang="vi-VN" b="0" i="0" dirty="0">
                <a:solidFill>
                  <a:srgbClr val="404040"/>
                </a:solidFill>
                <a:effectLst/>
                <a:latin typeface="quote-cjk-patch"/>
              </a:rPr>
              <a:t> Một chuỗi các con số (ví dụ: 1023, 1020, 1015...) đại diện chính xác cho tín hiệu vật lý ban đầu. Dữ liệu số này sau đó có thể được lưu trữ, truyền đi (qua Internet trong IoT), hoặc phân tích bằng máy tính.</a:t>
            </a:r>
          </a:p>
          <a:p>
            <a:br>
              <a:rPr lang="vi-VN" dirty="0"/>
            </a:br>
            <a:endParaRPr dirty="0"/>
          </a:p>
        </p:txBody>
      </p:sp>
    </p:spTree>
    <p:extLst>
      <p:ext uri="{BB962C8B-B14F-4D97-AF65-F5344CB8AC3E}">
        <p14:creationId xmlns:p14="http://schemas.microsoft.com/office/powerpoint/2010/main" val="3819183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404040"/>
                </a:solidFill>
                <a:effectLst/>
                <a:latin typeface="quote-cjk-patch"/>
              </a:rPr>
              <a:t>Hình vẽ này mô tả nguyên lý hoạt động cơ bản của một </a:t>
            </a:r>
            <a:r>
              <a:rPr lang="vi-VN" b="1" i="0" dirty="0">
                <a:solidFill>
                  <a:srgbClr val="404040"/>
                </a:solidFill>
                <a:effectLst/>
                <a:latin typeface="quote-cjk-patch"/>
              </a:rPr>
              <a:t>cảm biến đo lưu lượng/tốc độ không khí</a:t>
            </a:r>
            <a:r>
              <a:rPr lang="vi-VN" b="0" i="0" dirty="0">
                <a:solidFill>
                  <a:srgbClr val="404040"/>
                </a:solidFill>
                <a:effectLst/>
                <a:latin typeface="quote-cjk-patch"/>
              </a:rPr>
              <a:t> - một thành phần quan trọng trong nhiều hệ thống IoT, từ điều hòa không khí thông minh đến giám sát môi trường.</a:t>
            </a:r>
          </a:p>
          <a:p>
            <a:pPr algn="l"/>
            <a:r>
              <a:rPr lang="vi-VN" b="0" i="0" dirty="0">
                <a:solidFill>
                  <a:srgbClr val="404040"/>
                </a:solidFill>
                <a:effectLst/>
                <a:latin typeface="quote-cjk-patch"/>
              </a:rPr>
              <a:t>Dưới đây là giải thích chi tiết từng phần:</a:t>
            </a:r>
          </a:p>
          <a:p>
            <a:pPr algn="l"/>
            <a:r>
              <a:rPr lang="vi-VN" b="1" i="0" dirty="0">
                <a:solidFill>
                  <a:srgbClr val="404040"/>
                </a:solidFill>
                <a:effectLst/>
                <a:latin typeface="quote-cjk-patch"/>
              </a:rPr>
              <a:t>1. Air flow (Luồng không khí)</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Đây là đối tượng cần đo lường. Nó thể hiện luồng không khí đang chuyển động với một tốc độ và thể tích nhất định.</a:t>
            </a:r>
          </a:p>
          <a:p>
            <a:pPr algn="l"/>
            <a:r>
              <a:rPr lang="vi-VN" b="1" i="0" dirty="0">
                <a:solidFill>
                  <a:srgbClr val="404040"/>
                </a:solidFill>
                <a:effectLst/>
                <a:latin typeface="quote-cjk-patch"/>
              </a:rPr>
              <a:t>2. Dao động điện tỷ lệ với tốc độ/thể tích của luồng không khí</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Đây là </a:t>
            </a:r>
            <a:r>
              <a:rPr lang="vi-VN" b="1" i="0" dirty="0">
                <a:solidFill>
                  <a:srgbClr val="404040"/>
                </a:solidFill>
                <a:effectLst/>
                <a:latin typeface="quote-cjk-patch"/>
              </a:rPr>
              <a:t>nguyên lý chuyển đổi</a:t>
            </a:r>
            <a:r>
              <a:rPr lang="vi-VN" b="0" i="0" dirty="0">
                <a:solidFill>
                  <a:srgbClr val="404040"/>
                </a:solidFill>
                <a:effectLst/>
                <a:latin typeface="quote-cjk-patch"/>
              </a:rPr>
              <a:t> của cảm biến.</a:t>
            </a:r>
          </a:p>
          <a:p>
            <a:pPr algn="l">
              <a:buFont typeface="Arial" panose="020B0604020202020204" pitchFamily="34" charset="0"/>
              <a:buChar char="•"/>
            </a:pPr>
            <a:r>
              <a:rPr lang="vi-VN" b="0" i="0" dirty="0">
                <a:solidFill>
                  <a:srgbClr val="404040"/>
                </a:solidFill>
                <a:effectLst/>
                <a:latin typeface="quote-cjk-patch"/>
              </a:rPr>
              <a:t>Cảm biến được thiết kế sao cho một đặc tính </a:t>
            </a:r>
            <a:r>
              <a:rPr lang="vi-VN" b="1" i="0" dirty="0">
                <a:solidFill>
                  <a:srgbClr val="404040"/>
                </a:solidFill>
                <a:effectLst/>
                <a:latin typeface="quote-cjk-patch"/>
              </a:rPr>
              <a:t>điện</a:t>
            </a:r>
            <a:r>
              <a:rPr lang="vi-VN" b="0" i="0" dirty="0">
                <a:solidFill>
                  <a:srgbClr val="404040"/>
                </a:solidFill>
                <a:effectLst/>
                <a:latin typeface="quote-cjk-patch"/>
              </a:rPr>
              <a:t> của nó (thường là </a:t>
            </a:r>
            <a:r>
              <a:rPr lang="vi-VN" b="1" i="0" dirty="0">
                <a:solidFill>
                  <a:srgbClr val="404040"/>
                </a:solidFill>
                <a:effectLst/>
                <a:latin typeface="quote-cjk-patch"/>
              </a:rPr>
              <a:t>tần số dao động</a:t>
            </a:r>
            <a:r>
              <a:rPr lang="vi-VN" b="0" i="0" dirty="0">
                <a:solidFill>
                  <a:srgbClr val="404040"/>
                </a:solidFill>
                <a:effectLst/>
                <a:latin typeface="quote-cjk-patch"/>
              </a:rPr>
              <a:t>) thay đổi một cách tỷ lệ thuận khi luồng không khí đi qua nó.</a:t>
            </a:r>
          </a:p>
          <a:p>
            <a:pPr algn="l">
              <a:buFont typeface="Arial" panose="020B0604020202020204" pitchFamily="34" charset="0"/>
              <a:buChar char="•"/>
            </a:pPr>
            <a:r>
              <a:rPr lang="vi-VN" b="1" i="0" dirty="0">
                <a:solidFill>
                  <a:srgbClr val="404040"/>
                </a:solidFill>
                <a:effectLst/>
                <a:latin typeface="quote-cjk-patch"/>
              </a:rPr>
              <a:t>Cơ chế phổ biến:</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1" i="0" dirty="0">
                <a:solidFill>
                  <a:srgbClr val="404040"/>
                </a:solidFill>
                <a:effectLst/>
                <a:latin typeface="quote-cjk-patch"/>
              </a:rPr>
              <a:t>Cảm biến kiểu cầu nhiệt (Thermal anemometer):</a:t>
            </a:r>
            <a:r>
              <a:rPr lang="vi-VN" b="0" i="0" dirty="0">
                <a:solidFill>
                  <a:srgbClr val="404040"/>
                </a:solidFill>
                <a:effectLst/>
                <a:latin typeface="quote-cjk-patch"/>
              </a:rPr>
              <a:t> Cảm biến có một phần tử được đốt nóng. Luồng không khí thổi qua làm mát phần tử này. Để giữ nhiệt độ phần tử không đổi, mạch điện tử sẽ điều chỉnh dòng điện đốt nóng. Dòng điện này tỷ lệ với tốc độ dòng chảy.</a:t>
            </a:r>
          </a:p>
          <a:p>
            <a:pPr marL="742950" lvl="1" indent="-285750" algn="l">
              <a:buFont typeface="Arial" panose="020B0604020202020204" pitchFamily="34" charset="0"/>
              <a:buChar char="•"/>
            </a:pPr>
            <a:r>
              <a:rPr lang="vi-VN" b="1" i="0" dirty="0">
                <a:solidFill>
                  <a:srgbClr val="404040"/>
                </a:solidFill>
                <a:effectLst/>
                <a:latin typeface="quote-cjk-patch"/>
              </a:rPr>
              <a:t>Cảm biến sử dụng phần tử dao động (Vortex shedding):</a:t>
            </a:r>
            <a:r>
              <a:rPr lang="vi-VN" b="0" i="0" dirty="0">
                <a:solidFill>
                  <a:srgbClr val="404040"/>
                </a:solidFill>
                <a:effectLst/>
                <a:latin typeface="quote-cjk-patch"/>
              </a:rPr>
              <a:t> Một thanh chắn nhỏ trong luồng khí tạo ra các xoáy nước (vortex). Tần số tạo ra các xoáy nước này tỷ lệ thuận với tốc độ dòng chảy. Một cảm biến áp suất sẽ "nghe" và chuyển các rung động cơ học này thành tín hiệu điện dao động.</a:t>
            </a:r>
          </a:p>
          <a:p>
            <a:pPr algn="l">
              <a:buFont typeface="Arial" panose="020B0604020202020204" pitchFamily="34" charset="0"/>
              <a:buChar char="•"/>
            </a:pPr>
            <a:r>
              <a:rPr lang="vi-VN" b="1" i="0" dirty="0">
                <a:solidFill>
                  <a:srgbClr val="404040"/>
                </a:solidFill>
                <a:effectLst/>
                <a:latin typeface="quote-cjk-patch"/>
              </a:rPr>
              <a:t>Tóm lại:</a:t>
            </a:r>
            <a:r>
              <a:rPr lang="vi-VN" b="0" i="0" dirty="0">
                <a:solidFill>
                  <a:srgbClr val="404040"/>
                </a:solidFill>
                <a:effectLst/>
                <a:latin typeface="quote-cjk-patch"/>
              </a:rPr>
              <a:t> Luồng không khí (vật lý) -&gt; Tạo ra một </a:t>
            </a:r>
            <a:r>
              <a:rPr lang="vi-VN" b="1" i="0" dirty="0">
                <a:solidFill>
                  <a:srgbClr val="404040"/>
                </a:solidFill>
                <a:effectLst/>
                <a:latin typeface="quote-cjk-patch"/>
              </a:rPr>
              <a:t>tín hiệu điện dao động</a:t>
            </a:r>
            <a:r>
              <a:rPr lang="vi-VN" b="0" i="0" dirty="0">
                <a:solidFill>
                  <a:srgbClr val="404040"/>
                </a:solidFill>
                <a:effectLst/>
                <a:latin typeface="quote-cjk-patch"/>
              </a:rPr>
              <a:t> (electrical oscillation) có tần số thay đổi.</a:t>
            </a:r>
          </a:p>
          <a:p>
            <a:pPr algn="l"/>
            <a:r>
              <a:rPr lang="vi-VN" b="1" i="0" dirty="0">
                <a:solidFill>
                  <a:srgbClr val="404040"/>
                </a:solidFill>
                <a:effectLst/>
                <a:latin typeface="quote-cjk-patch"/>
              </a:rPr>
              <a:t>3. Ánh xạ (Mapping)</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Đây là quá trình </a:t>
            </a:r>
            <a:r>
              <a:rPr lang="vi-VN" b="1" i="0" dirty="0">
                <a:solidFill>
                  <a:srgbClr val="404040"/>
                </a:solidFill>
                <a:effectLst/>
                <a:latin typeface="quote-cjk-patch"/>
              </a:rPr>
              <a:t>hiệu chuẩn và chuyển đổi</a:t>
            </a:r>
            <a:r>
              <a:rPr lang="vi-VN" b="0" i="0" dirty="0">
                <a:solidFill>
                  <a:srgbClr val="404040"/>
                </a:solidFill>
                <a:effectLst/>
                <a:latin typeface="quote-cjk-patch"/>
              </a:rPr>
              <a:t> tín hiệu thô từ cảm biến thành một giá trị có ý nghĩa.</a:t>
            </a:r>
          </a:p>
          <a:p>
            <a:pPr algn="l">
              <a:buFont typeface="Arial" panose="020B0604020202020204" pitchFamily="34" charset="0"/>
              <a:buChar char="•"/>
            </a:pPr>
            <a:r>
              <a:rPr lang="vi-VN" b="0" i="0" dirty="0">
                <a:solidFill>
                  <a:srgbClr val="404040"/>
                </a:solidFill>
                <a:effectLst/>
                <a:latin typeface="quote-cjk-patch"/>
              </a:rPr>
              <a:t>Tín hiệu điện dao động (ví dụ: tần số 200 Hz) từ cảm biến được đưa vào một bộ vi xử lý.</a:t>
            </a:r>
          </a:p>
          <a:p>
            <a:pPr algn="l">
              <a:buFont typeface="Arial" panose="020B0604020202020204" pitchFamily="34" charset="0"/>
              <a:buChar char="•"/>
            </a:pPr>
            <a:r>
              <a:rPr lang="vi-VN" b="0" i="0" dirty="0">
                <a:solidFill>
                  <a:srgbClr val="404040"/>
                </a:solidFill>
                <a:effectLst/>
                <a:latin typeface="quote-cjk-patch"/>
              </a:rPr>
              <a:t>Bộ vi xử lý này sử dụng một công thức toán học hoặc một bảng tra cứu (look-up table) đã được </a:t>
            </a:r>
            <a:r>
              <a:rPr lang="vi-VN" b="1" i="0" dirty="0">
                <a:solidFill>
                  <a:srgbClr val="404040"/>
                </a:solidFill>
                <a:effectLst/>
                <a:latin typeface="quote-cjk-patch"/>
              </a:rPr>
              <a:t>hiệu chuẩn</a:t>
            </a:r>
            <a:r>
              <a:rPr lang="vi-VN" b="0" i="0" dirty="0">
                <a:solidFill>
                  <a:srgbClr val="404040"/>
                </a:solidFill>
                <a:effectLst/>
                <a:latin typeface="quote-cjk-patch"/>
              </a:rPr>
              <a:t> từ trước để </a:t>
            </a:r>
            <a:r>
              <a:rPr lang="vi-VN" b="1" i="0" dirty="0">
                <a:solidFill>
                  <a:srgbClr val="404040"/>
                </a:solidFill>
                <a:effectLst/>
                <a:latin typeface="quote-cjk-patch"/>
              </a:rPr>
              <a:t>ánh xạ</a:t>
            </a:r>
            <a:r>
              <a:rPr lang="vi-VN" b="0" i="0" dirty="0">
                <a:solidFill>
                  <a:srgbClr val="404040"/>
                </a:solidFill>
                <a:effectLst/>
                <a:latin typeface="quote-cjk-patch"/>
              </a:rPr>
              <a:t> tần số dao động đó thành một đơn vị đo lường vật lý cụ thể, như </a:t>
            </a:r>
            <a:r>
              <a:rPr lang="vi-VN" b="1" i="0" dirty="0">
                <a:solidFill>
                  <a:srgbClr val="404040"/>
                </a:solidFill>
                <a:effectLst/>
                <a:latin typeface="quote-cjk-patch"/>
              </a:rPr>
              <a:t>dặm trên giờ (mph)</a:t>
            </a:r>
            <a:r>
              <a:rPr lang="vi-VN" b="0" i="0" dirty="0">
                <a:solidFill>
                  <a:srgbClr val="404040"/>
                </a:solidFill>
                <a:effectLst/>
                <a:latin typeface="quote-cjk-patch"/>
              </a:rPr>
              <a:t>, mét trên giây (m/s), hoặc feet khối trên phút (CFM).</a:t>
            </a:r>
          </a:p>
          <a:p>
            <a:pPr algn="l"/>
            <a:r>
              <a:rPr lang="vi-VN" b="1" i="0" dirty="0">
                <a:solidFill>
                  <a:srgbClr val="404040"/>
                </a:solidFill>
                <a:effectLst/>
                <a:latin typeface="quote-cjk-patch"/>
              </a:rPr>
              <a:t>4. 10 Miles per hour (10 dặm trên giờ)</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Đây là </a:t>
            </a:r>
            <a:r>
              <a:rPr lang="vi-VN" b="1" i="0" dirty="0">
                <a:solidFill>
                  <a:srgbClr val="404040"/>
                </a:solidFill>
                <a:effectLst/>
                <a:latin typeface="quote-cjk-patch"/>
              </a:rPr>
              <a:t>kết quả đầu ra</a:t>
            </a:r>
            <a:r>
              <a:rPr lang="vi-VN" b="0" i="0" dirty="0">
                <a:solidFill>
                  <a:srgbClr val="404040"/>
                </a:solidFill>
                <a:effectLst/>
                <a:latin typeface="quote-cjk-patch"/>
              </a:rPr>
              <a:t> cuối cùng của quá trình đo lường.</a:t>
            </a:r>
          </a:p>
          <a:p>
            <a:pPr algn="l">
              <a:buFont typeface="Arial" panose="020B0604020202020204" pitchFamily="34" charset="0"/>
              <a:buChar char="•"/>
            </a:pPr>
            <a:r>
              <a:rPr lang="vi-VN" b="0" i="0" dirty="0">
                <a:solidFill>
                  <a:srgbClr val="404040"/>
                </a:solidFill>
                <a:effectLst/>
                <a:latin typeface="quote-cjk-patch"/>
              </a:rPr>
              <a:t>Sau khi quá trình "ánh xạ" hoàn tất, hệ thống sẽ trả về một con số dễ hiểu cho người dùng hoặc cho các ứng dụng khác. Trong trường hợp này, tốc độ của luồng không khí được xác định là </a:t>
            </a:r>
            <a:r>
              <a:rPr lang="vi-VN" b="1" i="0" dirty="0">
                <a:solidFill>
                  <a:srgbClr val="404040"/>
                </a:solidFill>
                <a:effectLst/>
                <a:latin typeface="quote-cjk-patch"/>
              </a:rPr>
              <a:t>10 mph</a:t>
            </a:r>
            <a:r>
              <a:rPr lang="vi-VN" b="0" i="0" dirty="0">
                <a:solidFill>
                  <a:srgbClr val="404040"/>
                </a:solidFill>
                <a:effectLst/>
                <a:latin typeface="quote-cjk-patch"/>
              </a:rPr>
              <a:t>.</a:t>
            </a:r>
            <a:endParaRPr lang="en-US" b="0" i="0" dirty="0">
              <a:solidFill>
                <a:srgbClr val="404040"/>
              </a:solidFill>
              <a:effectLst/>
              <a:latin typeface="quote-cjk-patch"/>
            </a:endParaRPr>
          </a:p>
          <a:p>
            <a:pPr algn="l">
              <a:buFont typeface="Arial" panose="020B0604020202020204" pitchFamily="34" charset="0"/>
              <a:buChar char="•"/>
            </a:pPr>
            <a:endParaRPr lang="vi-VN" b="0" i="0" dirty="0">
              <a:solidFill>
                <a:srgbClr val="404040"/>
              </a:solidFill>
              <a:effectLst/>
              <a:latin typeface="quote-cjk-patch"/>
            </a:endParaRPr>
          </a:p>
          <a:p>
            <a:pPr algn="l"/>
            <a:r>
              <a:rPr lang="vi-VN" b="1" i="0" dirty="0">
                <a:solidFill>
                  <a:srgbClr val="404040"/>
                </a:solidFill>
                <a:effectLst/>
                <a:latin typeface="quote-cjk-patch"/>
              </a:rPr>
              <a:t>Tóm Tắt Luồng Dữ Liệu trong IoT</a:t>
            </a:r>
            <a:endParaRPr lang="vi-VN" b="0" i="0" dirty="0">
              <a:solidFill>
                <a:srgbClr val="404040"/>
              </a:solidFill>
              <a:effectLst/>
              <a:latin typeface="quote-cjk-patch"/>
            </a:endParaRPr>
          </a:p>
          <a:p>
            <a:pPr algn="l">
              <a:buFont typeface="+mj-lt"/>
              <a:buAutoNum type="arabicPeriod"/>
            </a:pPr>
            <a:r>
              <a:rPr lang="vi-VN" b="1" i="0" dirty="0">
                <a:solidFill>
                  <a:srgbClr val="404040"/>
                </a:solidFill>
                <a:effectLst/>
                <a:latin typeface="quote-cjk-patch"/>
              </a:rPr>
              <a:t>Hiện tượng Vật lý:</a:t>
            </a:r>
            <a:r>
              <a:rPr lang="vi-VN" b="0" i="0" dirty="0">
                <a:solidFill>
                  <a:srgbClr val="404040"/>
                </a:solidFill>
                <a:effectLst/>
                <a:latin typeface="quote-cjk-patch"/>
              </a:rPr>
              <a:t> Luồng không khí chuyển động.</a:t>
            </a:r>
          </a:p>
          <a:p>
            <a:pPr algn="l">
              <a:buFont typeface="+mj-lt"/>
              <a:buAutoNum type="arabicPeriod"/>
            </a:pPr>
            <a:r>
              <a:rPr lang="vi-VN" b="1" i="0" dirty="0">
                <a:solidFill>
                  <a:srgbClr val="404040"/>
                </a:solidFill>
                <a:effectLst/>
                <a:latin typeface="quote-cjk-patch"/>
              </a:rPr>
              <a:t>Cảm biến:</a:t>
            </a:r>
            <a:r>
              <a:rPr lang="vi-VN" b="0" i="0" dirty="0">
                <a:solidFill>
                  <a:srgbClr val="404040"/>
                </a:solidFill>
                <a:effectLst/>
                <a:latin typeface="quote-cjk-patch"/>
              </a:rPr>
              <a:t> Chuyển đổi luồng khí thành một tín hiệu điện dao động.</a:t>
            </a:r>
          </a:p>
          <a:p>
            <a:pPr algn="l">
              <a:buFont typeface="+mj-lt"/>
              <a:buAutoNum type="arabicPeriod"/>
            </a:pPr>
            <a:r>
              <a:rPr lang="vi-VN" b="1" i="0" dirty="0">
                <a:solidFill>
                  <a:srgbClr val="404040"/>
                </a:solidFill>
                <a:effectLst/>
                <a:latin typeface="quote-cjk-patch"/>
              </a:rPr>
              <a:t>Xử lý Tín hiệu:</a:t>
            </a:r>
            <a:r>
              <a:rPr lang="vi-VN" b="0" i="0" dirty="0">
                <a:solidFill>
                  <a:srgbClr val="404040"/>
                </a:solidFill>
                <a:effectLst/>
                <a:latin typeface="quote-cjk-patch"/>
              </a:rPr>
              <a:t> Bộ vi xử lý nhận tín hiệu, ánh xạ nó thành giá trị số dựa trên thuật toán đã hiệu chuẩn.</a:t>
            </a:r>
          </a:p>
          <a:p>
            <a:pPr algn="l">
              <a:buFont typeface="+mj-lt"/>
              <a:buAutoNum type="arabicPeriod"/>
            </a:pPr>
            <a:r>
              <a:rPr lang="vi-VN" b="1" i="0" dirty="0">
                <a:solidFill>
                  <a:srgbClr val="404040"/>
                </a:solidFill>
                <a:effectLst/>
                <a:latin typeface="quote-cjk-patch"/>
              </a:rPr>
              <a:t>Kết quả:</a:t>
            </a:r>
            <a:r>
              <a:rPr lang="vi-VN" b="0" i="0" dirty="0">
                <a:solidFill>
                  <a:srgbClr val="404040"/>
                </a:solidFill>
                <a:effectLst/>
                <a:latin typeface="quote-cjk-patch"/>
              </a:rPr>
              <a:t> Giá trị số (10 mph) có thể được hiển thị, truyền lên đám mây, hoặc sử dụng để tự động hóa một hành động (ví dụ: tăng tốc quạt nếu tốc độ gió thấp hơn mức yêu cầu).</a:t>
            </a:r>
          </a:p>
        </p:txBody>
      </p:sp>
    </p:spTree>
    <p:extLst>
      <p:ext uri="{BB962C8B-B14F-4D97-AF65-F5344CB8AC3E}">
        <p14:creationId xmlns:p14="http://schemas.microsoft.com/office/powerpoint/2010/main" val="370161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818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vi-VN" b="0" i="0" dirty="0">
                <a:solidFill>
                  <a:srgbClr val="404040"/>
                </a:solidFill>
                <a:effectLst/>
                <a:latin typeface="quote-cjk-patch"/>
              </a:rPr>
              <a:t>một câu hỏi rất quan trọng trong việc thiết kế và xử lý dữ liệu cảm biến: </a:t>
            </a:r>
            <a:r>
              <a:rPr lang="vi-VN" b="1" i="0" dirty="0">
                <a:solidFill>
                  <a:srgbClr val="404040"/>
                </a:solidFill>
                <a:effectLst/>
                <a:latin typeface="quote-cjk-patch"/>
              </a:rPr>
              <a:t>"Dữ liệu đầu ra của cảm biến là vector hay vô hướng?"</a:t>
            </a:r>
            <a:endParaRPr lang="vi-VN" b="0" i="0" dirty="0">
              <a:solidFill>
                <a:srgbClr val="404040"/>
              </a:solidFill>
              <a:effectLst/>
              <a:latin typeface="quote-cjk-patch"/>
            </a:endParaRPr>
          </a:p>
          <a:p>
            <a:pPr algn="l"/>
            <a:r>
              <a:rPr lang="vi-VN" b="0" i="0" dirty="0">
                <a:solidFill>
                  <a:srgbClr val="404040"/>
                </a:solidFill>
                <a:effectLst/>
                <a:latin typeface="quote-cjk-patch"/>
              </a:rPr>
              <a:t>Chúng ta sẽ cùng nhau phân tích để trả lời câu hỏi này.</a:t>
            </a:r>
          </a:p>
          <a:p>
            <a:pPr algn="l"/>
            <a:r>
              <a:rPr lang="vi-VN" b="1" i="0" dirty="0">
                <a:solidFill>
                  <a:srgbClr val="404040"/>
                </a:solidFill>
                <a:effectLst/>
                <a:latin typeface="quote-cjk-patch"/>
              </a:rPr>
              <a:t>Giải thích Hình Vẽ &amp; Khái Niệm</a:t>
            </a:r>
            <a:endParaRPr lang="vi-VN" b="0" i="0" dirty="0">
              <a:solidFill>
                <a:srgbClr val="404040"/>
              </a:solidFill>
              <a:effectLst/>
              <a:latin typeface="quote-cjk-patch"/>
            </a:endParaRPr>
          </a:p>
          <a:p>
            <a:pPr algn="l"/>
            <a:r>
              <a:rPr lang="vi-VN" b="1" i="0" dirty="0">
                <a:solidFill>
                  <a:srgbClr val="404040"/>
                </a:solidFill>
                <a:effectLst/>
                <a:latin typeface="quote-cjk-patch"/>
              </a:rPr>
              <a:t>1. Global Coordinate System (Hệ tọa độ toàn cục)</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Đây là hệ trục tọa độ tham chiếu cố định, trong trường hợp này là </a:t>
            </a:r>
            <a:r>
              <a:rPr lang="vi-VN" b="1" i="0" dirty="0">
                <a:solidFill>
                  <a:srgbClr val="404040"/>
                </a:solidFill>
                <a:effectLst/>
                <a:latin typeface="quote-cjk-patch"/>
              </a:rPr>
              <a:t>hệ tọa độ 2 chiều (2D)</a:t>
            </a:r>
            <a:r>
              <a:rPr lang="vi-VN" b="0" i="0" dirty="0">
                <a:solidFill>
                  <a:srgbClr val="404040"/>
                </a:solidFill>
                <a:effectLst/>
                <a:latin typeface="quote-cjk-patch"/>
              </a:rPr>
              <a:t> với hai trục:</a:t>
            </a:r>
          </a:p>
          <a:p>
            <a:pPr marL="742950" lvl="1" indent="-285750" algn="l">
              <a:buFont typeface="Arial" panose="020B0604020202020204" pitchFamily="34" charset="0"/>
              <a:buChar char="•"/>
            </a:pPr>
            <a:r>
              <a:rPr lang="vi-VN" b="0" i="0" dirty="0">
                <a:solidFill>
                  <a:srgbClr val="404040"/>
                </a:solidFill>
                <a:effectLst/>
                <a:latin typeface="quote-cjk-patch"/>
              </a:rPr>
              <a:t>Trục </a:t>
            </a:r>
            <a:r>
              <a:rPr lang="vi-VN" b="1" i="0" dirty="0">
                <a:solidFill>
                  <a:srgbClr val="404040"/>
                </a:solidFill>
                <a:effectLst/>
                <a:latin typeface="quote-cjk-patch"/>
              </a:rPr>
              <a:t>X</a:t>
            </a:r>
            <a:r>
              <a:rPr lang="vi-VN" b="0" i="0" dirty="0">
                <a:solidFill>
                  <a:srgbClr val="404040"/>
                </a:solidFill>
                <a:effectLst/>
                <a:latin typeface="quote-cjk-patch"/>
              </a:rPr>
              <a:t> (thường là chiều ngang)</a:t>
            </a:r>
          </a:p>
          <a:p>
            <a:pPr marL="742950" lvl="1" indent="-285750" algn="l">
              <a:buFont typeface="Arial" panose="020B0604020202020204" pitchFamily="34" charset="0"/>
              <a:buChar char="•"/>
            </a:pPr>
            <a:r>
              <a:rPr lang="vi-VN" b="0" i="0" dirty="0">
                <a:solidFill>
                  <a:srgbClr val="404040"/>
                </a:solidFill>
                <a:effectLst/>
                <a:latin typeface="quote-cjk-patch"/>
              </a:rPr>
              <a:t>Trục </a:t>
            </a:r>
            <a:r>
              <a:rPr lang="vi-VN" b="1" i="0" dirty="0">
                <a:solidFill>
                  <a:srgbClr val="404040"/>
                </a:solidFill>
                <a:effectLst/>
                <a:latin typeface="quote-cjk-patch"/>
              </a:rPr>
              <a:t>Y</a:t>
            </a:r>
            <a:r>
              <a:rPr lang="vi-VN" b="0" i="0" dirty="0">
                <a:solidFill>
                  <a:srgbClr val="404040"/>
                </a:solidFill>
                <a:effectLst/>
                <a:latin typeface="quote-cjk-patch"/>
              </a:rPr>
              <a:t> (thường là chiều dọc)</a:t>
            </a:r>
          </a:p>
          <a:p>
            <a:pPr algn="l">
              <a:buFont typeface="Arial" panose="020B0604020202020204" pitchFamily="34" charset="0"/>
              <a:buChar char="•"/>
            </a:pPr>
            <a:r>
              <a:rPr lang="vi-VN" b="0" i="0" dirty="0">
                <a:solidFill>
                  <a:srgbClr val="404040"/>
                </a:solidFill>
                <a:effectLst/>
                <a:latin typeface="quote-cjk-patch"/>
              </a:rPr>
              <a:t>Hệ tọa độ này đóng vai trò là </a:t>
            </a:r>
            <a:r>
              <a:rPr lang="vi-VN" b="1" i="0" dirty="0">
                <a:solidFill>
                  <a:srgbClr val="404040"/>
                </a:solidFill>
                <a:effectLst/>
                <a:latin typeface="quote-cjk-patch"/>
              </a:rPr>
              <a:t>"khung sườn" chuẩn</a:t>
            </a:r>
            <a:r>
              <a:rPr lang="vi-VN" b="0" i="0" dirty="0">
                <a:solidFill>
                  <a:srgbClr val="404040"/>
                </a:solidFill>
                <a:effectLst/>
                <a:latin typeface="quote-cjk-patch"/>
              </a:rPr>
              <a:t> để xác định phương hướng và giá trị của các đại lượng vật lý.</a:t>
            </a:r>
          </a:p>
          <a:p>
            <a:pPr algn="l"/>
            <a:r>
              <a:rPr lang="vi-VN" b="1" i="0" dirty="0">
                <a:solidFill>
                  <a:srgbClr val="404040"/>
                </a:solidFill>
                <a:effectLst/>
                <a:latin typeface="quote-cjk-patch"/>
              </a:rPr>
              <a:t>2. Dữ liệu vô hướng (Scalar) vs. Dữ liệu vector (Vector)</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Đại lượng Vô hướng (Scalar):</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0" i="0" dirty="0">
                <a:solidFill>
                  <a:srgbClr val="404040"/>
                </a:solidFill>
                <a:effectLst/>
                <a:latin typeface="quote-cjk-patch"/>
              </a:rPr>
              <a:t>Là đại lượng chỉ có </a:t>
            </a:r>
            <a:r>
              <a:rPr lang="vi-VN" b="1" i="0" dirty="0">
                <a:solidFill>
                  <a:srgbClr val="404040"/>
                </a:solidFill>
                <a:effectLst/>
                <a:latin typeface="quote-cjk-patch"/>
              </a:rPr>
              <a:t>độ lớn</a:t>
            </a:r>
            <a:r>
              <a:rPr lang="vi-VN" b="0" i="0" dirty="0">
                <a:solidFill>
                  <a:srgbClr val="404040"/>
                </a:solidFill>
                <a:effectLst/>
                <a:latin typeface="quote-cjk-patch"/>
              </a:rPr>
              <a:t> (magnitude) mà </a:t>
            </a:r>
            <a:r>
              <a:rPr lang="vi-VN" b="1" i="0" dirty="0">
                <a:solidFill>
                  <a:srgbClr val="404040"/>
                </a:solidFill>
                <a:effectLst/>
                <a:latin typeface="quote-cjk-patch"/>
              </a:rPr>
              <a:t>không có hướng</a:t>
            </a:r>
            <a:r>
              <a:rPr lang="vi-VN" b="0" i="0" dirty="0">
                <a:solidFill>
                  <a:srgbClr val="404040"/>
                </a:solidFill>
                <a:effectLst/>
                <a:latin typeface="quote-cjk-patch"/>
              </a:rPr>
              <a:t>.</a:t>
            </a:r>
          </a:p>
          <a:p>
            <a:pPr marL="742950" lvl="1" indent="-285750" algn="l">
              <a:buFont typeface="Arial" panose="020B0604020202020204" pitchFamily="34" charset="0"/>
              <a:buChar char="•"/>
            </a:pPr>
            <a:r>
              <a:rPr lang="vi-VN" b="1" i="0" dirty="0">
                <a:solidFill>
                  <a:srgbClr val="404040"/>
                </a:solidFill>
                <a:effectLst/>
                <a:latin typeface="quote-cjk-patch"/>
              </a:rPr>
              <a:t>Ví dụ về cảm biến:</a:t>
            </a:r>
            <a:r>
              <a:rPr lang="vi-VN" b="0" i="0" dirty="0">
                <a:solidFill>
                  <a:srgbClr val="404040"/>
                </a:solidFill>
                <a:effectLst/>
                <a:latin typeface="quote-cjk-patch"/>
              </a:rPr>
              <a:t> Cảm biến nhiệt độ, cảm biến độ ẩm, cảm biến áp suất (khi chỉ đo độ lớn). Dữ liệu đầu ra của chúng là một con số duy nhất (ví dụ: 25°C, 60% độ ẩm).</a:t>
            </a:r>
          </a:p>
          <a:p>
            <a:pPr marL="742950" lvl="1" indent="-285750" algn="l">
              <a:buFont typeface="Arial" panose="020B0604020202020204" pitchFamily="34" charset="0"/>
              <a:buChar char="•"/>
            </a:pPr>
            <a:r>
              <a:rPr lang="vi-VN" b="1" i="0" dirty="0">
                <a:solidFill>
                  <a:srgbClr val="404040"/>
                </a:solidFill>
                <a:effectLst/>
                <a:latin typeface="quote-cjk-patch"/>
              </a:rPr>
              <a:t>Trong hình:</a:t>
            </a:r>
            <a:r>
              <a:rPr lang="vi-VN" b="0" i="0" dirty="0">
                <a:solidFill>
                  <a:srgbClr val="404040"/>
                </a:solidFill>
                <a:effectLst/>
                <a:latin typeface="quote-cjk-patch"/>
              </a:rPr>
              <a:t> Một cảm biến vô hướng sẽ không cần quan tâm đến các trục X, Y. Nó chỉ trả về một giá trị duy nhất.</a:t>
            </a:r>
          </a:p>
          <a:p>
            <a:pPr algn="l">
              <a:buFont typeface="Arial" panose="020B0604020202020204" pitchFamily="34" charset="0"/>
              <a:buChar char="•"/>
            </a:pPr>
            <a:r>
              <a:rPr lang="vi-VN" b="1" i="0" dirty="0">
                <a:solidFill>
                  <a:srgbClr val="404040"/>
                </a:solidFill>
                <a:effectLst/>
                <a:latin typeface="quote-cjk-patch"/>
              </a:rPr>
              <a:t>Đại lượng Vector (Vector):</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0" i="0" dirty="0">
                <a:solidFill>
                  <a:srgbClr val="404040"/>
                </a:solidFill>
                <a:effectLst/>
                <a:latin typeface="quote-cjk-patch"/>
              </a:rPr>
              <a:t>Là đại lượng vật lý </a:t>
            </a:r>
            <a:r>
              <a:rPr lang="vi-VN" b="1" i="0" dirty="0">
                <a:solidFill>
                  <a:srgbClr val="404040"/>
                </a:solidFill>
                <a:effectLst/>
                <a:latin typeface="quote-cjk-patch"/>
              </a:rPr>
              <a:t>vừa có độ lớn, vừa có hướng</a:t>
            </a:r>
            <a:r>
              <a:rPr lang="vi-VN" b="0" i="0" dirty="0">
                <a:solidFill>
                  <a:srgbClr val="404040"/>
                </a:solidFill>
                <a:effectLst/>
                <a:latin typeface="quote-cjk-patch"/>
              </a:rPr>
              <a:t>. Để mô tả nó, ta cần biết các thành phần của nó trên các trục tọa độ.</a:t>
            </a:r>
          </a:p>
          <a:p>
            <a:pPr marL="742950" lvl="1" indent="-285750" algn="l">
              <a:buFont typeface="Arial" panose="020B0604020202020204" pitchFamily="34" charset="0"/>
              <a:buChar char="•"/>
            </a:pPr>
            <a:r>
              <a:rPr lang="vi-VN" b="1" i="0" dirty="0">
                <a:solidFill>
                  <a:srgbClr val="404040"/>
                </a:solidFill>
                <a:effectLst/>
                <a:latin typeface="quote-cjk-patch"/>
              </a:rPr>
              <a:t>Ví dụ về cảm biến:</a:t>
            </a:r>
            <a:r>
              <a:rPr lang="vi-VN" b="0" i="0" dirty="0">
                <a:solidFill>
                  <a:srgbClr val="404040"/>
                </a:solidFill>
                <a:effectLst/>
                <a:latin typeface="quote-cjk-patch"/>
              </a:rPr>
              <a:t> Cảm biến gia tốc (accelerometer), cảm biến con quay hồi chuyển (gyroscope), cảm biến từ trường (magnetometer).</a:t>
            </a:r>
          </a:p>
          <a:p>
            <a:pPr marL="742950" lvl="1" indent="-285750" algn="l">
              <a:buFont typeface="Arial" panose="020B0604020202020204" pitchFamily="34" charset="0"/>
              <a:buChar char="•"/>
            </a:pPr>
            <a:r>
              <a:rPr lang="vi-VN" b="1" i="0" dirty="0">
                <a:solidFill>
                  <a:srgbClr val="404040"/>
                </a:solidFill>
                <a:effectLst/>
                <a:latin typeface="quote-cjk-patch"/>
              </a:rPr>
              <a:t>Trong hình:</a:t>
            </a:r>
            <a:r>
              <a:rPr lang="vi-VN" b="0" i="0" dirty="0">
                <a:solidFill>
                  <a:srgbClr val="404040"/>
                </a:solidFill>
                <a:effectLst/>
                <a:latin typeface="quote-cjk-patch"/>
              </a:rPr>
              <a:t> Hệ tọa độ (X, Y) chính là để </a:t>
            </a:r>
            <a:r>
              <a:rPr lang="vi-VN" b="1" i="0" dirty="0">
                <a:solidFill>
                  <a:srgbClr val="404040"/>
                </a:solidFill>
                <a:effectLst/>
                <a:latin typeface="quote-cjk-patch"/>
              </a:rPr>
              <a:t>biểu diễn hướng</a:t>
            </a:r>
            <a:r>
              <a:rPr lang="vi-VN" b="0" i="0" dirty="0">
                <a:solidFill>
                  <a:srgbClr val="404040"/>
                </a:solidFill>
                <a:effectLst/>
                <a:latin typeface="quote-cjk-patch"/>
              </a:rPr>
              <a:t> của vector. Một cảm biến vector sẽ trả về dữ liệu là một bộ số, ví dụ (a_x, a_y).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4713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8776c11b6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8776c11b6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1. Devices – “Thing” trong Internet of Things</a:t>
            </a:r>
          </a:p>
          <a:p>
            <a:pPr>
              <a:buFont typeface="Arial" panose="020B0604020202020204" pitchFamily="34" charset="0"/>
              <a:buChar char="•"/>
            </a:pPr>
            <a:r>
              <a:rPr lang="vi-VN" dirty="0"/>
              <a:t>Trong IoT, mỗi </a:t>
            </a:r>
            <a:r>
              <a:rPr lang="vi-VN" b="1" dirty="0"/>
              <a:t>“thing”</a:t>
            </a:r>
            <a:r>
              <a:rPr lang="vi-VN" dirty="0"/>
              <a:t> chính là một </a:t>
            </a:r>
            <a:r>
              <a:rPr lang="vi-VN" b="1" dirty="0"/>
              <a:t>thiết bị thông minh</a:t>
            </a:r>
            <a:r>
              <a:rPr lang="vi-VN" dirty="0"/>
              <a:t>.</a:t>
            </a:r>
          </a:p>
          <a:p>
            <a:pPr>
              <a:buFont typeface="Arial" panose="020B0604020202020204" pitchFamily="34" charset="0"/>
              <a:buChar char="•"/>
            </a:pPr>
            <a:r>
              <a:rPr lang="vi-VN" dirty="0"/>
              <a:t>Nó là một </a:t>
            </a:r>
            <a:r>
              <a:rPr lang="vi-VN" b="1" dirty="0"/>
              <a:t>đơn vị xử lý độc lập</a:t>
            </a:r>
            <a:r>
              <a:rPr lang="vi-VN" dirty="0"/>
              <a:t>, có </a:t>
            </a:r>
            <a:r>
              <a:rPr lang="vi-VN" b="1" dirty="0"/>
              <a:t>định danh duy nhất</a:t>
            </a:r>
            <a:r>
              <a:rPr lang="vi-VN" dirty="0"/>
              <a:t> (ví dụ: địa chỉ MAC, ID thiết bị).</a:t>
            </a:r>
          </a:p>
          <a:p>
            <a:pPr>
              <a:buFont typeface="Arial" panose="020B0604020202020204" pitchFamily="34" charset="0"/>
              <a:buChar char="•"/>
            </a:pPr>
            <a:r>
              <a:rPr lang="vi-VN" dirty="0"/>
              <a:t>Thiết bị có khả năng </a:t>
            </a:r>
            <a:r>
              <a:rPr lang="vi-VN" b="1" dirty="0"/>
              <a:t>kết nối Internet</a:t>
            </a:r>
            <a:r>
              <a:rPr lang="vi-VN" dirty="0"/>
              <a:t> để truyền và nhận dữ liệu với server hoặc cloud.</a:t>
            </a:r>
            <a:br>
              <a:rPr lang="vi-VN" dirty="0"/>
            </a:br>
            <a:r>
              <a:rPr lang="en-US" dirty="0"/>
              <a:t>👉 </a:t>
            </a:r>
            <a:r>
              <a:rPr lang="vi-VN" dirty="0"/>
              <a:t>Điều này biến những vật thể bình thường (đèn, xe, đồng hồ, máy móc) thành </a:t>
            </a:r>
            <a:r>
              <a:rPr lang="vi-VN" b="1" dirty="0"/>
              <a:t>các đối tượng thông minh kết nối</a:t>
            </a:r>
            <a:r>
              <a:rPr lang="vi-VN" dirty="0"/>
              <a:t>.</a:t>
            </a:r>
          </a:p>
          <a:p>
            <a:r>
              <a:rPr lang="vi-VN" b="1" dirty="0"/>
              <a:t>2. Smart Devices / Connected Devices</a:t>
            </a:r>
          </a:p>
          <a:p>
            <a:pPr>
              <a:buFont typeface="Arial" panose="020B0604020202020204" pitchFamily="34" charset="0"/>
              <a:buChar char="•"/>
            </a:pPr>
            <a:r>
              <a:rPr lang="vi-VN" dirty="0"/>
              <a:t>Các thiết bị IoT thường được gọi là </a:t>
            </a:r>
            <a:r>
              <a:rPr lang="vi-VN" b="1" dirty="0"/>
              <a:t>“smart devices”</a:t>
            </a:r>
            <a:r>
              <a:rPr lang="vi-VN" dirty="0"/>
              <a:t> hay </a:t>
            </a:r>
            <a:r>
              <a:rPr lang="vi-VN" b="1" dirty="0"/>
              <a:t>“connected devices”</a:t>
            </a:r>
            <a:r>
              <a:rPr lang="vi-VN" dirty="0"/>
              <a:t> vì chúng:</a:t>
            </a:r>
          </a:p>
          <a:p>
            <a:pPr marL="742950" lvl="1" indent="-285750">
              <a:buFont typeface="Arial" panose="020B0604020202020204" pitchFamily="34" charset="0"/>
              <a:buChar char="•"/>
            </a:pPr>
            <a:r>
              <a:rPr lang="vi-VN" dirty="0"/>
              <a:t>Không chỉ thực hiện chức năng cơ bản (bật/tắt, đo đạc)</a:t>
            </a:r>
          </a:p>
          <a:p>
            <a:pPr marL="742950" lvl="1" indent="-285750">
              <a:buFont typeface="Arial" panose="020B0604020202020204" pitchFamily="34" charset="0"/>
              <a:buChar char="•"/>
            </a:pPr>
            <a:r>
              <a:rPr lang="vi-VN" dirty="0"/>
              <a:t>Mà còn có khả năng </a:t>
            </a:r>
            <a:r>
              <a:rPr lang="vi-VN" b="1" dirty="0"/>
              <a:t>gửi dữ liệu đi</a:t>
            </a:r>
            <a:r>
              <a:rPr lang="vi-VN" dirty="0"/>
              <a:t> và </a:t>
            </a:r>
            <a:r>
              <a:rPr lang="vi-VN" b="1" dirty="0"/>
              <a:t>nhận lệnh điều khiển từ xa</a:t>
            </a:r>
            <a:r>
              <a:rPr lang="vi-VN" dirty="0"/>
              <a:t> thông qua Internet.</a:t>
            </a:r>
            <a:br>
              <a:rPr lang="vi-VN" dirty="0"/>
            </a:br>
            <a:r>
              <a:rPr lang="en-US" dirty="0"/>
              <a:t>👉 </a:t>
            </a:r>
            <a:r>
              <a:rPr lang="vi-VN" dirty="0"/>
              <a:t>Ví dụ: đèn thông minh có thể bật bằng điện thoại, đồng hồ thông minh gửi dữ liệu sức khỏe lên cloud.</a:t>
            </a:r>
          </a:p>
          <a:p>
            <a:r>
              <a:rPr lang="vi-VN" b="1" dirty="0"/>
              <a:t>3. Hai loại dữ liệu chính mà thiết bị IoT giao tiếp</a:t>
            </a:r>
          </a:p>
          <a:p>
            <a:pPr>
              <a:buFont typeface="+mj-lt"/>
              <a:buAutoNum type="arabicPeriod"/>
            </a:pPr>
            <a:r>
              <a:rPr lang="vi-VN" b="1" dirty="0"/>
              <a:t>Telemetry (dữ liệu thu thập):</a:t>
            </a:r>
            <a:endParaRPr lang="vi-VN" dirty="0"/>
          </a:p>
          <a:p>
            <a:pPr marL="742950" lvl="1" indent="-285750">
              <a:buFont typeface="+mj-lt"/>
              <a:buAutoNum type="arabicPeriod"/>
            </a:pPr>
            <a:r>
              <a:rPr lang="vi-VN" dirty="0"/>
              <a:t>Là dữ liệu cảm biến gửi về hệ thống, thể hiện trạng thái môi trường hoặc đối tượng.</a:t>
            </a:r>
          </a:p>
          <a:p>
            <a:pPr marL="742950" lvl="1" indent="-285750">
              <a:buFont typeface="+mj-lt"/>
              <a:buAutoNum type="arabicPeriod"/>
            </a:pPr>
            <a:r>
              <a:rPr lang="vi-VN" dirty="0"/>
              <a:t>Ví dụ: nhiệt độ, độ ẩm, vị trí GPS, nhịp tim.</a:t>
            </a:r>
          </a:p>
          <a:p>
            <a:pPr marL="742950" lvl="1" indent="-285750">
              <a:buFont typeface="+mj-lt"/>
              <a:buAutoNum type="arabicPeriod"/>
            </a:pPr>
            <a:r>
              <a:rPr lang="vi-VN" dirty="0"/>
              <a:t>Dữ liệu này thường được lưu trữ, phân tích để đưa ra quyết định.</a:t>
            </a:r>
          </a:p>
          <a:p>
            <a:pPr>
              <a:buFont typeface="+mj-lt"/>
              <a:buAutoNum type="arabicPeriod"/>
            </a:pPr>
            <a:r>
              <a:rPr lang="vi-VN" b="1" dirty="0"/>
              <a:t>State (trạng thái thiết bị):</a:t>
            </a:r>
            <a:endParaRPr lang="vi-VN" dirty="0"/>
          </a:p>
          <a:p>
            <a:pPr marL="742950" lvl="1" indent="-285750">
              <a:buFont typeface="+mj-lt"/>
              <a:buAutoNum type="arabicPeriod"/>
            </a:pPr>
            <a:r>
              <a:rPr lang="vi-VN" dirty="0"/>
              <a:t>Là tình trạng hoạt động của chính thiết bị.</a:t>
            </a:r>
          </a:p>
          <a:p>
            <a:pPr marL="742950" lvl="1" indent="-285750">
              <a:buFont typeface="+mj-lt"/>
              <a:buAutoNum type="arabicPeriod"/>
            </a:pPr>
            <a:r>
              <a:rPr lang="vi-VN" dirty="0"/>
              <a:t>Ví dụ: đèn </a:t>
            </a:r>
            <a:r>
              <a:rPr lang="vi-VN" b="1" dirty="0"/>
              <a:t>ON/OFF</a:t>
            </a:r>
            <a:r>
              <a:rPr lang="vi-VN" dirty="0"/>
              <a:t>, pin còn bao nhiêu %, máy bơm đang chạy hay dừng.</a:t>
            </a:r>
          </a:p>
          <a:p>
            <a:pPr marL="742950" lvl="1" indent="-285750">
              <a:buFont typeface="+mj-lt"/>
              <a:buAutoNum type="arabicPeriod"/>
            </a:pPr>
            <a:r>
              <a:rPr lang="vi-VN" dirty="0"/>
              <a:t>Người dùng hoặc hệ thống quản lý có thể đọc/truy vấn state để biết tình hình thiết bị hiện tại.</a:t>
            </a:r>
          </a:p>
          <a:p>
            <a:r>
              <a:rPr lang="en-US" dirty="0"/>
              <a:t>👉 </a:t>
            </a:r>
            <a:r>
              <a:rPr lang="vi-VN" dirty="0"/>
              <a:t>Kết hợp hai loại dữ liệu này, hệ thống có thể vừa </a:t>
            </a:r>
            <a:r>
              <a:rPr lang="vi-VN" b="1" dirty="0"/>
              <a:t>theo dõi môi trường</a:t>
            </a:r>
            <a:r>
              <a:rPr lang="vi-VN" dirty="0"/>
              <a:t>, vừa </a:t>
            </a:r>
            <a:r>
              <a:rPr lang="vi-VN" b="1" dirty="0"/>
              <a:t>điều khiển thiết bị từ xa</a:t>
            </a:r>
            <a:r>
              <a:rPr lang="vi-VN" dirty="0"/>
              <a:t> một cách thông minh.</a:t>
            </a:r>
          </a:p>
          <a:p>
            <a:pPr marL="158750" indent="0">
              <a:buNone/>
            </a:pPr>
            <a:endParaRPr lang="en-US" b="1" dirty="0"/>
          </a:p>
          <a:p>
            <a:pPr marL="158750" indent="0">
              <a:buNone/>
            </a:pPr>
            <a:r>
              <a:rPr lang="en-US" b="1" dirty="0"/>
              <a:t>📌 </a:t>
            </a:r>
            <a:r>
              <a:rPr lang="vi-VN" b="1" dirty="0"/>
              <a:t>Kết luận</a:t>
            </a:r>
          </a:p>
          <a:p>
            <a:r>
              <a:rPr lang="vi-VN" dirty="0"/>
              <a:t>Một </a:t>
            </a:r>
            <a:r>
              <a:rPr lang="vi-VN" b="1" dirty="0"/>
              <a:t>thiết bị IoT</a:t>
            </a:r>
            <a:r>
              <a:rPr lang="vi-VN" dirty="0"/>
              <a:t> không chỉ là phần cứng cảm biến đơn thuần, mà là một </a:t>
            </a:r>
            <a:r>
              <a:rPr lang="vi-VN" b="1" dirty="0"/>
              <a:t>“nút thông minh” trong mạng IoT</a:t>
            </a:r>
            <a:r>
              <a:rPr lang="vi-VN" dirty="0"/>
              <a:t>:</a:t>
            </a:r>
          </a:p>
          <a:p>
            <a:pPr>
              <a:buFont typeface="Arial" panose="020B0604020202020204" pitchFamily="34" charset="0"/>
              <a:buChar char="•"/>
            </a:pPr>
            <a:r>
              <a:rPr lang="vi-VN" dirty="0"/>
              <a:t>Có </a:t>
            </a:r>
            <a:r>
              <a:rPr lang="vi-VN" b="1" dirty="0"/>
              <a:t>định danh duy nhất</a:t>
            </a:r>
            <a:r>
              <a:rPr lang="vi-VN" dirty="0"/>
              <a:t> để nhận diện.</a:t>
            </a:r>
          </a:p>
          <a:p>
            <a:pPr>
              <a:buFont typeface="Arial" panose="020B0604020202020204" pitchFamily="34" charset="0"/>
              <a:buChar char="•"/>
            </a:pPr>
            <a:r>
              <a:rPr lang="vi-VN" dirty="0"/>
              <a:t>Có </a:t>
            </a:r>
            <a:r>
              <a:rPr lang="vi-VN" b="1" dirty="0"/>
              <a:t>khả năng kết nối Internet</a:t>
            </a:r>
            <a:r>
              <a:rPr lang="vi-VN" dirty="0"/>
              <a:t> để giao tiếp với cloud/server.</a:t>
            </a:r>
          </a:p>
          <a:p>
            <a:pPr>
              <a:buFont typeface="Arial" panose="020B0604020202020204" pitchFamily="34" charset="0"/>
              <a:buChar char="•"/>
            </a:pPr>
            <a:r>
              <a:rPr lang="vi-VN" dirty="0"/>
              <a:t>Được gọi là </a:t>
            </a:r>
            <a:r>
              <a:rPr lang="vi-VN" b="1" dirty="0"/>
              <a:t>smart/connected device</a:t>
            </a:r>
            <a:r>
              <a:rPr lang="vi-VN" dirty="0"/>
              <a:t> vì có thể </a:t>
            </a:r>
            <a:r>
              <a:rPr lang="vi-VN" b="1" dirty="0"/>
              <a:t>tương tác dữ liệu</a:t>
            </a:r>
            <a:r>
              <a:rPr lang="vi-VN" dirty="0"/>
              <a:t> (telemetry) và </a:t>
            </a:r>
            <a:r>
              <a:rPr lang="vi-VN" b="1" dirty="0"/>
              <a:t>trạng thái (state)</a:t>
            </a:r>
            <a:r>
              <a:rPr lang="vi-VN" dirty="0"/>
              <a:t>.</a:t>
            </a:r>
          </a:p>
          <a:p>
            <a:r>
              <a:rPr lang="vi-VN" dirty="0"/>
              <a:t>Nhờ vậy, IoT mới hình thành một </a:t>
            </a:r>
            <a:r>
              <a:rPr lang="vi-VN" b="1" dirty="0"/>
              <a:t>mạng lưới vật thể thông minh</a:t>
            </a:r>
            <a:r>
              <a:rPr lang="vi-VN" dirty="0"/>
              <a:t>, nơi mọi thiết bị đều có thể “nói chuyện” với nhau và với con người.</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404040"/>
                </a:solidFill>
                <a:effectLst/>
                <a:latin typeface="quote-cjk-patch"/>
              </a:rPr>
              <a:t>Hình vẽ này giới thiệu hai loại hệ tọa độ quan trọng: </a:t>
            </a:r>
            <a:r>
              <a:rPr lang="vi-VN" b="1" i="0" dirty="0">
                <a:solidFill>
                  <a:srgbClr val="404040"/>
                </a:solidFill>
                <a:effectLst/>
                <a:latin typeface="quote-cjk-patch"/>
              </a:rPr>
              <a:t>Hệ tọa độ (Coordinate system)</a:t>
            </a:r>
            <a:r>
              <a:rPr lang="vi-VN" b="0" i="0" dirty="0">
                <a:solidFill>
                  <a:srgbClr val="404040"/>
                </a:solidFill>
                <a:effectLst/>
                <a:latin typeface="quote-cjk-patch"/>
              </a:rPr>
              <a:t> và </a:t>
            </a:r>
            <a:r>
              <a:rPr lang="vi-VN" b="1" i="0" dirty="0">
                <a:solidFill>
                  <a:srgbClr val="404040"/>
                </a:solidFill>
                <a:effectLst/>
                <a:latin typeface="quote-cjk-patch"/>
              </a:rPr>
              <a:t>Hệ tọa độ địa phương (Local coordinate system)</a:t>
            </a:r>
            <a:r>
              <a:rPr lang="vi-VN" b="0" i="0" dirty="0">
                <a:solidFill>
                  <a:srgbClr val="404040"/>
                </a:solidFill>
                <a:effectLst/>
                <a:latin typeface="quote-cjk-patch"/>
              </a:rPr>
              <a:t>.</a:t>
            </a:r>
          </a:p>
          <a:p>
            <a:pPr algn="l"/>
            <a:r>
              <a:rPr lang="vi-VN" b="1" i="0" dirty="0">
                <a:solidFill>
                  <a:srgbClr val="404040"/>
                </a:solidFill>
                <a:effectLst/>
                <a:latin typeface="quote-cjk-patch"/>
              </a:rPr>
              <a:t>Giải thích Hình Vẽ &amp; Khái Niệm</a:t>
            </a:r>
            <a:endParaRPr lang="vi-VN" b="0" i="0" dirty="0">
              <a:solidFill>
                <a:srgbClr val="404040"/>
              </a:solidFill>
              <a:effectLst/>
              <a:latin typeface="quote-cjk-patch"/>
            </a:endParaRPr>
          </a:p>
          <a:p>
            <a:pPr algn="l"/>
            <a:r>
              <a:rPr lang="vi-VN" b="1" i="0" dirty="0">
                <a:solidFill>
                  <a:srgbClr val="404040"/>
                </a:solidFill>
                <a:effectLst/>
                <a:latin typeface="quote-cjk-patch"/>
              </a:rPr>
              <a:t>1. Hệ tọa độ (Coordinate System) - Thường là Hệ toàn cục (Global)</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Định nghĩa:</a:t>
            </a:r>
            <a:r>
              <a:rPr lang="vi-VN" b="0" i="0" dirty="0">
                <a:solidFill>
                  <a:srgbClr val="404040"/>
                </a:solidFill>
                <a:effectLst/>
                <a:latin typeface="quote-cjk-patch"/>
              </a:rPr>
              <a:t> Đây là một hệ quy chiếu </a:t>
            </a:r>
            <a:r>
              <a:rPr lang="vi-VN" b="1" i="0" dirty="0">
                <a:solidFill>
                  <a:srgbClr val="404040"/>
                </a:solidFill>
                <a:effectLst/>
                <a:latin typeface="quote-cjk-patch"/>
              </a:rPr>
              <a:t>cố định và độc lập</a:t>
            </a:r>
            <a:r>
              <a:rPr lang="vi-VN" b="0" i="0" dirty="0">
                <a:solidFill>
                  <a:srgbClr val="404040"/>
                </a:solidFill>
                <a:effectLst/>
                <a:latin typeface="quote-cjk-patch"/>
              </a:rPr>
              <a:t> với các đối tượng được đo. Nó được dùng làm tiêu chuẩn chung để xác định vị trí, phương hướng tuyệt đối trong không gian.</a:t>
            </a:r>
          </a:p>
          <a:p>
            <a:pPr algn="l">
              <a:buFont typeface="Arial" panose="020B0604020202020204" pitchFamily="34" charset="0"/>
              <a:buChar char="•"/>
            </a:pPr>
            <a:r>
              <a:rPr lang="vi-VN" b="1" i="0" dirty="0">
                <a:solidFill>
                  <a:srgbClr val="404040"/>
                </a:solidFill>
                <a:effectLst/>
                <a:latin typeface="quote-cjk-patch"/>
              </a:rPr>
              <a:t>Ví dụ điển hình:</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1" i="0" dirty="0">
                <a:solidFill>
                  <a:srgbClr val="404040"/>
                </a:solidFill>
                <a:effectLst/>
                <a:latin typeface="quote-cjk-patch"/>
              </a:rPr>
              <a:t>Hệ tọa độ GPS:</a:t>
            </a:r>
            <a:r>
              <a:rPr lang="vi-VN" b="0" i="0" dirty="0">
                <a:solidFill>
                  <a:srgbClr val="404040"/>
                </a:solidFill>
                <a:effectLst/>
                <a:latin typeface="quote-cjk-patch"/>
              </a:rPr>
              <a:t> Lấy trái đất làm mốc, xác định vị trí bằng kinh độ và vĩ độ. Đây là hệ toàn cục.</a:t>
            </a:r>
          </a:p>
          <a:p>
            <a:pPr marL="742950" lvl="1" indent="-285750" algn="l">
              <a:buFont typeface="Arial" panose="020B0604020202020204" pitchFamily="34" charset="0"/>
              <a:buChar char="•"/>
            </a:pPr>
            <a:r>
              <a:rPr lang="vi-VN" b="1" i="0" dirty="0">
                <a:solidFill>
                  <a:srgbClr val="404040"/>
                </a:solidFill>
                <a:effectLst/>
                <a:latin typeface="quote-cjk-patch"/>
              </a:rPr>
              <a:t>Hệ tọa độ phòng thí nghiệm:</a:t>
            </a:r>
            <a:r>
              <a:rPr lang="vi-VN" b="0" i="0" dirty="0">
                <a:solidFill>
                  <a:srgbClr val="404040"/>
                </a:solidFill>
                <a:effectLst/>
                <a:latin typeface="quote-cjk-patch"/>
              </a:rPr>
              <a:t> Các trục X, Y, Z được gắn cố định vào phòng.</a:t>
            </a:r>
          </a:p>
          <a:p>
            <a:pPr algn="l">
              <a:buFont typeface="Arial" panose="020B0604020202020204" pitchFamily="34" charset="0"/>
              <a:buChar char="•"/>
            </a:pPr>
            <a:r>
              <a:rPr lang="vi-VN" b="1" i="0" dirty="0">
                <a:solidFill>
                  <a:srgbClr val="404040"/>
                </a:solidFill>
                <a:effectLst/>
                <a:latin typeface="quote-cjk-patch"/>
              </a:rPr>
              <a:t>Ứng dụng trong IoT:</a:t>
            </a:r>
            <a:r>
              <a:rPr lang="vi-VN" b="0" i="0" dirty="0">
                <a:solidFill>
                  <a:srgbClr val="404040"/>
                </a:solidFill>
                <a:effectLst/>
                <a:latin typeface="quote-cjk-patch"/>
              </a:rPr>
              <a:t> Khi bạn cần biết </a:t>
            </a:r>
            <a:r>
              <a:rPr lang="vi-VN" b="1" i="0" dirty="0">
                <a:solidFill>
                  <a:srgbClr val="404040"/>
                </a:solidFill>
                <a:effectLst/>
                <a:latin typeface="quote-cjk-patch"/>
              </a:rPr>
              <a:t>vị trí tuyệt đối</a:t>
            </a:r>
            <a:r>
              <a:rPr lang="vi-VN" b="0" i="0" dirty="0">
                <a:solidFill>
                  <a:srgbClr val="404040"/>
                </a:solidFill>
                <a:effectLst/>
                <a:latin typeface="quote-cjk-patch"/>
              </a:rPr>
              <a:t> của một vật thể (ví dụ: chiếc xe đang ở tọa độ nào trên bản đồ) hoặc so sánh dữ liệu từ nhiều cảm biến ở các vị trí khác nhau, bạn phải dùng chung một hệ tọa độ toàn cục.</a:t>
            </a:r>
          </a:p>
          <a:p>
            <a:pPr algn="l"/>
            <a:r>
              <a:rPr lang="vi-VN" b="1" i="0" dirty="0">
                <a:solidFill>
                  <a:srgbClr val="404040"/>
                </a:solidFill>
                <a:effectLst/>
                <a:latin typeface="quote-cjk-patch"/>
              </a:rPr>
              <a:t>2. Hệ tọa độ địa phương (Local Coordinate System)</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Định nghĩa:</a:t>
            </a:r>
            <a:r>
              <a:rPr lang="vi-VN" b="0" i="0" dirty="0">
                <a:solidFill>
                  <a:srgbClr val="404040"/>
                </a:solidFill>
                <a:effectLst/>
                <a:latin typeface="quote-cjk-patch"/>
              </a:rPr>
              <a:t> Đây là hệ quy chiếu </a:t>
            </a:r>
            <a:r>
              <a:rPr lang="vi-VN" b="1" i="0" dirty="0">
                <a:solidFill>
                  <a:srgbClr val="404040"/>
                </a:solidFill>
                <a:effectLst/>
                <a:latin typeface="quote-cjk-patch"/>
              </a:rPr>
              <a:t>gắn liền và chuyển động theo</a:t>
            </a:r>
            <a:r>
              <a:rPr lang="vi-VN" b="0" i="0" dirty="0">
                <a:solidFill>
                  <a:srgbClr val="404040"/>
                </a:solidFill>
                <a:effectLst/>
                <a:latin typeface="quote-cjk-patch"/>
              </a:rPr>
              <a:t> một đối tượng cụ thể (ví dụ: một cảm biến, một robot, hoặc chính thiết bị IoT của chúng ta). Hướng của các trục trong hệ này phụ thuộc vào hướng của đối tượng đó.</a:t>
            </a:r>
          </a:p>
          <a:p>
            <a:pPr algn="l">
              <a:buFont typeface="Arial" panose="020B0604020202020204" pitchFamily="34" charset="0"/>
              <a:buChar char="•"/>
            </a:pPr>
            <a:r>
              <a:rPr lang="vi-VN" b="1" i="0" dirty="0">
                <a:solidFill>
                  <a:srgbClr val="404040"/>
                </a:solidFill>
                <a:effectLst/>
                <a:latin typeface="quote-cjk-patch"/>
              </a:rPr>
              <a:t>Ví dụ điển hình:</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1" i="0" dirty="0">
                <a:solidFill>
                  <a:srgbClr val="404040"/>
                </a:solidFill>
                <a:effectLst/>
                <a:latin typeface="quote-cjk-patch"/>
              </a:rPr>
              <a:t>Hệ tọa độ của điện thoại:</a:t>
            </a:r>
            <a:r>
              <a:rPr lang="vi-VN" b="0" i="0" dirty="0">
                <a:solidFill>
                  <a:srgbClr val="404040"/>
                </a:solidFill>
                <a:effectLst/>
                <a:latin typeface="quote-cjk-patch"/>
              </a:rPr>
              <a:t> Trục X, Y, Z của cảm biến gia tốc trong điện thoại được gắn cố định với vỏ máy. Khi bạn xoay điện thoại, hệ tọa độ này xoay theo.</a:t>
            </a:r>
          </a:p>
          <a:p>
            <a:pPr marL="742950" lvl="1" indent="-285750" algn="l">
              <a:buFont typeface="Arial" panose="020B0604020202020204" pitchFamily="34" charset="0"/>
              <a:buChar char="•"/>
            </a:pPr>
            <a:r>
              <a:rPr lang="vi-VN" b="1" i="0" dirty="0">
                <a:solidFill>
                  <a:srgbClr val="404040"/>
                </a:solidFill>
                <a:effectLst/>
                <a:latin typeface="quote-cjk-patch"/>
              </a:rPr>
              <a:t>Hệ tọa độ của một robot bay (drone):</a:t>
            </a:r>
            <a:r>
              <a:rPr lang="vi-VN" b="0" i="0" dirty="0">
                <a:solidFill>
                  <a:srgbClr val="404040"/>
                </a:solidFill>
                <a:effectLst/>
                <a:latin typeface="quote-cjk-patch"/>
              </a:rPr>
              <a:t> Trục X thường là hướng tiến, trục Y là hướng sang trái/phải, trục Z hướng lên trên so với thân drone.</a:t>
            </a:r>
          </a:p>
          <a:p>
            <a:pPr algn="l">
              <a:buFont typeface="Arial" panose="020B0604020202020204" pitchFamily="34" charset="0"/>
              <a:buChar char="•"/>
            </a:pPr>
            <a:r>
              <a:rPr lang="vi-VN" b="1" i="0" dirty="0">
                <a:solidFill>
                  <a:srgbClr val="404040"/>
                </a:solidFill>
                <a:effectLst/>
                <a:latin typeface="quote-cjk-patch"/>
              </a:rPr>
              <a:t>Ứng dụng trong IoT:</a:t>
            </a:r>
            <a:r>
              <a:rPr lang="vi-VN" b="0" i="0" dirty="0">
                <a:solidFill>
                  <a:srgbClr val="404040"/>
                </a:solidFill>
                <a:effectLst/>
                <a:latin typeface="quote-cjk-patch"/>
              </a:rPr>
              <a:t> Các cảm biến như gia tốc kế, con quay hồi chuyển (gyro) trên thiết bị luôn trả về dữ liệu </a:t>
            </a:r>
            <a:r>
              <a:rPr lang="vi-VN" b="1" i="0" dirty="0">
                <a:solidFill>
                  <a:srgbClr val="404040"/>
                </a:solidFill>
                <a:effectLst/>
                <a:latin typeface="quote-cjk-patch"/>
              </a:rPr>
              <a:t>theo hệ tọa độ địa phương của chính nó</a:t>
            </a:r>
            <a:r>
              <a:rPr lang="vi-VN" b="0" i="0" dirty="0">
                <a:solidFill>
                  <a:srgbClr val="404040"/>
                </a:solidFill>
                <a:effectLst/>
                <a:latin typeface="quote-cjk-patch"/>
              </a:rPr>
              <a:t>. Ví dụ, gia tốc kế trong điện thoại sẽ trả về giá trị gia tốc theo trục X của máy, không phải trục Bắc của trái đất.</a:t>
            </a:r>
          </a:p>
          <a:p>
            <a:pPr algn="l"/>
            <a:r>
              <a:rPr lang="vi-VN" b="1" i="0" dirty="0">
                <a:solidFill>
                  <a:srgbClr val="404040"/>
                </a:solidFill>
                <a:effectLst/>
                <a:latin typeface="quote-cjk-patch"/>
              </a:rPr>
              <a:t>Mối Quan Hệ và Tầm Quan Trọng trong IoT</a:t>
            </a:r>
            <a:endParaRPr lang="vi-VN" b="0" i="0" dirty="0">
              <a:solidFill>
                <a:srgbClr val="404040"/>
              </a:solidFill>
              <a:effectLst/>
              <a:latin typeface="quote-cjk-patch"/>
            </a:endParaRPr>
          </a:p>
          <a:p>
            <a:pPr algn="l"/>
            <a:r>
              <a:rPr lang="vi-VN" b="0" i="0" dirty="0">
                <a:solidFill>
                  <a:srgbClr val="404040"/>
                </a:solidFill>
                <a:effectLst/>
                <a:latin typeface="quote-cjk-patch"/>
              </a:rPr>
              <a:t>Sự tồn tại song song của hai hệ tọa độ này dẫn đến một thách thức và cũng là một nhu cầu xử lý rất phổ biến trong IoT:</a:t>
            </a:r>
          </a:p>
          <a:p>
            <a:pPr algn="l">
              <a:buFont typeface="Arial" panose="020B0604020202020204" pitchFamily="34" charset="0"/>
              <a:buChar char="•"/>
            </a:pPr>
            <a:r>
              <a:rPr lang="vi-VN" b="1" i="0" dirty="0">
                <a:solidFill>
                  <a:srgbClr val="404040"/>
                </a:solidFill>
                <a:effectLst/>
                <a:latin typeface="quote-cjk-patch"/>
              </a:rPr>
              <a:t>Vấn đề:</a:t>
            </a:r>
            <a:r>
              <a:rPr lang="vi-VN" b="0" i="0" dirty="0">
                <a:solidFill>
                  <a:srgbClr val="404040"/>
                </a:solidFill>
                <a:effectLst/>
                <a:latin typeface="quote-cjk-patch"/>
              </a:rPr>
              <a:t> Dữ liệu từ cảm biến trên thiết bị di động (local) không trực tiếp cho ta biết thông tin trong thế giới thực (global).</a:t>
            </a:r>
          </a:p>
          <a:p>
            <a:pPr marL="742950" lvl="1" indent="-285750" algn="l">
              <a:buFont typeface="Arial" panose="020B0604020202020204" pitchFamily="34" charset="0"/>
              <a:buChar char="•"/>
            </a:pPr>
            <a:r>
              <a:rPr lang="vi-VN" b="0" i="1" dirty="0">
                <a:solidFill>
                  <a:srgbClr val="404040"/>
                </a:solidFill>
                <a:effectLst/>
                <a:latin typeface="quote-cjk-patch"/>
              </a:rPr>
              <a:t>Ví dụ:</a:t>
            </a:r>
            <a:r>
              <a:rPr lang="vi-VN" b="0" i="0" dirty="0">
                <a:solidFill>
                  <a:srgbClr val="404040"/>
                </a:solidFill>
                <a:effectLst/>
                <a:latin typeface="quote-cjk-patch"/>
              </a:rPr>
              <a:t> Điện thoại báo gia tốc theo trục Y của nó là 9.8 m/s². Điều đó không có nghĩa là trái đất đang nghiêng. Nó chỉ đơn giản có nghĩa là điện thoại đang được giữ dọc, và trục Y của nó trùng với trục Z của trái đất (hướng lên trời).</a:t>
            </a:r>
          </a:p>
          <a:p>
            <a:pPr algn="l">
              <a:buFont typeface="Arial" panose="020B0604020202020204" pitchFamily="34" charset="0"/>
              <a:buChar char="•"/>
            </a:pPr>
            <a:r>
              <a:rPr lang="vi-VN" b="1" i="0" dirty="0">
                <a:solidFill>
                  <a:srgbClr val="404040"/>
                </a:solidFill>
                <a:effectLst/>
                <a:latin typeface="quote-cjk-patch"/>
              </a:rPr>
              <a:t>Giải pháp - Phép biến đổi tọa độ (Coordinate Transformation):</a:t>
            </a:r>
            <a:br>
              <a:rPr lang="vi-VN" b="0" i="0" dirty="0">
                <a:solidFill>
                  <a:srgbClr val="404040"/>
                </a:solidFill>
                <a:effectLst/>
                <a:latin typeface="quote-cjk-patch"/>
              </a:rPr>
            </a:br>
            <a:r>
              <a:rPr lang="vi-VN" b="0" i="0" dirty="0">
                <a:solidFill>
                  <a:srgbClr val="404040"/>
                </a:solidFill>
                <a:effectLst/>
                <a:latin typeface="quote-cjk-patch"/>
              </a:rPr>
              <a:t>Để hiểu được dữ liệu cảm biến một cách có ý nghĩa, chúng ta thường cần </a:t>
            </a:r>
            <a:r>
              <a:rPr lang="vi-VN" b="1" i="0" dirty="0">
                <a:solidFill>
                  <a:srgbClr val="404040"/>
                </a:solidFill>
                <a:effectLst/>
                <a:latin typeface="quote-cjk-patch"/>
              </a:rPr>
              <a:t>chuyển đổi dữ liệu từ hệ tọa độ địa phương của cảm biến sang hệ tọa độ toàn cục</a:t>
            </a:r>
            <a:r>
              <a:rPr lang="vi-VN" b="0" i="0" dirty="0">
                <a:solidFill>
                  <a:srgbClr val="404040"/>
                </a:solidFill>
                <a:effectLst/>
                <a:latin typeface="quote-cjk-patch"/>
              </a:rPr>
              <a:t>. Việc này thường yêu cầu kết hợp dữ liệu từ nhiều cảm biến (gia tốc, con quay, từ kế) - một quá trình gọi là </a:t>
            </a:r>
            <a:r>
              <a:rPr lang="vi-VN" b="1" i="0" dirty="0">
                <a:solidFill>
                  <a:srgbClr val="404040"/>
                </a:solidFill>
                <a:effectLst/>
                <a:latin typeface="quote-cjk-patch"/>
              </a:rPr>
              <a:t>Sensor Fusion</a:t>
            </a:r>
            <a:r>
              <a:rPr lang="vi-VN" b="0" i="0" dirty="0">
                <a:solidFill>
                  <a:srgbClr val="404040"/>
                </a:solidFill>
                <a:effectLst/>
                <a:latin typeface="quote-cjk-patch"/>
              </a:rPr>
              <a:t>.</a:t>
            </a:r>
          </a:p>
          <a:p>
            <a:pPr algn="l">
              <a:buFont typeface="Arial" panose="020B0604020202020204" pitchFamily="34" charset="0"/>
              <a:buChar char="•"/>
            </a:pPr>
            <a:r>
              <a:rPr lang="vi-VN" b="1" i="0" dirty="0">
                <a:solidFill>
                  <a:srgbClr val="404040"/>
                </a:solidFill>
                <a:effectLst/>
                <a:latin typeface="quote-cjk-patch"/>
              </a:rPr>
              <a:t>Ví dụ ứng dụng:</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1" i="0" dirty="0">
                <a:solidFill>
                  <a:srgbClr val="404040"/>
                </a:solidFill>
                <a:effectLst/>
                <a:latin typeface="quote-cjk-patch"/>
              </a:rPr>
              <a:t>Điều hướng cho drone:</a:t>
            </a:r>
            <a:r>
              <a:rPr lang="vi-VN" b="0" i="0" dirty="0">
                <a:solidFill>
                  <a:srgbClr val="404040"/>
                </a:solidFill>
                <a:effectLst/>
                <a:latin typeface="quote-cjk-patch"/>
              </a:rPr>
              <a:t> Drone cần biết nó đang nghiêng bao nhiêu độ so với mặt đất (hệ toàn cục) để điều chỉnh cho ổn định, mặc dù cảm biến chỉ đo được gia tốc và góc quay so với thân nó (hệ địa phương).</a:t>
            </a:r>
          </a:p>
          <a:p>
            <a:pPr marL="742950" lvl="1" indent="-285750" algn="l">
              <a:buFont typeface="Arial" panose="020B0604020202020204" pitchFamily="34" charset="0"/>
              <a:buChar char="•"/>
            </a:pPr>
            <a:r>
              <a:rPr lang="vi-VN" b="1" i="0" dirty="0">
                <a:solidFill>
                  <a:srgbClr val="404040"/>
                </a:solidFill>
                <a:effectLst/>
                <a:latin typeface="quote-cjk-patch"/>
              </a:rPr>
              <a:t>La bàn số trong điện thoại:</a:t>
            </a:r>
            <a:r>
              <a:rPr lang="vi-VN" b="0" i="0" dirty="0">
                <a:solidFill>
                  <a:srgbClr val="404040"/>
                </a:solidFill>
                <a:effectLst/>
                <a:latin typeface="quote-cjk-patch"/>
              </a:rPr>
              <a:t> Ứng dụng la bàn sử dụng từ kế ( đo từ trường theo trục điện thoại) và gia tốc kế (để biết điện thoại đang nghiêng thế nào so với mặt đất) để </a:t>
            </a:r>
            <a:r>
              <a:rPr lang="vi-VN" b="1" i="0" dirty="0">
                <a:solidFill>
                  <a:srgbClr val="404040"/>
                </a:solidFill>
                <a:effectLst/>
                <a:latin typeface="quote-cjk-patch"/>
              </a:rPr>
              <a:t>tính ra hướng Bắc thực</a:t>
            </a:r>
            <a:r>
              <a:rPr lang="vi-VN" b="0" i="0" dirty="0">
                <a:solidFill>
                  <a:srgbClr val="404040"/>
                </a:solidFill>
                <a:effectLst/>
                <a:latin typeface="quote-cjk-patch"/>
              </a:rPr>
              <a:t> và hiển thị lên màn hình.</a:t>
            </a:r>
          </a:p>
          <a:p>
            <a:pPr algn="l"/>
            <a:r>
              <a:rPr lang="vi-VN" b="1" i="0" dirty="0">
                <a:solidFill>
                  <a:srgbClr val="404040"/>
                </a:solidFill>
                <a:effectLst/>
                <a:latin typeface="quote-cjk-patch"/>
              </a:rPr>
              <a:t>Tóm tắt</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Hệ toàn cục:</a:t>
            </a:r>
            <a:r>
              <a:rPr lang="vi-VN" b="0" i="0" dirty="0">
                <a:solidFill>
                  <a:srgbClr val="404040"/>
                </a:solidFill>
                <a:effectLst/>
                <a:latin typeface="quote-cjk-patch"/>
              </a:rPr>
              <a:t> Cố định, cho biết thông tin </a:t>
            </a:r>
            <a:r>
              <a:rPr lang="vi-VN" b="1" i="0" dirty="0">
                <a:solidFill>
                  <a:srgbClr val="404040"/>
                </a:solidFill>
                <a:effectLst/>
                <a:latin typeface="quote-cjk-patch"/>
              </a:rPr>
              <a:t>tuyệt đối</a:t>
            </a:r>
            <a:r>
              <a:rPr lang="vi-VN" b="0" i="0" dirty="0">
                <a:solidFill>
                  <a:srgbClr val="404040"/>
                </a:solidFill>
                <a:effectLst/>
                <a:latin typeface="quote-cjk-patch"/>
              </a:rPr>
              <a:t>. Là "ngôn ngữ chung".</a:t>
            </a:r>
          </a:p>
          <a:p>
            <a:pPr algn="l">
              <a:buFont typeface="Arial" panose="020B0604020202020204" pitchFamily="34" charset="0"/>
              <a:buChar char="•"/>
            </a:pPr>
            <a:r>
              <a:rPr lang="vi-VN" b="1" i="0" dirty="0">
                <a:solidFill>
                  <a:srgbClr val="404040"/>
                </a:solidFill>
                <a:effectLst/>
                <a:latin typeface="quote-cjk-patch"/>
              </a:rPr>
              <a:t>Hệ địa phương:</a:t>
            </a:r>
            <a:r>
              <a:rPr lang="vi-VN" b="0" i="0" dirty="0">
                <a:solidFill>
                  <a:srgbClr val="404040"/>
                </a:solidFill>
                <a:effectLst/>
                <a:latin typeface="quote-cjk-patch"/>
              </a:rPr>
              <a:t> Di động, gắn với thiết bị, cho dữ liệu </a:t>
            </a:r>
            <a:r>
              <a:rPr lang="vi-VN" b="1" i="0" dirty="0">
                <a:solidFill>
                  <a:srgbClr val="404040"/>
                </a:solidFill>
                <a:effectLst/>
                <a:latin typeface="quote-cjk-patch"/>
              </a:rPr>
              <a:t>tương đối</a:t>
            </a:r>
            <a:r>
              <a:rPr lang="vi-VN" b="0" i="0" dirty="0">
                <a:solidFill>
                  <a:srgbClr val="404040"/>
                </a:solidFill>
                <a:effectLst/>
                <a:latin typeface="quote-cjk-patch"/>
              </a:rPr>
              <a:t>. Là "ngôn ngữ riêng" của cảm biến.</a:t>
            </a:r>
          </a:p>
          <a:p>
            <a:pPr algn="l">
              <a:buFont typeface="Arial" panose="020B0604020202020204" pitchFamily="34" charset="0"/>
              <a:buChar char="•"/>
            </a:pPr>
            <a:r>
              <a:rPr lang="vi-VN" b="1" i="0" dirty="0">
                <a:solidFill>
                  <a:srgbClr val="404040"/>
                </a:solidFill>
                <a:effectLst/>
                <a:latin typeface="quote-cjk-patch"/>
              </a:rPr>
              <a:t>Bài toán quan trọng:</a:t>
            </a:r>
            <a:r>
              <a:rPr lang="vi-VN" b="0" i="0" dirty="0">
                <a:solidFill>
                  <a:srgbClr val="404040"/>
                </a:solidFill>
                <a:effectLst/>
                <a:latin typeface="quote-cjk-patch"/>
              </a:rPr>
              <a:t> Dịch từ "ngôn ngữ riêng" của cảm biến sang "ngôn ngữ chung" của thế giới thực thông qua các phép tính toán và kết hợp cảm biến.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8269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268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1" i="0" dirty="0">
                <a:solidFill>
                  <a:srgbClr val="404040"/>
                </a:solidFill>
                <a:effectLst/>
                <a:latin typeface="quote-cjk-patch"/>
              </a:rPr>
              <a:t>Giải thích Hình Vẽ</a:t>
            </a:r>
            <a:endParaRPr lang="vi-VN" b="0" i="0" dirty="0">
              <a:solidFill>
                <a:srgbClr val="404040"/>
              </a:solidFill>
              <a:effectLst/>
              <a:latin typeface="quote-cjk-patch"/>
            </a:endParaRPr>
          </a:p>
          <a:p>
            <a:pPr algn="l"/>
            <a:r>
              <a:rPr lang="vi-VN" b="1" i="0" dirty="0">
                <a:solidFill>
                  <a:srgbClr val="404040"/>
                </a:solidFill>
                <a:effectLst/>
                <a:latin typeface="quote-cjk-patch"/>
              </a:rPr>
              <a:t>1. Nguyên lý hoạt động của cảm biến</a:t>
            </a:r>
            <a:endParaRPr lang="vi-VN" b="0" i="0" dirty="0">
              <a:solidFill>
                <a:srgbClr val="404040"/>
              </a:solidFill>
              <a:effectLst/>
              <a:latin typeface="quote-cjk-patch"/>
            </a:endParaRPr>
          </a:p>
          <a:p>
            <a:pPr algn="l"/>
            <a:r>
              <a:rPr lang="vi-VN" b="0" i="0" dirty="0">
                <a:solidFill>
                  <a:srgbClr val="404040"/>
                </a:solidFill>
                <a:effectLst/>
                <a:latin typeface="quote-cjk-patch"/>
              </a:rPr>
              <a:t>Đây là tiêu đề chung, nhắc nhở chúng ta rằng mọi thứ phía sau đều nhằm minh họa cho nguyên lý cơ bản: cảm biến là cầu nối chuyển đổi các hiện tượng vật lý từ thế giới thực thành tín hiệu điện mà máy tính có thể hiểu được.</a:t>
            </a:r>
          </a:p>
          <a:p>
            <a:pPr algn="l"/>
            <a:r>
              <a:rPr lang="vi-VN" b="1" i="0" dirty="0">
                <a:solidFill>
                  <a:srgbClr val="404040"/>
                </a:solidFill>
                <a:effectLst/>
                <a:latin typeface="quote-cjk-patch"/>
              </a:rPr>
              <a:t>2. Phân loại dữ liệu cảm biến: Scalar (Vô hướng) vs. Vector (Véc-tơ)</a:t>
            </a:r>
            <a:endParaRPr lang="vi-VN" b="0" i="0" dirty="0">
              <a:solidFill>
                <a:srgbClr val="404040"/>
              </a:solidFill>
              <a:effectLst/>
              <a:latin typeface="quote-cjk-patch"/>
            </a:endParaRPr>
          </a:p>
          <a:p>
            <a:pPr algn="l"/>
            <a:r>
              <a:rPr lang="vi-VN" b="0" i="0" dirty="0">
                <a:solidFill>
                  <a:srgbClr val="404040"/>
                </a:solidFill>
                <a:effectLst/>
                <a:latin typeface="quote-cjk-patch"/>
              </a:rPr>
              <a:t>Hình vẽ phân loại rõ ràng hai loại dữ liệu đầu ra của cảm biến:</a:t>
            </a:r>
          </a:p>
          <a:p>
            <a:pPr algn="l">
              <a:buFont typeface="Arial" panose="020B0604020202020204" pitchFamily="34" charset="0"/>
              <a:buChar char="•"/>
            </a:pPr>
            <a:r>
              <a:rPr lang="vi-VN" b="1" i="0" dirty="0">
                <a:solidFill>
                  <a:srgbClr val="404040"/>
                </a:solidFill>
                <a:effectLst/>
                <a:latin typeface="quote-cjk-patch"/>
              </a:rPr>
              <a:t>Scalar (Vô hướng):</a:t>
            </a:r>
            <a:r>
              <a:rPr lang="vi-VN" b="0" i="0" dirty="0">
                <a:solidFill>
                  <a:srgbClr val="404040"/>
                </a:solidFill>
                <a:effectLst/>
                <a:latin typeface="quote-cjk-patch"/>
              </a:rPr>
              <a:t> Là đại lượng chỉ có </a:t>
            </a:r>
            <a:r>
              <a:rPr lang="vi-VN" b="1" i="0" dirty="0">
                <a:solidFill>
                  <a:srgbClr val="404040"/>
                </a:solidFill>
                <a:effectLst/>
                <a:latin typeface="quote-cjk-patch"/>
              </a:rPr>
              <a:t>độ lớn</a:t>
            </a:r>
            <a:r>
              <a:rPr lang="vi-VN" b="0" i="0" dirty="0">
                <a:solidFill>
                  <a:srgbClr val="404040"/>
                </a:solidFill>
                <a:effectLst/>
                <a:latin typeface="quote-cjk-patch"/>
              </a:rPr>
              <a:t>, không có hướng.</a:t>
            </a:r>
          </a:p>
          <a:p>
            <a:pPr marL="742950" lvl="1" indent="-285750" algn="l">
              <a:buFont typeface="Arial" panose="020B0604020202020204" pitchFamily="34" charset="0"/>
              <a:buChar char="•"/>
            </a:pPr>
            <a:r>
              <a:rPr lang="vi-VN" b="1" i="0" dirty="0">
                <a:solidFill>
                  <a:srgbClr val="404040"/>
                </a:solidFill>
                <a:effectLst/>
                <a:latin typeface="quote-cjk-patch"/>
              </a:rPr>
              <a:t>Ví dụ:</a:t>
            </a:r>
            <a:r>
              <a:rPr lang="vi-VN" b="0" i="0" dirty="0">
                <a:solidFill>
                  <a:srgbClr val="404040"/>
                </a:solidFill>
                <a:effectLst/>
                <a:latin typeface="quote-cjk-patch"/>
              </a:rPr>
              <a:t> Nhiệt độ, độ ẩm, áp suất (khi chỉ xét độ lớn).</a:t>
            </a:r>
          </a:p>
          <a:p>
            <a:pPr marL="742950" lvl="1" indent="-285750" algn="l">
              <a:buFont typeface="Arial" panose="020B0604020202020204" pitchFamily="34" charset="0"/>
              <a:buChar char="•"/>
            </a:pPr>
            <a:r>
              <a:rPr lang="vi-VN" b="1" i="0" dirty="0">
                <a:solidFill>
                  <a:srgbClr val="404040"/>
                </a:solidFill>
                <a:effectLst/>
                <a:latin typeface="quote-cjk-patch"/>
              </a:rPr>
              <a:t>Đầu ra:</a:t>
            </a:r>
            <a:r>
              <a:rPr lang="vi-VN" b="0" i="0" dirty="0">
                <a:solidFill>
                  <a:srgbClr val="404040"/>
                </a:solidFill>
                <a:effectLst/>
                <a:latin typeface="quote-cjk-patch"/>
              </a:rPr>
              <a:t> Một giá trị số duy nhất tại mỗi thời điểm. Ví dụ: 25.6°C.</a:t>
            </a:r>
          </a:p>
          <a:p>
            <a:pPr algn="l">
              <a:buFont typeface="Arial" panose="020B0604020202020204" pitchFamily="34" charset="0"/>
              <a:buChar char="•"/>
            </a:pPr>
            <a:r>
              <a:rPr lang="vi-VN" b="1" i="0" dirty="0">
                <a:solidFill>
                  <a:srgbClr val="404040"/>
                </a:solidFill>
                <a:effectLst/>
                <a:latin typeface="quote-cjk-patch"/>
              </a:rPr>
              <a:t>Vector (Véc-tơ):</a:t>
            </a:r>
            <a:r>
              <a:rPr lang="vi-VN" b="0" i="0" dirty="0">
                <a:solidFill>
                  <a:srgbClr val="404040"/>
                </a:solidFill>
                <a:effectLst/>
                <a:latin typeface="quote-cjk-patch"/>
              </a:rPr>
              <a:t> Là đại lượng có </a:t>
            </a:r>
            <a:r>
              <a:rPr lang="vi-VN" b="1" i="0" dirty="0">
                <a:solidFill>
                  <a:srgbClr val="404040"/>
                </a:solidFill>
                <a:effectLst/>
                <a:latin typeface="quote-cjk-patch"/>
              </a:rPr>
              <a:t>cả độ lớn lẫn hướng</a:t>
            </a:r>
            <a:r>
              <a:rPr lang="vi-VN" b="0" i="0" dirty="0">
                <a:solidFill>
                  <a:srgbClr val="404040"/>
                </a:solidFill>
                <a:effectLst/>
                <a:latin typeface="quote-cjk-patch"/>
              </a:rPr>
              <a:t>.</a:t>
            </a:r>
          </a:p>
          <a:p>
            <a:pPr marL="742950" lvl="1" indent="-285750" algn="l">
              <a:buFont typeface="Arial" panose="020B0604020202020204" pitchFamily="34" charset="0"/>
              <a:buChar char="•"/>
            </a:pPr>
            <a:r>
              <a:rPr lang="vi-VN" b="1" i="0" dirty="0">
                <a:solidFill>
                  <a:srgbClr val="404040"/>
                </a:solidFill>
                <a:effectLst/>
                <a:latin typeface="quote-cjk-patch"/>
              </a:rPr>
              <a:t>Ví dụ:</a:t>
            </a:r>
            <a:r>
              <a:rPr lang="vi-VN" b="0" i="0" dirty="0">
                <a:solidFill>
                  <a:srgbClr val="404040"/>
                </a:solidFill>
                <a:effectLst/>
                <a:latin typeface="quote-cjk-patch"/>
              </a:rPr>
              <a:t> Gia tốc, từ trường, góc nghiêng.</a:t>
            </a:r>
          </a:p>
          <a:p>
            <a:pPr marL="742950" lvl="1" indent="-285750" algn="l">
              <a:buFont typeface="Arial" panose="020B0604020202020204" pitchFamily="34" charset="0"/>
              <a:buChar char="•"/>
            </a:pPr>
            <a:r>
              <a:rPr lang="vi-VN" b="1" i="0" dirty="0">
                <a:solidFill>
                  <a:srgbClr val="404040"/>
                </a:solidFill>
                <a:effectLst/>
                <a:latin typeface="quote-cjk-patch"/>
              </a:rPr>
              <a:t>Đầu ra:</a:t>
            </a:r>
            <a:r>
              <a:rPr lang="vi-VN" b="0" i="0" dirty="0">
                <a:solidFill>
                  <a:srgbClr val="404040"/>
                </a:solidFill>
                <a:effectLst/>
                <a:latin typeface="quote-cjk-patch"/>
              </a:rPr>
              <a:t> Thường là một bộ </a:t>
            </a:r>
            <a:r>
              <a:rPr lang="vi-VN" b="1" i="0" dirty="0">
                <a:solidFill>
                  <a:srgbClr val="404040"/>
                </a:solidFill>
                <a:effectLst/>
                <a:latin typeface="quote-cjk-patch"/>
              </a:rPr>
              <a:t>ba giá trị</a:t>
            </a:r>
            <a:r>
              <a:rPr lang="vi-VN" b="0" i="0" dirty="0">
                <a:solidFill>
                  <a:srgbClr val="404040"/>
                </a:solidFill>
                <a:effectLst/>
                <a:latin typeface="quote-cjk-patch"/>
              </a:rPr>
              <a:t> tương ứng với ba trục (X, Y, Z) trong không gian. Được ký hiệu là &lt;V_x(t), V_y(t), V_z(t)&gt;.</a:t>
            </a:r>
          </a:p>
          <a:p>
            <a:pPr algn="l"/>
            <a:r>
              <a:rPr lang="vi-VN" b="1" i="0" dirty="0">
                <a:solidFill>
                  <a:srgbClr val="404040"/>
                </a:solidFill>
                <a:effectLst/>
                <a:latin typeface="quote-cjk-patch"/>
              </a:rPr>
              <a:t>3. Dữ liệu tại thời điểm t: &lt;V_x(t), V_y(t), V_z(t)&gt;</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Đây là cách biểu diễn toán học cho dữ liệu </a:t>
            </a:r>
            <a:r>
              <a:rPr lang="vi-VN" b="1" i="0" dirty="0">
                <a:solidFill>
                  <a:srgbClr val="404040"/>
                </a:solidFill>
                <a:effectLst/>
                <a:latin typeface="quote-cjk-patch"/>
              </a:rPr>
              <a:t>vector</a:t>
            </a:r>
            <a:r>
              <a:rPr lang="vi-VN" b="0" i="0" dirty="0">
                <a:solidFill>
                  <a:srgbClr val="404040"/>
                </a:solidFill>
                <a:effectLst/>
                <a:latin typeface="quote-cjk-patch"/>
              </a:rPr>
              <a:t> tại một </a:t>
            </a:r>
            <a:r>
              <a:rPr lang="vi-VN" b="1" i="0" dirty="0">
                <a:solidFill>
                  <a:srgbClr val="404040"/>
                </a:solidFill>
                <a:effectLst/>
                <a:latin typeface="quote-cjk-patch"/>
              </a:rPr>
              <a:t>thời điểm cụ thể t</a:t>
            </a:r>
            <a:r>
              <a:rPr lang="vi-VN" b="0" i="0" dirty="0">
                <a:solidFill>
                  <a:srgbClr val="404040"/>
                </a:solidFill>
                <a:effectLst/>
                <a:latin typeface="quote-cjk-patch"/>
              </a:rPr>
              <a:t>.</a:t>
            </a:r>
          </a:p>
          <a:p>
            <a:pPr algn="l">
              <a:buFont typeface="Arial" panose="020B0604020202020204" pitchFamily="34" charset="0"/>
              <a:buChar char="•"/>
            </a:pPr>
            <a:r>
              <a:rPr lang="vi-VN" b="0" i="0" dirty="0">
                <a:solidFill>
                  <a:srgbClr val="404040"/>
                </a:solidFill>
                <a:effectLst/>
                <a:latin typeface="quote-cjk-patch"/>
              </a:rPr>
              <a:t>V_x(t): Giá trị đo được trên trục X tại thời điểm t.</a:t>
            </a:r>
          </a:p>
          <a:p>
            <a:pPr algn="l">
              <a:buFont typeface="Arial" panose="020B0604020202020204" pitchFamily="34" charset="0"/>
              <a:buChar char="•"/>
            </a:pPr>
            <a:r>
              <a:rPr lang="vi-VN" b="0" i="0" dirty="0">
                <a:solidFill>
                  <a:srgbClr val="404040"/>
                </a:solidFill>
                <a:effectLst/>
                <a:latin typeface="quote-cjk-patch"/>
              </a:rPr>
              <a:t>V_y(t): Giá trị đo được trên trục Y tại thời điểm t.</a:t>
            </a:r>
          </a:p>
          <a:p>
            <a:pPr algn="l">
              <a:buFont typeface="Arial" panose="020B0604020202020204" pitchFamily="34" charset="0"/>
              <a:buChar char="•"/>
            </a:pPr>
            <a:r>
              <a:rPr lang="vi-VN" b="0" i="0" dirty="0">
                <a:solidFill>
                  <a:srgbClr val="404040"/>
                </a:solidFill>
                <a:effectLst/>
                <a:latin typeface="quote-cjk-patch"/>
              </a:rPr>
              <a:t>V_z(t): Giá trị đo được trên trục Z tại thời điểm t.</a:t>
            </a:r>
          </a:p>
          <a:p>
            <a:pPr algn="l">
              <a:buFont typeface="Arial" panose="020B0604020202020204" pitchFamily="34" charset="0"/>
              <a:buChar char="•"/>
            </a:pPr>
            <a:r>
              <a:rPr lang="vi-VN" b="1" i="0" dirty="0">
                <a:solidFill>
                  <a:srgbClr val="404040"/>
                </a:solidFill>
                <a:effectLst/>
                <a:latin typeface="quote-cjk-patch"/>
              </a:rPr>
              <a:t>Ví dụ:</a:t>
            </a:r>
            <a:r>
              <a:rPr lang="vi-VN" b="0" i="0" dirty="0">
                <a:solidFill>
                  <a:srgbClr val="404040"/>
                </a:solidFill>
                <a:effectLst/>
                <a:latin typeface="quote-cjk-patch"/>
              </a:rPr>
              <a:t> Tại thời điểm t = 1s, một cảm biến gia tốc có thể trả về bộ giá trị &lt;0.1, 0.9, 9.8&gt; m/s², cho biết gia tốc trên từng trục.</a:t>
            </a:r>
          </a:p>
          <a:p>
            <a:pPr algn="l"/>
            <a:r>
              <a:rPr lang="vi-VN" b="1" i="0" dirty="0">
                <a:solidFill>
                  <a:srgbClr val="404040"/>
                </a:solidFill>
                <a:effectLst/>
                <a:latin typeface="quote-cjk-patch"/>
              </a:rPr>
              <a:t>4. Biểu đồ Sensor data - Time (Dữ liệu cảm biến - Thời gian)</a:t>
            </a:r>
            <a:endParaRPr lang="vi-VN" b="0" i="0" dirty="0">
              <a:solidFill>
                <a:srgbClr val="404040"/>
              </a:solidFill>
              <a:effectLst/>
              <a:latin typeface="quote-cjk-patch"/>
            </a:endParaRPr>
          </a:p>
          <a:p>
            <a:pPr algn="l"/>
            <a:r>
              <a:rPr lang="vi-VN" b="0" i="0" dirty="0">
                <a:solidFill>
                  <a:srgbClr val="404040"/>
                </a:solidFill>
                <a:effectLst/>
                <a:latin typeface="quote-cjk-patch"/>
              </a:rPr>
              <a:t>Hình vẽ hai biểu đồ để minh họa cách dữ liệu được ghi nhận theo thời gian:</a:t>
            </a:r>
          </a:p>
          <a:p>
            <a:pPr algn="l">
              <a:buFont typeface="Arial" panose="020B0604020202020204" pitchFamily="34" charset="0"/>
              <a:buChar char="•"/>
            </a:pPr>
            <a:r>
              <a:rPr lang="vi-VN" b="1" i="0" dirty="0">
                <a:solidFill>
                  <a:srgbClr val="404040"/>
                </a:solidFill>
                <a:effectLst/>
                <a:latin typeface="quote-cjk-patch"/>
              </a:rPr>
              <a:t>Biểu đồ trên (Scalar):</a:t>
            </a:r>
            <a:r>
              <a:rPr lang="vi-VN" b="0" i="0" dirty="0">
                <a:solidFill>
                  <a:srgbClr val="404040"/>
                </a:solidFill>
                <a:effectLst/>
                <a:latin typeface="quote-cjk-patch"/>
              </a:rPr>
              <a:t> Thường là </a:t>
            </a:r>
            <a:r>
              <a:rPr lang="vi-VN" b="1" i="0" dirty="0">
                <a:solidFill>
                  <a:srgbClr val="404040"/>
                </a:solidFill>
                <a:effectLst/>
                <a:latin typeface="quote-cjk-patch"/>
              </a:rPr>
              <a:t>một đường duy nhất</a:t>
            </a:r>
            <a:r>
              <a:rPr lang="vi-VN" b="0" i="0" dirty="0">
                <a:solidFill>
                  <a:srgbClr val="404040"/>
                </a:solidFill>
                <a:effectLst/>
                <a:latin typeface="quote-cjk-patch"/>
              </a:rPr>
              <a:t> biểu diễn sự thay đổi của một đại lượng vô hướng theo thời gian.</a:t>
            </a:r>
          </a:p>
          <a:p>
            <a:pPr marL="742950" lvl="1" indent="-285750" algn="l">
              <a:buFont typeface="Arial" panose="020B0604020202020204" pitchFamily="34" charset="0"/>
              <a:buChar char="•"/>
            </a:pPr>
            <a:r>
              <a:rPr lang="vi-VN" b="1" i="0" dirty="0">
                <a:solidFill>
                  <a:srgbClr val="404040"/>
                </a:solidFill>
                <a:effectLst/>
                <a:latin typeface="quote-cjk-patch"/>
              </a:rPr>
              <a:t>Trục ngang (Time):</a:t>
            </a:r>
            <a:r>
              <a:rPr lang="vi-VN" b="0" i="0" dirty="0">
                <a:solidFill>
                  <a:srgbClr val="404040"/>
                </a:solidFill>
                <a:effectLst/>
                <a:latin typeface="quote-cjk-patch"/>
              </a:rPr>
              <a:t> Thời gian.</a:t>
            </a:r>
          </a:p>
          <a:p>
            <a:pPr marL="742950" lvl="1" indent="-285750" algn="l">
              <a:buFont typeface="Arial" panose="020B0604020202020204" pitchFamily="34" charset="0"/>
              <a:buChar char="•"/>
            </a:pPr>
            <a:r>
              <a:rPr lang="vi-VN" b="1" i="0" dirty="0">
                <a:solidFill>
                  <a:srgbClr val="404040"/>
                </a:solidFill>
                <a:effectLst/>
                <a:latin typeface="quote-cjk-patch"/>
              </a:rPr>
              <a:t>Trục dọc (Sensor data):</a:t>
            </a:r>
            <a:r>
              <a:rPr lang="vi-VN" b="0" i="0" dirty="0">
                <a:solidFill>
                  <a:srgbClr val="404040"/>
                </a:solidFill>
                <a:effectLst/>
                <a:latin typeface="quote-cjk-patch"/>
              </a:rPr>
              <a:t> Giá trị đo được (ví dụ: nhiệt độ).</a:t>
            </a:r>
          </a:p>
          <a:p>
            <a:pPr marL="742950" lvl="1" indent="-285750" algn="l">
              <a:buFont typeface="Arial" panose="020B0604020202020204" pitchFamily="34" charset="0"/>
              <a:buChar char="•"/>
            </a:pPr>
            <a:r>
              <a:rPr lang="vi-VN" b="1" i="0" dirty="0">
                <a:solidFill>
                  <a:srgbClr val="404040"/>
                </a:solidFill>
                <a:effectLst/>
                <a:latin typeface="quote-cjk-patch"/>
              </a:rPr>
              <a:t>Ý nghĩa:</a:t>
            </a:r>
            <a:r>
              <a:rPr lang="vi-VN" b="0" i="0" dirty="0">
                <a:solidFill>
                  <a:srgbClr val="404040"/>
                </a:solidFill>
                <a:effectLst/>
                <a:latin typeface="quote-cjk-patch"/>
              </a:rPr>
              <a:t> Theo dõi sự biến thiên của một thông số.</a:t>
            </a:r>
          </a:p>
          <a:p>
            <a:pPr algn="l">
              <a:buFont typeface="Arial" panose="020B0604020202020204" pitchFamily="34" charset="0"/>
              <a:buChar char="•"/>
            </a:pPr>
            <a:r>
              <a:rPr lang="vi-VN" b="1" i="0" dirty="0">
                <a:solidFill>
                  <a:srgbClr val="404040"/>
                </a:solidFill>
                <a:effectLst/>
                <a:latin typeface="quote-cjk-patch"/>
              </a:rPr>
              <a:t>Biểu đồ dưới (Vector):</a:t>
            </a:r>
            <a:r>
              <a:rPr lang="vi-VN" b="0" i="0" dirty="0">
                <a:solidFill>
                  <a:srgbClr val="404040"/>
                </a:solidFill>
                <a:effectLst/>
                <a:latin typeface="quote-cjk-patch"/>
              </a:rPr>
              <a:t> Có thể hiểu là </a:t>
            </a:r>
            <a:r>
              <a:rPr lang="vi-VN" b="1" i="0" dirty="0">
                <a:solidFill>
                  <a:srgbClr val="404040"/>
                </a:solidFill>
                <a:effectLst/>
                <a:latin typeface="quote-cjk-patch"/>
              </a:rPr>
              <a:t>ba đường biểu diễn</a:t>
            </a:r>
            <a:r>
              <a:rPr lang="vi-VN" b="0" i="0" dirty="0">
                <a:solidFill>
                  <a:srgbClr val="404040"/>
                </a:solidFill>
                <a:effectLst/>
                <a:latin typeface="quote-cjk-patch"/>
              </a:rPr>
              <a:t> trên cùng một đồ thị, mỗi đường cho một trục (X, Y, Z). Hoặc nó có thể ám chỉ rằng dữ liệu vector phức tạp hơn và cần nhiều chiều để biểu diễn.</a:t>
            </a:r>
          </a:p>
          <a:p>
            <a:pPr marL="742950" lvl="1" indent="-285750" algn="l">
              <a:buFont typeface="Arial" panose="020B0604020202020204" pitchFamily="34" charset="0"/>
              <a:buChar char="•"/>
            </a:pPr>
            <a:r>
              <a:rPr lang="vi-VN" b="1" i="0" dirty="0">
                <a:solidFill>
                  <a:srgbClr val="404040"/>
                </a:solidFill>
                <a:effectLst/>
                <a:latin typeface="quote-cjk-patch"/>
              </a:rPr>
              <a:t>Trục ngang (Time):</a:t>
            </a:r>
            <a:r>
              <a:rPr lang="vi-VN" b="0" i="0" dirty="0">
                <a:solidFill>
                  <a:srgbClr val="404040"/>
                </a:solidFill>
                <a:effectLst/>
                <a:latin typeface="quote-cjk-patch"/>
              </a:rPr>
              <a:t> Thời gian.</a:t>
            </a:r>
          </a:p>
          <a:p>
            <a:pPr marL="742950" lvl="1" indent="-285750" algn="l">
              <a:buFont typeface="Arial" panose="020B0604020202020204" pitchFamily="34" charset="0"/>
              <a:buChar char="•"/>
            </a:pPr>
            <a:r>
              <a:rPr lang="vi-VN" b="1" i="0" dirty="0">
                <a:solidFill>
                  <a:srgbClr val="404040"/>
                </a:solidFill>
                <a:effectLst/>
                <a:latin typeface="quote-cjk-patch"/>
              </a:rPr>
              <a:t>Trục dọc (Sensor data):</a:t>
            </a:r>
            <a:r>
              <a:rPr lang="vi-VN" b="0" i="0" dirty="0">
                <a:solidFill>
                  <a:srgbClr val="404040"/>
                </a:solidFill>
                <a:effectLst/>
                <a:latin typeface="quote-cjk-patch"/>
              </a:rPr>
              <a:t> Giá trị của các thành phần Vx, Vy, Vz.</a:t>
            </a:r>
          </a:p>
          <a:p>
            <a:pPr marL="742950" lvl="1" indent="-285750" algn="l">
              <a:buFont typeface="Arial" panose="020B0604020202020204" pitchFamily="34" charset="0"/>
              <a:buChar char="•"/>
            </a:pPr>
            <a:r>
              <a:rPr lang="vi-VN" b="1" i="0" dirty="0">
                <a:solidFill>
                  <a:srgbClr val="404040"/>
                </a:solidFill>
                <a:effectLst/>
                <a:latin typeface="quote-cjk-patch"/>
              </a:rPr>
              <a:t>Ý nghĩa:</a:t>
            </a:r>
            <a:r>
              <a:rPr lang="vi-VN" b="0" i="0" dirty="0">
                <a:solidFill>
                  <a:srgbClr val="404040"/>
                </a:solidFill>
                <a:effectLst/>
                <a:latin typeface="quote-cjk-patch"/>
              </a:rPr>
              <a:t> Theo dõi không chỉ sự thay đổi về độ lớn, mà còn cả sự thay đổi về </a:t>
            </a:r>
            <a:r>
              <a:rPr lang="vi-VN" b="1" i="0" dirty="0">
                <a:solidFill>
                  <a:srgbClr val="404040"/>
                </a:solidFill>
                <a:effectLst/>
                <a:latin typeface="quote-cjk-patch"/>
              </a:rPr>
              <a:t>hướng</a:t>
            </a:r>
            <a:r>
              <a:rPr lang="vi-VN" b="0" i="0" dirty="0">
                <a:solidFill>
                  <a:srgbClr val="404040"/>
                </a:solidFill>
                <a:effectLst/>
                <a:latin typeface="quote-cjk-patch"/>
              </a:rPr>
              <a:t> của đại lượng vật lý theo thời gian.</a:t>
            </a:r>
          </a:p>
          <a:p>
            <a:pPr algn="l"/>
            <a:r>
              <a:rPr lang="vi-VN" b="1" i="0" dirty="0">
                <a:solidFill>
                  <a:srgbClr val="404040"/>
                </a:solidFill>
                <a:effectLst/>
                <a:latin typeface="quote-cjk-patch"/>
              </a:rPr>
              <a:t>Tóm Tắt và Ý Nghĩa trong IoT</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Bản chất của dữ liệu:</a:t>
            </a:r>
            <a:r>
              <a:rPr lang="vi-VN" b="0" i="0" dirty="0">
                <a:solidFill>
                  <a:srgbClr val="404040"/>
                </a:solidFill>
                <a:effectLst/>
                <a:latin typeface="quote-cjk-patch"/>
              </a:rPr>
              <a:t> Slide nhấn mạnh việc đầu tiên khi làm việc với cảm biến là phải xác định được dữ liệu mình nhận được là </a:t>
            </a:r>
            <a:r>
              <a:rPr lang="vi-VN" b="1" i="0" dirty="0">
                <a:solidFill>
                  <a:srgbClr val="404040"/>
                </a:solidFill>
                <a:effectLst/>
                <a:latin typeface="quote-cjk-patch"/>
              </a:rPr>
              <a:t>vô hướng</a:t>
            </a:r>
            <a:r>
              <a:rPr lang="vi-VN" b="0" i="0" dirty="0">
                <a:solidFill>
                  <a:srgbClr val="404040"/>
                </a:solidFill>
                <a:effectLst/>
                <a:latin typeface="quote-cjk-patch"/>
              </a:rPr>
              <a:t> hay </a:t>
            </a:r>
            <a:r>
              <a:rPr lang="vi-VN" b="1" i="0" dirty="0">
                <a:solidFill>
                  <a:srgbClr val="404040"/>
                </a:solidFill>
                <a:effectLst/>
                <a:latin typeface="quote-cjk-patch"/>
              </a:rPr>
              <a:t>vector</a:t>
            </a:r>
            <a:r>
              <a:rPr lang="vi-VN" b="0" i="0" dirty="0">
                <a:solidFill>
                  <a:srgbClr val="404040"/>
                </a:solidFill>
                <a:effectLst/>
                <a:latin typeface="quote-cjk-patch"/>
              </a:rPr>
              <a:t>, vì cách xử lý cho hai loại này là hoàn toàn khác nhau.</a:t>
            </a:r>
          </a:p>
          <a:p>
            <a:pPr algn="l">
              <a:buFont typeface="Arial" panose="020B0604020202020204" pitchFamily="34" charset="0"/>
              <a:buChar char="•"/>
            </a:pPr>
            <a:r>
              <a:rPr lang="vi-VN" b="1" i="0" dirty="0">
                <a:solidFill>
                  <a:srgbClr val="404040"/>
                </a:solidFill>
                <a:effectLst/>
                <a:latin typeface="quote-cjk-patch"/>
              </a:rPr>
              <a:t>Khía cạnh thời gian thực:</a:t>
            </a:r>
            <a:r>
              <a:rPr lang="vi-VN" b="0" i="0" dirty="0">
                <a:solidFill>
                  <a:srgbClr val="404040"/>
                </a:solidFill>
                <a:effectLst/>
                <a:latin typeface="quote-cjk-patch"/>
              </a:rPr>
              <a:t> Dữ liệu cảm biến luôn được ghi nhận theo thời gian, tạo thành các </a:t>
            </a:r>
            <a:r>
              <a:rPr lang="vi-VN" b="1" i="0" dirty="0">
                <a:solidFill>
                  <a:srgbClr val="404040"/>
                </a:solidFill>
                <a:effectLst/>
                <a:latin typeface="quote-cjk-patch"/>
              </a:rPr>
              <a:t>chuỗi thời gian (time-series data)</a:t>
            </a:r>
            <a:r>
              <a:rPr lang="vi-VN" b="0" i="0" dirty="0">
                <a:solidFill>
                  <a:srgbClr val="404040"/>
                </a:solidFill>
                <a:effectLst/>
                <a:latin typeface="quote-cjk-patch"/>
              </a:rPr>
              <a:t>. Đây là dữ liệu đầu vào cực kỳ quan trọng cho các thuật toán phân tích, dự báo và ra quyết định trong hệ thống IoT.</a:t>
            </a:r>
          </a:p>
          <a:p>
            <a:pPr algn="l">
              <a:buFont typeface="Arial" panose="020B0604020202020204" pitchFamily="34" charset="0"/>
              <a:buChar char="•"/>
            </a:pPr>
            <a:r>
              <a:rPr lang="vi-VN" b="1" i="0" dirty="0">
                <a:solidFill>
                  <a:srgbClr val="404040"/>
                </a:solidFill>
                <a:effectLst/>
                <a:latin typeface="quote-cjk-patch"/>
              </a:rPr>
              <a:t>Ứng dụng thực tế:</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1" i="0" dirty="0">
                <a:solidFill>
                  <a:srgbClr val="404040"/>
                </a:solidFill>
                <a:effectLst/>
                <a:latin typeface="quote-cjk-patch"/>
              </a:rPr>
              <a:t>Scalar:</a:t>
            </a:r>
            <a:r>
              <a:rPr lang="vi-VN" b="0" i="0" dirty="0">
                <a:solidFill>
                  <a:srgbClr val="404040"/>
                </a:solidFill>
                <a:effectLst/>
                <a:latin typeface="quote-cjk-patch"/>
              </a:rPr>
              <a:t> Một cảm biến nhiệt độ vô hướng trong nông nghiệp thông minh ghi nhận chuỗi nhiệt độ theo giờ để điều khiển hệ thống tưới tiêu.</a:t>
            </a:r>
          </a:p>
          <a:p>
            <a:pPr marL="742950" lvl="1" indent="-285750" algn="l">
              <a:buFont typeface="Arial" panose="020B0604020202020204" pitchFamily="34" charset="0"/>
              <a:buChar char="•"/>
            </a:pPr>
            <a:r>
              <a:rPr lang="vi-VN" b="1" i="0" dirty="0">
                <a:solidFill>
                  <a:srgbClr val="404040"/>
                </a:solidFill>
                <a:effectLst/>
                <a:latin typeface="quote-cjk-patch"/>
              </a:rPr>
              <a:t>Vector:</a:t>
            </a:r>
            <a:r>
              <a:rPr lang="vi-VN" b="0" i="0" dirty="0">
                <a:solidFill>
                  <a:srgbClr val="404040"/>
                </a:solidFill>
                <a:effectLst/>
                <a:latin typeface="quote-cjk-patch"/>
              </a:rPr>
              <a:t> Một cảm biến gia tốc 3 trục (vector) trong điện thoại liên tục ghi nhận &lt;a_x, a_y, a_z&gt; để phát hiện chuyển động (lắc, xoay), bước chân, hoặc làm tổng đài viên cho game.</a:t>
            </a:r>
          </a:p>
          <a:p>
            <a:pPr algn="l"/>
            <a:r>
              <a:rPr lang="vi-VN" b="0" i="0" dirty="0">
                <a:solidFill>
                  <a:srgbClr val="404040"/>
                </a:solidFill>
                <a:effectLst/>
                <a:latin typeface="quote-cjk-patch"/>
              </a:rPr>
              <a:t>Hiểu rõ bản chất của dữ liệu cảm biến là bước đầu tiên và quan trọng nhất để thiết kế một hệ thống IoT hiệu quả!</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689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862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404040"/>
                </a:solidFill>
                <a:effectLst/>
                <a:latin typeface="quote-cjk-patch"/>
              </a:rPr>
              <a:t>Hình vẽ này mô tả cấu tạo và nguyên lý hoạt động của một loại cảm biến khí gas rất phổ biến: </a:t>
            </a:r>
            <a:r>
              <a:rPr lang="vi-VN" b="1" i="0" dirty="0">
                <a:solidFill>
                  <a:srgbClr val="404040"/>
                </a:solidFill>
                <a:effectLst/>
                <a:latin typeface="quote-cjk-patch"/>
              </a:rPr>
              <a:t>Cảm biến khí dễ cháy (Combustible Gas Sensor) dựa trên vật liệu bán dẫn oxit kim loại</a:t>
            </a:r>
            <a:r>
              <a:rPr lang="vi-VN" b="0" i="0" dirty="0">
                <a:solidFill>
                  <a:srgbClr val="404040"/>
                </a:solidFill>
                <a:effectLst/>
                <a:latin typeface="quote-cjk-patch"/>
              </a:rPr>
              <a:t>, mà cụ thể ở đây là </a:t>
            </a:r>
            <a:r>
              <a:rPr lang="vi-VN" b="1" i="0" dirty="0">
                <a:solidFill>
                  <a:srgbClr val="404040"/>
                </a:solidFill>
                <a:effectLst/>
                <a:latin typeface="quote-cjk-patch"/>
              </a:rPr>
              <a:t>Tin Dioxide (SnO₂)</a:t>
            </a:r>
            <a:r>
              <a:rPr lang="vi-VN" b="0" i="0" dirty="0">
                <a:solidFill>
                  <a:srgbClr val="404040"/>
                </a:solidFill>
                <a:effectLst/>
                <a:latin typeface="quote-cjk-patch"/>
              </a:rPr>
              <a:t>. Đây là loại cảm biến giá thành thấp, được dùng rộng rãi trong các hệ thống báo gas gia đình và thiết bị IoT giám sát môi trường.</a:t>
            </a:r>
          </a:p>
          <a:p>
            <a:pPr algn="l"/>
            <a:r>
              <a:rPr lang="vi-VN" b="0" i="0" dirty="0">
                <a:solidFill>
                  <a:srgbClr val="404040"/>
                </a:solidFill>
                <a:effectLst/>
                <a:latin typeface="quote-cjk-patch"/>
              </a:rPr>
              <a:t>Chúng ta sẽ cùng nhau phân tích từng thành phần và cách thức hoạt động của nó:</a:t>
            </a:r>
          </a:p>
          <a:p>
            <a:pPr algn="l"/>
            <a:r>
              <a:rPr lang="vi-VN" b="1" i="0" dirty="0">
                <a:solidFill>
                  <a:srgbClr val="404040"/>
                </a:solidFill>
                <a:effectLst/>
                <a:latin typeface="quote-cjk-patch"/>
              </a:rPr>
              <a:t>Giải thích Các Thành Phần Trong Hình</a:t>
            </a:r>
            <a:endParaRPr lang="vi-VN" b="0" i="0" dirty="0">
              <a:solidFill>
                <a:srgbClr val="404040"/>
              </a:solidFill>
              <a:effectLst/>
              <a:latin typeface="quote-cjk-patch"/>
            </a:endParaRPr>
          </a:p>
          <a:p>
            <a:pPr algn="l"/>
            <a:r>
              <a:rPr lang="vi-VN" b="1" i="0" dirty="0">
                <a:solidFill>
                  <a:srgbClr val="404040"/>
                </a:solidFill>
                <a:effectLst/>
                <a:latin typeface="quote-cjk-patch"/>
              </a:rPr>
              <a:t>1. Alumina substrate (Chất nền gốm Alumina)</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Đây là </a:t>
            </a:r>
            <a:r>
              <a:rPr lang="vi-VN" b="1" i="0" dirty="0">
                <a:solidFill>
                  <a:srgbClr val="404040"/>
                </a:solidFill>
                <a:effectLst/>
                <a:latin typeface="quote-cjk-patch"/>
              </a:rPr>
              <a:t>bảng mạch nền</a:t>
            </a:r>
            <a:r>
              <a:rPr lang="vi-VN" b="0" i="0" dirty="0">
                <a:solidFill>
                  <a:srgbClr val="404040"/>
                </a:solidFill>
                <a:effectLst/>
                <a:latin typeface="quote-cjk-patch"/>
              </a:rPr>
              <a:t> của cảm biến, làm bằng gốm Alumina (Al₂O₃).</a:t>
            </a:r>
          </a:p>
          <a:p>
            <a:pPr algn="l">
              <a:buFont typeface="Arial" panose="020B0604020202020204" pitchFamily="34" charset="0"/>
              <a:buChar char="•"/>
            </a:pPr>
            <a:r>
              <a:rPr lang="vi-VN" b="1" i="0" dirty="0">
                <a:solidFill>
                  <a:srgbClr val="404040"/>
                </a:solidFill>
                <a:effectLst/>
                <a:latin typeface="quote-cjk-patch"/>
              </a:rPr>
              <a:t>Tính chất:</a:t>
            </a:r>
            <a:r>
              <a:rPr lang="vi-VN" b="0" i="0" dirty="0">
                <a:solidFill>
                  <a:srgbClr val="404040"/>
                </a:solidFill>
                <a:effectLst/>
                <a:latin typeface="quote-cjk-patch"/>
              </a:rPr>
              <a:t> Cách điện tốt, chịu được nhiệt độ cao, bền vững.</a:t>
            </a:r>
          </a:p>
          <a:p>
            <a:pPr algn="l">
              <a:buFont typeface="Arial" panose="020B0604020202020204" pitchFamily="34" charset="0"/>
              <a:buChar char="•"/>
            </a:pPr>
            <a:r>
              <a:rPr lang="vi-VN" b="1" i="0" dirty="0">
                <a:solidFill>
                  <a:srgbClr val="404040"/>
                </a:solidFill>
                <a:effectLst/>
                <a:latin typeface="quote-cjk-patch"/>
              </a:rPr>
              <a:t>Vai trò:</a:t>
            </a:r>
            <a:r>
              <a:rPr lang="vi-VN" b="0" i="0" dirty="0">
                <a:solidFill>
                  <a:srgbClr val="404040"/>
                </a:solidFill>
                <a:effectLst/>
                <a:latin typeface="quote-cjk-patch"/>
              </a:rPr>
              <a:t> Là giá đỡ cho các thành phần khác và có các điện cực dẫn điện in trên đó.</a:t>
            </a:r>
          </a:p>
          <a:p>
            <a:pPr algn="l"/>
            <a:r>
              <a:rPr lang="vi-VN" b="1" i="0" dirty="0">
                <a:solidFill>
                  <a:srgbClr val="404040"/>
                </a:solidFill>
                <a:effectLst/>
                <a:latin typeface="quote-cjk-patch"/>
              </a:rPr>
              <a:t>2. Heater (Bộ phận gia nhiệt) &amp; A dry cell (Pin khô)</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Bộ phận gia nhiệt</a:t>
            </a:r>
            <a:r>
              <a:rPr lang="vi-VN" b="0" i="0" dirty="0">
                <a:solidFill>
                  <a:srgbClr val="404040"/>
                </a:solidFill>
                <a:effectLst/>
                <a:latin typeface="quote-cjk-patch"/>
              </a:rPr>
              <a:t> thường là một sợi dây điện trở nhỏ nằm bên trong cảm biến.</a:t>
            </a:r>
          </a:p>
          <a:p>
            <a:pPr algn="l">
              <a:buFont typeface="Arial" panose="020B0604020202020204" pitchFamily="34" charset="0"/>
              <a:buChar char="•"/>
            </a:pPr>
            <a:r>
              <a:rPr lang="vi-VN" b="1" i="0" dirty="0">
                <a:solidFill>
                  <a:srgbClr val="404040"/>
                </a:solidFill>
                <a:effectLst/>
                <a:latin typeface="quote-cjk-patch"/>
              </a:rPr>
              <a:t>Pin khô</a:t>
            </a:r>
            <a:r>
              <a:rPr lang="vi-VN" b="0" i="0" dirty="0">
                <a:solidFill>
                  <a:srgbClr val="404040"/>
                </a:solidFill>
                <a:effectLst/>
                <a:latin typeface="quote-cjk-patch"/>
              </a:rPr>
              <a:t> cung cấp năng lượng để </a:t>
            </a:r>
            <a:r>
              <a:rPr lang="vi-VN" b="1" i="0" dirty="0">
                <a:solidFill>
                  <a:srgbClr val="404040"/>
                </a:solidFill>
                <a:effectLst/>
                <a:latin typeface="quote-cjk-patch"/>
              </a:rPr>
              <a:t>đốt nóng</a:t>
            </a:r>
            <a:r>
              <a:rPr lang="vi-VN" b="0" i="0" dirty="0">
                <a:solidFill>
                  <a:srgbClr val="404040"/>
                </a:solidFill>
                <a:effectLst/>
                <a:latin typeface="quote-cjk-patch"/>
              </a:rPr>
              <a:t> bộ phận gia nhiệt này lên đến một nhiệt độ hoạt động rất cao (thường từ 200°C đến 400°C).</a:t>
            </a:r>
          </a:p>
          <a:p>
            <a:pPr algn="l">
              <a:buFont typeface="Arial" panose="020B0604020202020204" pitchFamily="34" charset="0"/>
              <a:buChar char="•"/>
            </a:pPr>
            <a:r>
              <a:rPr lang="vi-VN" b="1" i="0" dirty="0">
                <a:solidFill>
                  <a:srgbClr val="404040"/>
                </a:solidFill>
                <a:effectLst/>
                <a:latin typeface="quote-cjk-patch"/>
              </a:rPr>
              <a:t>Tại sao phải làm nóng?</a:t>
            </a:r>
            <a:r>
              <a:rPr lang="vi-VN" b="0" i="0" dirty="0">
                <a:solidFill>
                  <a:srgbClr val="404040"/>
                </a:solidFill>
                <a:effectLst/>
                <a:latin typeface="quote-cjk-patch"/>
              </a:rPr>
              <a:t> Phản ứng hóa học giữa khí gas và vật liệu cảm biến </a:t>
            </a:r>
            <a:r>
              <a:rPr lang="vi-VN" b="1" i="0" dirty="0">
                <a:solidFill>
                  <a:srgbClr val="404040"/>
                </a:solidFill>
                <a:effectLst/>
                <a:latin typeface="quote-cjk-patch"/>
              </a:rPr>
              <a:t>chỉ xảy ra hiệu quả ở nhiệt độ cao</a:t>
            </a:r>
            <a:r>
              <a:rPr lang="vi-VN" b="0" i="0" dirty="0">
                <a:solidFill>
                  <a:srgbClr val="404040"/>
                </a:solidFill>
                <a:effectLst/>
                <a:latin typeface="quote-cjk-patch"/>
              </a:rPr>
              <a:t>. Nhiệt độ này kích hoạt và tối ưu hóa độ nhạy của cảm biến.</a:t>
            </a:r>
          </a:p>
          <a:p>
            <a:pPr algn="l"/>
            <a:r>
              <a:rPr lang="vi-VN" b="1" i="0" dirty="0">
                <a:solidFill>
                  <a:srgbClr val="404040"/>
                </a:solidFill>
                <a:effectLst/>
                <a:latin typeface="quote-cjk-patch"/>
              </a:rPr>
              <a:t>3. Tin dioxide (SnO₂) - Vật liệu cảm biến</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Đây là </a:t>
            </a:r>
            <a:r>
              <a:rPr lang="vi-VN" b="1" i="0" dirty="0">
                <a:solidFill>
                  <a:srgbClr val="404040"/>
                </a:solidFill>
                <a:effectLst/>
                <a:latin typeface="quote-cjk-patch"/>
              </a:rPr>
              <a:t>trái tim</a:t>
            </a:r>
            <a:r>
              <a:rPr lang="vi-VN" b="0" i="0" dirty="0">
                <a:solidFill>
                  <a:srgbClr val="404040"/>
                </a:solidFill>
                <a:effectLst/>
                <a:latin typeface="quote-cjk-patch"/>
              </a:rPr>
              <a:t> của cảm biến. Một lớp màng mỏng </a:t>
            </a:r>
            <a:r>
              <a:rPr lang="vi-VN" b="1" i="0" dirty="0">
                <a:solidFill>
                  <a:srgbClr val="404040"/>
                </a:solidFill>
                <a:effectLst/>
                <a:latin typeface="quote-cjk-patch"/>
              </a:rPr>
              <a:t>Tin Dioxide (Thiếc đioxit)</a:t>
            </a:r>
            <a:r>
              <a:rPr lang="vi-VN" b="0" i="0" dirty="0">
                <a:solidFill>
                  <a:srgbClr val="404040"/>
                </a:solidFill>
                <a:effectLst/>
                <a:latin typeface="quote-cjk-patch"/>
              </a:rPr>
              <a:t> được phủ lên trên các điện cực.</a:t>
            </a:r>
          </a:p>
          <a:p>
            <a:pPr algn="l">
              <a:buFont typeface="Arial" panose="020B0604020202020204" pitchFamily="34" charset="0"/>
              <a:buChar char="•"/>
            </a:pPr>
            <a:r>
              <a:rPr lang="vi-VN" b="1" i="0" dirty="0">
                <a:solidFill>
                  <a:srgbClr val="404040"/>
                </a:solidFill>
                <a:effectLst/>
                <a:latin typeface="quote-cjk-patch"/>
              </a:rPr>
              <a:t>Tính chất:</a:t>
            </a:r>
            <a:r>
              <a:rPr lang="vi-VN" b="0" i="0" dirty="0">
                <a:solidFill>
                  <a:srgbClr val="404040"/>
                </a:solidFill>
                <a:effectLst/>
                <a:latin typeface="quote-cjk-patch"/>
              </a:rPr>
              <a:t> Ở nhiệt độ cao, SnO₂ là một </a:t>
            </a:r>
            <a:r>
              <a:rPr lang="vi-VN" b="1" i="0" dirty="0">
                <a:solidFill>
                  <a:srgbClr val="404040"/>
                </a:solidFill>
                <a:effectLst/>
                <a:latin typeface="quote-cjk-patch"/>
              </a:rPr>
              <a:t>chất bán dẫn</a:t>
            </a:r>
            <a:r>
              <a:rPr lang="vi-VN" b="0" i="0" dirty="0">
                <a:solidFill>
                  <a:srgbClr val="404040"/>
                </a:solidFill>
                <a:effectLst/>
                <a:latin typeface="quote-cjk-patch"/>
              </a:rPr>
              <a:t>. Trong không khí sạch, nó hấp thụ oxy lên bề mặt, tạo ra một </a:t>
            </a:r>
            <a:r>
              <a:rPr lang="vi-VN" b="1" i="0" dirty="0">
                <a:solidFill>
                  <a:srgbClr val="404040"/>
                </a:solidFill>
                <a:effectLst/>
                <a:latin typeface="quote-cjk-patch"/>
              </a:rPr>
              <a:t>lớp điện trở cao</a:t>
            </a:r>
            <a:r>
              <a:rPr lang="vi-VN" b="0" i="0" dirty="0">
                <a:solidFill>
                  <a:srgbClr val="404040"/>
                </a:solidFill>
                <a:effectLst/>
                <a:latin typeface="quote-cjk-patch"/>
              </a:rPr>
              <a:t>.</a:t>
            </a:r>
          </a:p>
          <a:p>
            <a:pPr algn="l"/>
            <a:r>
              <a:rPr lang="vi-VN" b="1" i="0" dirty="0">
                <a:solidFill>
                  <a:srgbClr val="404040"/>
                </a:solidFill>
                <a:effectLst/>
                <a:latin typeface="quote-cjk-patch"/>
              </a:rPr>
              <a:t>4. Combustible gas (Khí dễ cháy) / Reducing gas (Khí khử) &amp; Oxygen (Oxy)</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Đây là các tác nhân tham gia vào </a:t>
            </a:r>
            <a:r>
              <a:rPr lang="vi-VN" b="1" i="0" dirty="0">
                <a:solidFill>
                  <a:srgbClr val="404040"/>
                </a:solidFill>
                <a:effectLst/>
                <a:latin typeface="quote-cjk-patch"/>
              </a:rPr>
              <a:t>phản ứng hóa học</a:t>
            </a:r>
            <a:r>
              <a:rPr lang="vi-VN" b="0" i="0" dirty="0">
                <a:solidFill>
                  <a:srgbClr val="404040"/>
                </a:solidFill>
                <a:effectLst/>
                <a:latin typeface="quote-cjk-patch"/>
              </a:rPr>
              <a:t> trên bề mặt cảm biến.</a:t>
            </a:r>
          </a:p>
          <a:p>
            <a:pPr algn="l">
              <a:buFont typeface="Arial" panose="020B0604020202020204" pitchFamily="34" charset="0"/>
              <a:buChar char="•"/>
            </a:pPr>
            <a:r>
              <a:rPr lang="vi-VN" b="1" i="0" dirty="0">
                <a:solidFill>
                  <a:srgbClr val="404040"/>
                </a:solidFill>
                <a:effectLst/>
                <a:latin typeface="quote-cjk-patch"/>
              </a:rPr>
              <a:t>Khí dễ cháy/Khí khử:</a:t>
            </a:r>
            <a:r>
              <a:rPr lang="vi-VN" b="0" i="0" dirty="0">
                <a:solidFill>
                  <a:srgbClr val="404040"/>
                </a:solidFill>
                <a:effectLst/>
                <a:latin typeface="quote-cjk-patch"/>
              </a:rPr>
              <a:t> Là các loại khí cần phát hiện, như </a:t>
            </a:r>
            <a:r>
              <a:rPr lang="vi-VN" b="1" i="0" dirty="0">
                <a:solidFill>
                  <a:srgbClr val="404040"/>
                </a:solidFill>
                <a:effectLst/>
                <a:latin typeface="quote-cjk-patch"/>
              </a:rPr>
              <a:t>Khí gas (LPG, LNG), Methane (CH₄), Carbon Monoxide (CO)</a:t>
            </a:r>
            <a:r>
              <a:rPr lang="vi-VN" b="0" i="0" dirty="0">
                <a:solidFill>
                  <a:srgbClr val="404040"/>
                </a:solidFill>
                <a:effectLst/>
                <a:latin typeface="quote-cjk-patch"/>
              </a:rPr>
              <a:t>, hydro...</a:t>
            </a:r>
          </a:p>
          <a:p>
            <a:pPr algn="l">
              <a:buFont typeface="Arial" panose="020B0604020202020204" pitchFamily="34" charset="0"/>
              <a:buChar char="•"/>
            </a:pPr>
            <a:r>
              <a:rPr lang="vi-VN" b="1" i="0" dirty="0">
                <a:solidFill>
                  <a:srgbClr val="404040"/>
                </a:solidFill>
                <a:effectLst/>
                <a:latin typeface="quote-cjk-patch"/>
              </a:rPr>
              <a:t>Oxy (O₂):</a:t>
            </a:r>
            <a:r>
              <a:rPr lang="vi-VN" b="0" i="0" dirty="0">
                <a:solidFill>
                  <a:srgbClr val="404040"/>
                </a:solidFill>
                <a:effectLst/>
                <a:latin typeface="quote-cjk-patch"/>
              </a:rPr>
              <a:t> Có sẵn trong không khí.</a:t>
            </a:r>
          </a:p>
          <a:p>
            <a:pPr algn="l"/>
            <a:r>
              <a:rPr lang="vi-VN" b="1" i="0" dirty="0">
                <a:solidFill>
                  <a:srgbClr val="404040"/>
                </a:solidFill>
                <a:effectLst/>
                <a:latin typeface="quote-cjk-patch"/>
              </a:rPr>
              <a:t>Nguyên Lý Hoạt Động (Giải thích mũi tên "Donor electrons")</a:t>
            </a:r>
            <a:endParaRPr lang="vi-VN" b="0" i="0" dirty="0">
              <a:solidFill>
                <a:srgbClr val="404040"/>
              </a:solidFill>
              <a:effectLst/>
              <a:latin typeface="quote-cjk-patch"/>
            </a:endParaRPr>
          </a:p>
          <a:p>
            <a:pPr algn="l"/>
            <a:r>
              <a:rPr lang="vi-VN" b="0" i="0" dirty="0">
                <a:solidFill>
                  <a:srgbClr val="404040"/>
                </a:solidFill>
                <a:effectLst/>
                <a:latin typeface="quote-cjk-patch"/>
              </a:rPr>
              <a:t>Nguyên lý hoạt động dựa trên sự </a:t>
            </a:r>
            <a:r>
              <a:rPr lang="vi-VN" b="1" i="0" dirty="0">
                <a:solidFill>
                  <a:srgbClr val="404040"/>
                </a:solidFill>
                <a:effectLst/>
                <a:latin typeface="quote-cjk-patch"/>
              </a:rPr>
              <a:t>thay đổi điện trở</a:t>
            </a:r>
            <a:r>
              <a:rPr lang="vi-VN" b="0" i="0" dirty="0">
                <a:solidFill>
                  <a:srgbClr val="404040"/>
                </a:solidFill>
                <a:effectLst/>
                <a:latin typeface="quote-cjk-patch"/>
              </a:rPr>
              <a:t> của lớp SnO₂ khi có mặt khí gas.</a:t>
            </a:r>
          </a:p>
          <a:p>
            <a:pPr algn="l"/>
            <a:r>
              <a:rPr lang="vi-VN" b="1" i="0" dirty="0">
                <a:solidFill>
                  <a:srgbClr val="404040"/>
                </a:solidFill>
                <a:effectLst/>
                <a:latin typeface="quote-cjk-patch"/>
              </a:rPr>
              <a:t>Bước 1: Trạng thái "nghỉ" trong không khí sạch</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Ở nhiệt độ cao, các phân tử </a:t>
            </a:r>
            <a:r>
              <a:rPr lang="vi-VN" b="1" i="0" dirty="0">
                <a:solidFill>
                  <a:srgbClr val="404040"/>
                </a:solidFill>
                <a:effectLst/>
                <a:latin typeface="quote-cjk-patch"/>
              </a:rPr>
              <a:t>oxy (O₂)</a:t>
            </a:r>
            <a:r>
              <a:rPr lang="vi-VN" b="0" i="0" dirty="0">
                <a:solidFill>
                  <a:srgbClr val="404040"/>
                </a:solidFill>
                <a:effectLst/>
                <a:latin typeface="quote-cjk-patch"/>
              </a:rPr>
              <a:t> trong không khí bị hút và bám lên bề mặt SnO₂.</a:t>
            </a:r>
          </a:p>
          <a:p>
            <a:pPr algn="l">
              <a:buFont typeface="Arial" panose="020B0604020202020204" pitchFamily="34" charset="0"/>
              <a:buChar char="•"/>
            </a:pPr>
            <a:r>
              <a:rPr lang="vi-VN" b="0" i="0" dirty="0">
                <a:solidFill>
                  <a:srgbClr val="404040"/>
                </a:solidFill>
                <a:effectLst/>
                <a:latin typeface="quote-cjk-patch"/>
              </a:rPr>
              <a:t>Các phân tử oxy này "chiếm đoạt" (nhận) các electron tự do từ lớp SnO₂, trở thành ion O₂⁻.</a:t>
            </a:r>
          </a:p>
          <a:p>
            <a:pPr algn="l">
              <a:buFont typeface="Arial" panose="020B0604020202020204" pitchFamily="34" charset="0"/>
              <a:buChar char="•"/>
            </a:pPr>
            <a:r>
              <a:rPr lang="vi-VN" b="1" i="0" dirty="0">
                <a:solidFill>
                  <a:srgbClr val="404040"/>
                </a:solidFill>
                <a:effectLst/>
                <a:latin typeface="quote-cjk-patch"/>
              </a:rPr>
              <a:t>Kết quả:</a:t>
            </a:r>
            <a:r>
              <a:rPr lang="vi-VN" b="0" i="0" dirty="0">
                <a:solidFill>
                  <a:srgbClr val="404040"/>
                </a:solidFill>
                <a:effectLst/>
                <a:latin typeface="quote-cjk-patch"/>
              </a:rPr>
              <a:t> Lớp SnO₂ bị </a:t>
            </a:r>
            <a:r>
              <a:rPr lang="vi-VN" b="1" i="0" dirty="0">
                <a:solidFill>
                  <a:srgbClr val="404040"/>
                </a:solidFill>
                <a:effectLst/>
                <a:latin typeface="quote-cjk-patch"/>
              </a:rPr>
              <a:t>thiếu hụt electron</a:t>
            </a:r>
            <a:r>
              <a:rPr lang="vi-VN" b="0" i="0" dirty="0">
                <a:solidFill>
                  <a:srgbClr val="404040"/>
                </a:solidFill>
                <a:effectLst/>
                <a:latin typeface="quote-cjk-patch"/>
              </a:rPr>
              <a:t>, trở nên </a:t>
            </a:r>
            <a:r>
              <a:rPr lang="vi-VN" b="1" i="0" dirty="0">
                <a:solidFill>
                  <a:srgbClr val="404040"/>
                </a:solidFill>
                <a:effectLst/>
                <a:latin typeface="quote-cjk-patch"/>
              </a:rPr>
              <a:t>nghèo electron tự do</a:t>
            </a:r>
            <a:r>
              <a:rPr lang="vi-VN" b="0" i="0" dirty="0">
                <a:solidFill>
                  <a:srgbClr val="404040"/>
                </a:solidFill>
                <a:effectLst/>
                <a:latin typeface="quote-cjk-patch"/>
              </a:rPr>
              <a:t>. Điều này khiến </a:t>
            </a:r>
            <a:r>
              <a:rPr lang="vi-VN" b="1" i="0" dirty="0">
                <a:solidFill>
                  <a:srgbClr val="404040"/>
                </a:solidFill>
                <a:effectLst/>
                <a:latin typeface="quote-cjk-patch"/>
              </a:rPr>
              <a:t>điện trở</a:t>
            </a:r>
            <a:r>
              <a:rPr lang="vi-VN" b="0" i="0" dirty="0">
                <a:solidFill>
                  <a:srgbClr val="404040"/>
                </a:solidFill>
                <a:effectLst/>
                <a:latin typeface="quote-cjk-patch"/>
              </a:rPr>
              <a:t> của lớp SnO₂ </a:t>
            </a:r>
            <a:r>
              <a:rPr lang="vi-VN" b="1" i="0" dirty="0">
                <a:solidFill>
                  <a:srgbClr val="404040"/>
                </a:solidFill>
                <a:effectLst/>
                <a:latin typeface="quote-cjk-patch"/>
              </a:rPr>
              <a:t>ở mức rất CAO</a:t>
            </a:r>
            <a:r>
              <a:rPr lang="vi-VN" b="0" i="0" dirty="0">
                <a:solidFill>
                  <a:srgbClr val="404040"/>
                </a:solidFill>
                <a:effectLst/>
                <a:latin typeface="quote-cjk-patch"/>
              </a:rPr>
              <a:t>.</a:t>
            </a:r>
          </a:p>
          <a:p>
            <a:pPr algn="l"/>
            <a:r>
              <a:rPr lang="vi-VN" b="1" i="0" dirty="0">
                <a:solidFill>
                  <a:srgbClr val="404040"/>
                </a:solidFill>
                <a:effectLst/>
                <a:latin typeface="quote-cjk-patch"/>
              </a:rPr>
              <a:t>Bước 2: Khi có khí gas (Khí khử)</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Các phân tử khí gas (ví dụ: Methane CH₄) di chuyển và tiếp xúc với bề mặt nóng của cảm biến.</a:t>
            </a:r>
          </a:p>
          <a:p>
            <a:pPr algn="l">
              <a:buFont typeface="Arial" panose="020B0604020202020204" pitchFamily="34" charset="0"/>
              <a:buChar char="•"/>
            </a:pPr>
            <a:r>
              <a:rPr lang="vi-VN" b="0" i="0" dirty="0">
                <a:solidFill>
                  <a:srgbClr val="404040"/>
                </a:solidFill>
                <a:effectLst/>
                <a:latin typeface="quote-cjk-patch"/>
              </a:rPr>
              <a:t>Phản ứng hóa học xảy ra giữa khí gas và các ion oxy đang bám trên bề mặt:</a:t>
            </a:r>
            <a:br>
              <a:rPr lang="vi-VN" b="0" i="0" dirty="0">
                <a:solidFill>
                  <a:srgbClr val="404040"/>
                </a:solidFill>
                <a:effectLst/>
                <a:latin typeface="quote-cjk-patch"/>
              </a:rPr>
            </a:br>
            <a:r>
              <a:rPr lang="vi-VN" b="0" i="0" dirty="0">
                <a:solidFill>
                  <a:srgbClr val="404040"/>
                </a:solidFill>
                <a:effectLst/>
                <a:latin typeface="quote-cjk-patch"/>
              </a:rPr>
              <a:t>CH₄ (khí) + O₂⁻ (trên bề mặt) → CO₂ + H₂O + electron (e⁻)</a:t>
            </a:r>
          </a:p>
          <a:p>
            <a:pPr algn="l">
              <a:buFont typeface="Arial" panose="020B0604020202020204" pitchFamily="34" charset="0"/>
              <a:buChar char="•"/>
            </a:pPr>
            <a:r>
              <a:rPr lang="vi-VN" b="1" i="0" dirty="0">
                <a:solidFill>
                  <a:srgbClr val="404040"/>
                </a:solidFill>
                <a:effectLst/>
                <a:latin typeface="quote-cjk-patch"/>
              </a:rPr>
              <a:t>Kết quả quan trọng:</a:t>
            </a:r>
            <a:r>
              <a:rPr lang="vi-VN" b="0" i="0" dirty="0">
                <a:solidFill>
                  <a:srgbClr val="404040"/>
                </a:solidFill>
                <a:effectLst/>
                <a:latin typeface="quote-cjk-patch"/>
              </a:rPr>
              <a:t> Phản ứng này </a:t>
            </a:r>
            <a:r>
              <a:rPr lang="vi-VN" b="1" i="0" dirty="0">
                <a:solidFill>
                  <a:srgbClr val="404040"/>
                </a:solidFill>
                <a:effectLst/>
                <a:latin typeface="quote-cjk-patch"/>
              </a:rPr>
              <a:t>giải phóng</a:t>
            </a:r>
            <a:r>
              <a:rPr lang="vi-VN" b="0" i="0" dirty="0">
                <a:solidFill>
                  <a:srgbClr val="404040"/>
                </a:solidFill>
                <a:effectLst/>
                <a:latin typeface="quote-cjk-patch"/>
              </a:rPr>
              <a:t> các electron (e⁻) mà trước đây đã bị oxy "chiếm đoạt" trở lại vào lớp SnO₂. Đây chính là ý nghĩa của mũi tên </a:t>
            </a:r>
            <a:r>
              <a:rPr lang="vi-VN" b="1" i="0" dirty="0">
                <a:solidFill>
                  <a:srgbClr val="404040"/>
                </a:solidFill>
                <a:effectLst/>
                <a:latin typeface="quote-cjk-patch"/>
              </a:rPr>
              <a:t>"Donor electrons"</a:t>
            </a:r>
            <a:r>
              <a:rPr lang="vi-VN" b="0" i="0" dirty="0">
                <a:solidFill>
                  <a:srgbClr val="404040"/>
                </a:solidFill>
                <a:effectLst/>
                <a:latin typeface="quote-cjk-patch"/>
              </a:rPr>
              <a:t> (Khí gas hiến tặng electron).</a:t>
            </a:r>
          </a:p>
          <a:p>
            <a:pPr algn="l"/>
            <a:r>
              <a:rPr lang="vi-VN" b="1" i="0" dirty="0">
                <a:solidFill>
                  <a:srgbClr val="404040"/>
                </a:solidFill>
                <a:effectLst/>
                <a:latin typeface="quote-cjk-patch"/>
              </a:rPr>
              <a:t>Bước 3: Sự thay đổi tín hiệu điện</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Lớp SnO₂ được </a:t>
            </a:r>
            <a:r>
              <a:rPr lang="vi-VN" b="1" i="0" dirty="0">
                <a:solidFill>
                  <a:srgbClr val="404040"/>
                </a:solidFill>
                <a:effectLst/>
                <a:latin typeface="quote-cjk-patch"/>
              </a:rPr>
              <a:t>bổ sung một lượng lớn electron tự do</a:t>
            </a:r>
            <a:r>
              <a:rPr lang="vi-VN" b="0" i="0" dirty="0">
                <a:solidFill>
                  <a:srgbClr val="404040"/>
                </a:solidFill>
                <a:effectLst/>
                <a:latin typeface="quote-cjk-patch"/>
              </a:rPr>
              <a:t>. Điều này làm tăng độ dẫn điện của vật liệu bán dẫn.</a:t>
            </a:r>
          </a:p>
          <a:p>
            <a:pPr algn="l">
              <a:buFont typeface="Arial" panose="020B0604020202020204" pitchFamily="34" charset="0"/>
              <a:buChar char="•"/>
            </a:pPr>
            <a:r>
              <a:rPr lang="vi-VN" b="1" i="0" dirty="0">
                <a:solidFill>
                  <a:srgbClr val="404040"/>
                </a:solidFill>
                <a:effectLst/>
                <a:latin typeface="quote-cjk-patch"/>
              </a:rPr>
              <a:t>Hệ quả:</a:t>
            </a:r>
            <a:r>
              <a:rPr lang="vi-VN" b="0" i="0" dirty="0">
                <a:solidFill>
                  <a:srgbClr val="404040"/>
                </a:solidFill>
                <a:effectLst/>
                <a:latin typeface="quote-cjk-patch"/>
              </a:rPr>
              <a:t> </a:t>
            </a:r>
            <a:r>
              <a:rPr lang="vi-VN" b="1" i="0" dirty="0">
                <a:solidFill>
                  <a:srgbClr val="404040"/>
                </a:solidFill>
                <a:effectLst/>
                <a:latin typeface="quote-cjk-patch"/>
              </a:rPr>
              <a:t>Điện trở</a:t>
            </a:r>
            <a:r>
              <a:rPr lang="vi-VN" b="0" i="0" dirty="0">
                <a:solidFill>
                  <a:srgbClr val="404040"/>
                </a:solidFill>
                <a:effectLst/>
                <a:latin typeface="quote-cjk-patch"/>
              </a:rPr>
              <a:t> của lớp SnO₂ </a:t>
            </a:r>
            <a:r>
              <a:rPr lang="vi-VN" b="1" i="0" dirty="0">
                <a:solidFill>
                  <a:srgbClr val="404040"/>
                </a:solidFill>
                <a:effectLst/>
                <a:latin typeface="quote-cjk-patch"/>
              </a:rPr>
              <a:t>GIẢM XUỐNG</a:t>
            </a:r>
            <a:r>
              <a:rPr lang="vi-VN" b="0" i="0" dirty="0">
                <a:solidFill>
                  <a:srgbClr val="404040"/>
                </a:solidFill>
                <a:effectLst/>
                <a:latin typeface="quote-cjk-patch"/>
              </a:rPr>
              <a:t> một cách đột ngột.</a:t>
            </a:r>
          </a:p>
          <a:p>
            <a:pPr algn="l">
              <a:buFont typeface="Arial" panose="020B0604020202020204" pitchFamily="34" charset="0"/>
              <a:buChar char="•"/>
            </a:pPr>
            <a:r>
              <a:rPr lang="vi-VN" b="0" i="0" dirty="0">
                <a:solidFill>
                  <a:srgbClr val="404040"/>
                </a:solidFill>
                <a:effectLst/>
                <a:latin typeface="quote-cjk-patch"/>
              </a:rPr>
              <a:t>Mạch điện tử bên ngoài sẽ </a:t>
            </a:r>
            <a:r>
              <a:rPr lang="vi-VN" b="1" i="0" dirty="0">
                <a:solidFill>
                  <a:srgbClr val="404040"/>
                </a:solidFill>
                <a:effectLst/>
                <a:latin typeface="quote-cjk-patch"/>
              </a:rPr>
              <a:t>đo sự sụt giảm điện trở</a:t>
            </a:r>
            <a:r>
              <a:rPr lang="vi-VN" b="0" i="0" dirty="0">
                <a:solidFill>
                  <a:srgbClr val="404040"/>
                </a:solidFill>
                <a:effectLst/>
                <a:latin typeface="quote-cjk-patch"/>
              </a:rPr>
              <a:t> này. </a:t>
            </a:r>
            <a:r>
              <a:rPr lang="vi-VN" b="1" i="0" dirty="0">
                <a:solidFill>
                  <a:srgbClr val="404040"/>
                </a:solidFill>
                <a:effectLst/>
                <a:latin typeface="quote-cjk-patch"/>
              </a:rPr>
              <a:t>Mức độ giảm điện trở tỷ lệ thuận với nồng độ khí gas</a:t>
            </a:r>
            <a:r>
              <a:rPr lang="vi-VN" b="0" i="0" dirty="0">
                <a:solidFill>
                  <a:srgbClr val="404040"/>
                </a:solidFill>
                <a:effectLst/>
                <a:latin typeface="quote-cjk-patch"/>
              </a:rPr>
              <a:t> trong môi trường.</a:t>
            </a:r>
          </a:p>
          <a:p>
            <a:pPr algn="l"/>
            <a:r>
              <a:rPr lang="vi-VN" b="1" i="0" dirty="0">
                <a:solidFill>
                  <a:srgbClr val="404040"/>
                </a:solidFill>
                <a:effectLst/>
                <a:latin typeface="quote-cjk-patch"/>
              </a:rPr>
              <a:t>Tóm Tắt Hoạt Động trong IoT</a:t>
            </a:r>
            <a:endParaRPr lang="vi-VN" b="0" i="0" dirty="0">
              <a:solidFill>
                <a:srgbClr val="404040"/>
              </a:solidFill>
              <a:effectLst/>
              <a:latin typeface="quote-cjk-patch"/>
            </a:endParaRPr>
          </a:p>
          <a:p>
            <a:pPr algn="l">
              <a:buFont typeface="+mj-lt"/>
              <a:buAutoNum type="arabicPeriod"/>
            </a:pPr>
            <a:r>
              <a:rPr lang="vi-VN" b="1" i="0" dirty="0">
                <a:solidFill>
                  <a:srgbClr val="404040"/>
                </a:solidFill>
                <a:effectLst/>
                <a:latin typeface="quote-cjk-patch"/>
              </a:rPr>
              <a:t>Làm nóng:</a:t>
            </a:r>
            <a:r>
              <a:rPr lang="vi-VN" b="0" i="0" dirty="0">
                <a:solidFill>
                  <a:srgbClr val="404040"/>
                </a:solidFill>
                <a:effectLst/>
                <a:latin typeface="quote-cjk-patch"/>
              </a:rPr>
              <a:t> Pin cấp năng lượng để heater nóng lên.</a:t>
            </a:r>
          </a:p>
          <a:p>
            <a:pPr algn="l">
              <a:buFont typeface="+mj-lt"/>
              <a:buAutoNum type="arabicPeriod"/>
            </a:pPr>
            <a:r>
              <a:rPr lang="vi-VN" b="1" i="0" dirty="0">
                <a:solidFill>
                  <a:srgbClr val="404040"/>
                </a:solidFill>
                <a:effectLst/>
                <a:latin typeface="quote-cjk-patch"/>
              </a:rPr>
              <a:t>Hấp thụ Oxy:</a:t>
            </a:r>
            <a:r>
              <a:rPr lang="vi-VN" b="0" i="0" dirty="0">
                <a:solidFill>
                  <a:srgbClr val="404040"/>
                </a:solidFill>
                <a:effectLst/>
                <a:latin typeface="quote-cjk-patch"/>
              </a:rPr>
              <a:t> Trong không khí sạch, cảm biến có điện trở cao.</a:t>
            </a:r>
          </a:p>
          <a:p>
            <a:pPr algn="l">
              <a:buFont typeface="+mj-lt"/>
              <a:buAutoNum type="arabicPeriod"/>
            </a:pPr>
            <a:r>
              <a:rPr lang="vi-VN" b="1" i="0" dirty="0">
                <a:solidFill>
                  <a:srgbClr val="404040"/>
                </a:solidFill>
                <a:effectLst/>
                <a:latin typeface="quote-cjk-patch"/>
              </a:rPr>
              <a:t>Phát hiện khí:</a:t>
            </a:r>
            <a:r>
              <a:rPr lang="vi-VN" b="0" i="0" dirty="0">
                <a:solidFill>
                  <a:srgbClr val="404040"/>
                </a:solidFill>
                <a:effectLst/>
                <a:latin typeface="quote-cjk-patch"/>
              </a:rPr>
              <a:t> Khí gas phản ứng, giải phóng electron.</a:t>
            </a:r>
          </a:p>
          <a:p>
            <a:pPr algn="l">
              <a:buFont typeface="+mj-lt"/>
              <a:buAutoNum type="arabicPeriod"/>
            </a:pPr>
            <a:r>
              <a:rPr lang="vi-VN" b="1" i="0" dirty="0">
                <a:solidFill>
                  <a:srgbClr val="404040"/>
                </a:solidFill>
                <a:effectLst/>
                <a:latin typeface="quote-cjk-patch"/>
              </a:rPr>
              <a:t>Thay đổi tính chất:</a:t>
            </a:r>
            <a:r>
              <a:rPr lang="vi-VN" b="0" i="0" dirty="0">
                <a:solidFill>
                  <a:srgbClr val="404040"/>
                </a:solidFill>
                <a:effectLst/>
                <a:latin typeface="quote-cjk-patch"/>
              </a:rPr>
              <a:t> Điện trở của cảm biến giảm mạnh.</a:t>
            </a:r>
          </a:p>
          <a:p>
            <a:pPr algn="l">
              <a:buFont typeface="+mj-lt"/>
              <a:buAutoNum type="arabicPeriod"/>
            </a:pPr>
            <a:r>
              <a:rPr lang="vi-VN" b="1" i="0" dirty="0">
                <a:solidFill>
                  <a:srgbClr val="404040"/>
                </a:solidFill>
                <a:effectLst/>
                <a:latin typeface="quote-cjk-patch"/>
              </a:rPr>
              <a:t>Chuyển đổi tín hiệu:</a:t>
            </a:r>
            <a:r>
              <a:rPr lang="vi-VN" b="0" i="0" dirty="0">
                <a:solidFill>
                  <a:srgbClr val="404040"/>
                </a:solidFill>
                <a:effectLst/>
                <a:latin typeface="quote-cjk-patch"/>
              </a:rPr>
              <a:t> Mạch điện đo sự thay đổi điện trở và chuyển nó thành tín hiệu điện (điện áp hoặc số).</a:t>
            </a:r>
          </a:p>
          <a:p>
            <a:pPr algn="l">
              <a:buFont typeface="+mj-lt"/>
              <a:buAutoNum type="arabicPeriod"/>
            </a:pPr>
            <a:r>
              <a:rPr lang="vi-VN" b="1" i="0" dirty="0">
                <a:solidFill>
                  <a:srgbClr val="404040"/>
                </a:solidFill>
                <a:effectLst/>
                <a:latin typeface="quote-cjk-patch"/>
              </a:rPr>
              <a:t>Xử lý &amp; Cảnh báo:</a:t>
            </a:r>
            <a:r>
              <a:rPr lang="vi-VN" b="0" i="0" dirty="0">
                <a:solidFill>
                  <a:srgbClr val="404040"/>
                </a:solidFill>
                <a:effectLst/>
                <a:latin typeface="quote-cjk-patch"/>
              </a:rPr>
              <a:t> Vi xử lý (trong hệ thống IoT) đọc tín hiệu này. Nếu vượt quá ngưỡng an toàn, nó sẽ kích hoạt cảnh báo (còi, đèn, gửi thông báo đến điện thoại...).</a:t>
            </a:r>
          </a:p>
          <a:p>
            <a:pPr algn="l"/>
            <a:r>
              <a:rPr lang="vi-VN" b="1" i="0" dirty="0">
                <a:solidFill>
                  <a:srgbClr val="404040"/>
                </a:solidFill>
                <a:effectLst/>
                <a:latin typeface="quote-cjk-patch"/>
              </a:rPr>
              <a:t>Ưu điểm và Hạn chế</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Ưu điểm:</a:t>
            </a:r>
            <a:r>
              <a:rPr lang="vi-VN" b="0" i="0" dirty="0">
                <a:solidFill>
                  <a:srgbClr val="404040"/>
                </a:solidFill>
                <a:effectLst/>
                <a:latin typeface="quote-cjk-patch"/>
              </a:rPr>
              <a:t> Giá rẻ, độ nhạy cao, đáp ứng nhanh, dễ tích hợp.</a:t>
            </a:r>
          </a:p>
          <a:p>
            <a:pPr algn="l">
              <a:buFont typeface="Arial" panose="020B0604020202020204" pitchFamily="34" charset="0"/>
              <a:buChar char="•"/>
            </a:pPr>
            <a:r>
              <a:rPr lang="vi-VN" b="1" i="0" dirty="0">
                <a:solidFill>
                  <a:srgbClr val="404040"/>
                </a:solidFill>
                <a:effectLst/>
                <a:latin typeface="quote-cjk-patch"/>
              </a:rPr>
              <a:t>Hạn chế:</a:t>
            </a:r>
            <a:r>
              <a:rPr lang="vi-VN" b="0" i="0" dirty="0">
                <a:solidFill>
                  <a:srgbClr val="404040"/>
                </a:solidFill>
                <a:effectLst/>
                <a:latin typeface="quote-cjk-patch"/>
              </a:rPr>
              <a:t> Có thể bị ảnh hưởng bởi nhiệt độ và độ ẩm môi trường, cần thời gian khởi động để nóng lên, có thể phản ứng chéo với một số khí khác.</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81373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404040"/>
                </a:solidFill>
                <a:effectLst/>
                <a:latin typeface="quote-cjk-patch"/>
              </a:rPr>
              <a:t>Hình vẽ này mô tả một mạch điện đơn giản nhưng rất phổ biến sử dụng </a:t>
            </a:r>
            <a:r>
              <a:rPr lang="vi-VN" b="1" i="0" dirty="0">
                <a:solidFill>
                  <a:srgbClr val="404040"/>
                </a:solidFill>
                <a:effectLst/>
                <a:latin typeface="quote-cjk-patch"/>
              </a:rPr>
              <a:t>cảm biến ánh sáng</a:t>
            </a:r>
            <a:r>
              <a:rPr lang="vi-VN" b="0" i="0" dirty="0">
                <a:solidFill>
                  <a:srgbClr val="404040"/>
                </a:solidFill>
                <a:effectLst/>
                <a:latin typeface="quote-cjk-patch"/>
              </a:rPr>
              <a:t> - cụ thể là một </a:t>
            </a:r>
            <a:r>
              <a:rPr lang="vi-VN" b="1" i="0" dirty="0">
                <a:solidFill>
                  <a:srgbClr val="404040"/>
                </a:solidFill>
                <a:effectLst/>
                <a:latin typeface="quote-cjk-patch"/>
              </a:rPr>
              <a:t>Quang trở (Photo Resistor)</a:t>
            </a:r>
            <a:r>
              <a:rPr lang="vi-VN" b="0" i="0" dirty="0">
                <a:solidFill>
                  <a:srgbClr val="404040"/>
                </a:solidFill>
                <a:effectLst/>
                <a:latin typeface="quote-cjk-patch"/>
              </a:rPr>
              <a:t> làm bằng vật liệu </a:t>
            </a:r>
            <a:r>
              <a:rPr lang="vi-VN" b="1" i="0" dirty="0">
                <a:solidFill>
                  <a:srgbClr val="404040"/>
                </a:solidFill>
                <a:effectLst/>
                <a:latin typeface="quote-cjk-patch"/>
              </a:rPr>
              <a:t>Cadmium Sulfide (CdS)</a:t>
            </a:r>
            <a:r>
              <a:rPr lang="vi-VN" b="0" i="0" dirty="0">
                <a:solidFill>
                  <a:srgbClr val="404040"/>
                </a:solidFill>
                <a:effectLst/>
                <a:latin typeface="quote-cjk-patch"/>
              </a:rPr>
              <a:t> - để điều khiển một </a:t>
            </a:r>
            <a:r>
              <a:rPr lang="vi-VN" b="1" i="0" dirty="0">
                <a:solidFill>
                  <a:srgbClr val="404040"/>
                </a:solidFill>
                <a:effectLst/>
                <a:latin typeface="quote-cjk-patch"/>
              </a:rPr>
              <a:t>Transistor</a:t>
            </a:r>
            <a:r>
              <a:rPr lang="vi-VN" b="0" i="0" dirty="0">
                <a:solidFill>
                  <a:srgbClr val="404040"/>
                </a:solidFill>
                <a:effectLst/>
                <a:latin typeface="quote-cjk-patch"/>
              </a:rPr>
              <a:t> hoạt động như một công tắc điện tử. Chúng ta sẽ cùng nhau phân tích từng thành phần và nguyên lý hoạt động của mạch.</a:t>
            </a:r>
          </a:p>
          <a:p>
            <a:pPr algn="l"/>
            <a:r>
              <a:rPr lang="vi-VN" b="1" i="0" dirty="0">
                <a:solidFill>
                  <a:srgbClr val="404040"/>
                </a:solidFill>
                <a:effectLst/>
                <a:latin typeface="quote-cjk-patch"/>
              </a:rPr>
              <a:t>Giải thích Các Thành Phần Trong Hình</a:t>
            </a:r>
            <a:endParaRPr lang="vi-VN" b="0" i="0" dirty="0">
              <a:solidFill>
                <a:srgbClr val="404040"/>
              </a:solidFill>
              <a:effectLst/>
              <a:latin typeface="quote-cjk-patch"/>
            </a:endParaRPr>
          </a:p>
          <a:p>
            <a:pPr algn="l"/>
            <a:r>
              <a:rPr lang="vi-VN" b="1" i="0" dirty="0">
                <a:solidFill>
                  <a:srgbClr val="404040"/>
                </a:solidFill>
                <a:effectLst/>
                <a:latin typeface="quote-cjk-patch"/>
              </a:rPr>
              <a:t>1. Cadmium Sulfide Photo Resistor (Quang trở CdS)</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Đây là cảm biến ánh sáng.</a:t>
            </a:r>
            <a:r>
              <a:rPr lang="vi-VN" b="0" i="0" dirty="0">
                <a:solidFill>
                  <a:srgbClr val="404040"/>
                </a:solidFill>
                <a:effectLst/>
                <a:latin typeface="quote-cjk-patch"/>
              </a:rPr>
              <a:t> Quang trở là một linh kiện có </a:t>
            </a:r>
            <a:r>
              <a:rPr lang="vi-VN" b="1" i="0" dirty="0">
                <a:solidFill>
                  <a:srgbClr val="404040"/>
                </a:solidFill>
                <a:effectLst/>
                <a:latin typeface="quote-cjk-patch"/>
              </a:rPr>
              <a:t>điện trở thay đổi theo cường độ ánh sáng chiếu vào nó</a:t>
            </a:r>
            <a:r>
              <a:rPr lang="vi-VN" b="0" i="0" dirty="0">
                <a:solidFill>
                  <a:srgbClr val="404040"/>
                </a:solidFill>
                <a:effectLst/>
                <a:latin typeface="quote-cjk-patch"/>
              </a:rPr>
              <a:t>.</a:t>
            </a:r>
          </a:p>
          <a:p>
            <a:pPr algn="l">
              <a:buFont typeface="Arial" panose="020B0604020202020204" pitchFamily="34" charset="0"/>
              <a:buChar char="•"/>
            </a:pPr>
            <a:r>
              <a:rPr lang="vi-VN" b="1" i="0" dirty="0">
                <a:solidFill>
                  <a:srgbClr val="404040"/>
                </a:solidFill>
                <a:effectLst/>
                <a:latin typeface="quote-cjk-patch"/>
              </a:rPr>
              <a:t>Nguyên lý:</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1" i="0" dirty="0">
                <a:solidFill>
                  <a:srgbClr val="404040"/>
                </a:solidFill>
                <a:effectLst/>
                <a:latin typeface="quote-cjk-patch"/>
              </a:rPr>
              <a:t>Trong bóng tối:</a:t>
            </a:r>
            <a:r>
              <a:rPr lang="vi-VN" b="0" i="0" dirty="0">
                <a:solidFill>
                  <a:srgbClr val="404040"/>
                </a:solidFill>
                <a:effectLst/>
                <a:latin typeface="quote-cjk-patch"/>
              </a:rPr>
              <a:t> Điện trở của quang trở </a:t>
            </a:r>
            <a:r>
              <a:rPr lang="vi-VN" b="1" i="0" dirty="0">
                <a:solidFill>
                  <a:srgbClr val="404040"/>
                </a:solidFill>
                <a:effectLst/>
                <a:latin typeface="quote-cjk-patch"/>
              </a:rPr>
              <a:t>rất CAO</a:t>
            </a:r>
            <a:r>
              <a:rPr lang="vi-VN" b="0" i="0" dirty="0">
                <a:solidFill>
                  <a:srgbClr val="404040"/>
                </a:solidFill>
                <a:effectLst/>
                <a:latin typeface="quote-cjk-patch"/>
              </a:rPr>
              <a:t> (có thể lên tới M</a:t>
            </a:r>
            <a:r>
              <a:rPr lang="el-GR" b="0" i="0" dirty="0">
                <a:solidFill>
                  <a:srgbClr val="404040"/>
                </a:solidFill>
                <a:effectLst/>
                <a:latin typeface="quote-cjk-patch"/>
              </a:rPr>
              <a:t>Ω).</a:t>
            </a:r>
          </a:p>
          <a:p>
            <a:pPr marL="742950" lvl="1" indent="-285750" algn="l">
              <a:buFont typeface="Arial" panose="020B0604020202020204" pitchFamily="34" charset="0"/>
              <a:buChar char="•"/>
            </a:pPr>
            <a:r>
              <a:rPr lang="vi-VN" b="1" i="0" dirty="0">
                <a:solidFill>
                  <a:srgbClr val="404040"/>
                </a:solidFill>
                <a:effectLst/>
                <a:latin typeface="quote-cjk-patch"/>
              </a:rPr>
              <a:t>Khi có ánh sáng:</a:t>
            </a:r>
            <a:r>
              <a:rPr lang="vi-VN" b="0" i="0" dirty="0">
                <a:solidFill>
                  <a:srgbClr val="404040"/>
                </a:solidFill>
                <a:effectLst/>
                <a:latin typeface="quote-cjk-patch"/>
              </a:rPr>
              <a:t> Điện trở của quang trở </a:t>
            </a:r>
            <a:r>
              <a:rPr lang="vi-VN" b="1" i="0" dirty="0">
                <a:solidFill>
                  <a:srgbClr val="404040"/>
                </a:solidFill>
                <a:effectLst/>
                <a:latin typeface="quote-cjk-patch"/>
              </a:rPr>
              <a:t>GIẢM XUỐNG</a:t>
            </a:r>
            <a:r>
              <a:rPr lang="vi-VN" b="0" i="0" dirty="0">
                <a:solidFill>
                  <a:srgbClr val="404040"/>
                </a:solidFill>
                <a:effectLst/>
                <a:latin typeface="quote-cjk-patch"/>
              </a:rPr>
              <a:t> (có thể chỉ còn vài trăm </a:t>
            </a:r>
            <a:r>
              <a:rPr lang="el-GR" b="0" i="0" dirty="0">
                <a:solidFill>
                  <a:srgbClr val="404040"/>
                </a:solidFill>
                <a:effectLst/>
                <a:latin typeface="quote-cjk-patch"/>
              </a:rPr>
              <a:t>Ω).</a:t>
            </a:r>
          </a:p>
          <a:p>
            <a:pPr algn="l">
              <a:buFont typeface="Arial" panose="020B0604020202020204" pitchFamily="34" charset="0"/>
              <a:buChar char="•"/>
            </a:pPr>
            <a:r>
              <a:rPr lang="vi-VN" b="0" i="0" dirty="0">
                <a:solidFill>
                  <a:srgbClr val="404040"/>
                </a:solidFill>
                <a:effectLst/>
                <a:latin typeface="quote-cjk-patch"/>
              </a:rPr>
              <a:t>Vật liệu </a:t>
            </a:r>
            <a:r>
              <a:rPr lang="vi-VN" b="1" i="0" dirty="0">
                <a:solidFill>
                  <a:srgbClr val="404040"/>
                </a:solidFill>
                <a:effectLst/>
                <a:latin typeface="quote-cjk-patch"/>
              </a:rPr>
              <a:t>Cadmium Sulfide (CdS)</a:t>
            </a:r>
            <a:r>
              <a:rPr lang="vi-VN" b="0" i="0" dirty="0">
                <a:solidFill>
                  <a:srgbClr val="404040"/>
                </a:solidFill>
                <a:effectLst/>
                <a:latin typeface="quote-cjk-patch"/>
              </a:rPr>
              <a:t> được dùng phổ biến vì độ nhạy sáng cao.</a:t>
            </a:r>
          </a:p>
          <a:p>
            <a:pPr algn="l"/>
            <a:r>
              <a:rPr lang="vi-VN" b="1" i="0" dirty="0">
                <a:solidFill>
                  <a:srgbClr val="404040"/>
                </a:solidFill>
                <a:effectLst/>
                <a:latin typeface="quote-cjk-patch"/>
              </a:rPr>
              <a:t>2. Resistor (Điện trở)</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Điện trở này thường được gọi là </a:t>
            </a:r>
            <a:r>
              <a:rPr lang="vi-VN" b="1" i="0" dirty="0">
                <a:solidFill>
                  <a:srgbClr val="404040"/>
                </a:solidFill>
                <a:effectLst/>
                <a:latin typeface="quote-cjk-patch"/>
              </a:rPr>
              <a:t>điện trở kéo xuống (pull-down resistor)</a:t>
            </a:r>
            <a:r>
              <a:rPr lang="vi-VN" b="0" i="0" dirty="0">
                <a:solidFill>
                  <a:srgbClr val="404040"/>
                </a:solidFill>
                <a:effectLst/>
                <a:latin typeface="quote-cjk-patch"/>
              </a:rPr>
              <a:t> hoặc </a:t>
            </a:r>
            <a:r>
              <a:rPr lang="vi-VN" b="1" i="0" dirty="0">
                <a:solidFill>
                  <a:srgbClr val="404040"/>
                </a:solidFill>
                <a:effectLst/>
                <a:latin typeface="quote-cjk-patch"/>
              </a:rPr>
              <a:t>điện trở hạn dòng</a:t>
            </a:r>
            <a:r>
              <a:rPr lang="vi-VN" b="0" i="0" dirty="0">
                <a:solidFill>
                  <a:srgbClr val="404040"/>
                </a:solidFill>
                <a:effectLst/>
                <a:latin typeface="quote-cjk-patch"/>
              </a:rPr>
              <a:t>.</a:t>
            </a:r>
          </a:p>
          <a:p>
            <a:pPr algn="l">
              <a:buFont typeface="Arial" panose="020B0604020202020204" pitchFamily="34" charset="0"/>
              <a:buChar char="•"/>
            </a:pPr>
            <a:r>
              <a:rPr lang="vi-VN" b="1" i="0" dirty="0">
                <a:solidFill>
                  <a:srgbClr val="404040"/>
                </a:solidFill>
                <a:effectLst/>
                <a:latin typeface="quote-cjk-patch"/>
              </a:rPr>
              <a:t>Vai trò:</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0" i="0" dirty="0">
                <a:solidFill>
                  <a:srgbClr val="404040"/>
                </a:solidFill>
                <a:effectLst/>
                <a:latin typeface="quote-cjk-patch"/>
              </a:rPr>
              <a:t>Bảo vệ Transistor, hạn chế dòng điện.</a:t>
            </a:r>
          </a:p>
          <a:p>
            <a:pPr marL="742950" lvl="1" indent="-285750" algn="l">
              <a:buFont typeface="Arial" panose="020B0604020202020204" pitchFamily="34" charset="0"/>
              <a:buChar char="•"/>
            </a:pPr>
            <a:r>
              <a:rPr lang="vi-VN" b="0" i="0" dirty="0">
                <a:solidFill>
                  <a:srgbClr val="404040"/>
                </a:solidFill>
                <a:effectLst/>
                <a:latin typeface="quote-cjk-patch"/>
              </a:rPr>
              <a:t>Giúp tạo ra một mức điện áp xác định tại chân Base của Transistor.</a:t>
            </a:r>
          </a:p>
          <a:p>
            <a:pPr algn="l"/>
            <a:r>
              <a:rPr lang="vi-VN" b="1" i="0" dirty="0">
                <a:solidFill>
                  <a:srgbClr val="404040"/>
                </a:solidFill>
                <a:effectLst/>
                <a:latin typeface="quote-cjk-patch"/>
              </a:rPr>
              <a:t>3. Transistor (Bóng bán dẫn)</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Transistor trong mạch này hoạt động như một </a:t>
            </a:r>
            <a:r>
              <a:rPr lang="vi-VN" b="1" i="0" dirty="0">
                <a:solidFill>
                  <a:srgbClr val="404040"/>
                </a:solidFill>
                <a:effectLst/>
                <a:latin typeface="quote-cjk-patch"/>
              </a:rPr>
              <a:t>công tắc điện tử</a:t>
            </a:r>
            <a:r>
              <a:rPr lang="vi-VN" b="0" i="0" dirty="0">
                <a:solidFill>
                  <a:srgbClr val="404040"/>
                </a:solidFill>
                <a:effectLst/>
                <a:latin typeface="quote-cjk-patch"/>
              </a:rPr>
              <a:t> được điều khiển bằng dòng điện.</a:t>
            </a:r>
          </a:p>
          <a:p>
            <a:pPr algn="l">
              <a:buFont typeface="Arial" panose="020B0604020202020204" pitchFamily="34" charset="0"/>
              <a:buChar char="•"/>
            </a:pPr>
            <a:r>
              <a:rPr lang="vi-VN" b="0" i="0" dirty="0">
                <a:solidFill>
                  <a:srgbClr val="404040"/>
                </a:solidFill>
                <a:effectLst/>
                <a:latin typeface="quote-cjk-patch"/>
              </a:rPr>
              <a:t>Nó có 3 chân:</a:t>
            </a:r>
          </a:p>
          <a:p>
            <a:pPr marL="742950" lvl="1" indent="-285750" algn="l">
              <a:buFont typeface="Arial" panose="020B0604020202020204" pitchFamily="34" charset="0"/>
              <a:buChar char="•"/>
            </a:pPr>
            <a:r>
              <a:rPr lang="vi-VN" b="1" i="0" dirty="0">
                <a:solidFill>
                  <a:srgbClr val="404040"/>
                </a:solidFill>
                <a:effectLst/>
                <a:latin typeface="quote-cjk-patch"/>
              </a:rPr>
              <a:t>Emitter (Cực phát):</a:t>
            </a:r>
            <a:r>
              <a:rPr lang="vi-VN" b="0" i="0" dirty="0">
                <a:solidFill>
                  <a:srgbClr val="404040"/>
                </a:solidFill>
                <a:effectLst/>
                <a:latin typeface="quote-cjk-patch"/>
              </a:rPr>
              <a:t> Thường được nối mass (GND).</a:t>
            </a:r>
          </a:p>
          <a:p>
            <a:pPr marL="742950" lvl="1" indent="-285750" algn="l">
              <a:buFont typeface="Arial" panose="020B0604020202020204" pitchFamily="34" charset="0"/>
              <a:buChar char="•"/>
            </a:pPr>
            <a:r>
              <a:rPr lang="vi-VN" b="1" i="0" dirty="0">
                <a:solidFill>
                  <a:srgbClr val="404040"/>
                </a:solidFill>
                <a:effectLst/>
                <a:latin typeface="quote-cjk-patch"/>
              </a:rPr>
              <a:t>Collector (Cực góp):</a:t>
            </a:r>
            <a:r>
              <a:rPr lang="vi-VN" b="0" i="0" dirty="0">
                <a:solidFill>
                  <a:srgbClr val="404040"/>
                </a:solidFill>
                <a:effectLst/>
                <a:latin typeface="quote-cjk-patch"/>
              </a:rPr>
              <a:t> Được nối với tải (ví dụ: đèn, động cơ) và nguồn điện.</a:t>
            </a:r>
          </a:p>
          <a:p>
            <a:pPr marL="742950" lvl="1" indent="-285750" algn="l">
              <a:buFont typeface="Arial" panose="020B0604020202020204" pitchFamily="34" charset="0"/>
              <a:buChar char="•"/>
            </a:pPr>
            <a:r>
              <a:rPr lang="vi-VN" b="1" i="0" dirty="0">
                <a:solidFill>
                  <a:srgbClr val="404040"/>
                </a:solidFill>
                <a:effectLst/>
                <a:latin typeface="quote-cjk-patch"/>
              </a:rPr>
              <a:t>Base (Cực nền):</a:t>
            </a:r>
            <a:r>
              <a:rPr lang="vi-VN" b="0" i="0" dirty="0">
                <a:solidFill>
                  <a:srgbClr val="404040"/>
                </a:solidFill>
                <a:effectLst/>
                <a:latin typeface="quote-cjk-patch"/>
              </a:rPr>
              <a:t> Là chân điều khiển. Một dòng điện rất nhỏ chạy vào Base sẽ cho phép một dòng điện lớn chạy từ Collector xuống Emitter, làm đóng công tắc.</a:t>
            </a:r>
          </a:p>
          <a:p>
            <a:pPr algn="l"/>
            <a:r>
              <a:rPr lang="vi-VN" b="1" i="0" dirty="0">
                <a:solidFill>
                  <a:srgbClr val="404040"/>
                </a:solidFill>
                <a:effectLst/>
                <a:latin typeface="quote-cjk-patch"/>
              </a:rPr>
              <a:t>4. Power (Nguồn điện)</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Cung cấp năng lượng cho toàn mạch hoạt động.</a:t>
            </a:r>
          </a:p>
          <a:p>
            <a:pPr algn="l"/>
            <a:r>
              <a:rPr lang="vi-VN" b="1" i="0" dirty="0">
                <a:solidFill>
                  <a:srgbClr val="404040"/>
                </a:solidFill>
                <a:effectLst/>
                <a:latin typeface="quote-cjk-patch"/>
              </a:rPr>
              <a:t>Nguyên Lý Hoạt Động Của Mạch</a:t>
            </a:r>
            <a:endParaRPr lang="vi-VN" b="0" i="0" dirty="0">
              <a:solidFill>
                <a:srgbClr val="404040"/>
              </a:solidFill>
              <a:effectLst/>
              <a:latin typeface="quote-cjk-patch"/>
            </a:endParaRPr>
          </a:p>
          <a:p>
            <a:pPr algn="l"/>
            <a:r>
              <a:rPr lang="vi-VN" b="0" i="0" dirty="0">
                <a:solidFill>
                  <a:srgbClr val="404040"/>
                </a:solidFill>
                <a:effectLst/>
                <a:latin typeface="quote-cjk-patch"/>
              </a:rPr>
              <a:t>Nguyên lý hoạt động dựa trên việc </a:t>
            </a:r>
            <a:r>
              <a:rPr lang="vi-VN" b="1" i="0" dirty="0">
                <a:solidFill>
                  <a:srgbClr val="404040"/>
                </a:solidFill>
                <a:effectLst/>
                <a:latin typeface="quote-cjk-patch"/>
              </a:rPr>
              <a:t>điều khiển dòng điện vào chân Base của Transistor thông qua sự thay đổi điện trở của quang trở.</a:t>
            </a:r>
            <a:endParaRPr lang="vi-VN" b="0" i="0" dirty="0">
              <a:solidFill>
                <a:srgbClr val="404040"/>
              </a:solidFill>
              <a:effectLst/>
              <a:latin typeface="quote-cjk-patch"/>
            </a:endParaRPr>
          </a:p>
          <a:p>
            <a:pPr algn="l"/>
            <a:r>
              <a:rPr lang="vi-VN" b="1" i="0" dirty="0">
                <a:solidFill>
                  <a:srgbClr val="404040"/>
                </a:solidFill>
                <a:effectLst/>
                <a:latin typeface="quote-cjk-patch"/>
              </a:rPr>
              <a:t>Trường hợp 1: Khi trời TỐI (không có ánh sáng)</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Điện trở của quang trở </a:t>
            </a:r>
            <a:r>
              <a:rPr lang="vi-VN" b="1" i="0" dirty="0">
                <a:solidFill>
                  <a:srgbClr val="404040"/>
                </a:solidFill>
                <a:effectLst/>
                <a:latin typeface="quote-cjk-patch"/>
              </a:rPr>
              <a:t>R_quangtrở rất CAO</a:t>
            </a:r>
            <a:r>
              <a:rPr lang="vi-VN" b="0" i="0" dirty="0">
                <a:solidFill>
                  <a:srgbClr val="404040"/>
                </a:solidFill>
                <a:effectLst/>
                <a:latin typeface="quote-cjk-patch"/>
              </a:rPr>
              <a:t>.</a:t>
            </a:r>
          </a:p>
          <a:p>
            <a:pPr algn="l">
              <a:buFont typeface="Arial" panose="020B0604020202020204" pitchFamily="34" charset="0"/>
              <a:buChar char="•"/>
            </a:pPr>
            <a:r>
              <a:rPr lang="vi-VN" b="0" i="0" dirty="0">
                <a:solidFill>
                  <a:srgbClr val="404040"/>
                </a:solidFill>
                <a:effectLst/>
                <a:latin typeface="quote-cjk-patch"/>
              </a:rPr>
              <a:t>Dòng điện chạy từ nguồn, qua quang trở và điện trở để xuống mass (GND) là rất nhỏ.</a:t>
            </a:r>
          </a:p>
          <a:p>
            <a:pPr algn="l">
              <a:buFont typeface="Arial" panose="020B0604020202020204" pitchFamily="34" charset="0"/>
              <a:buChar char="•"/>
            </a:pPr>
            <a:r>
              <a:rPr lang="vi-VN" b="0" i="0" dirty="0">
                <a:solidFill>
                  <a:srgbClr val="404040"/>
                </a:solidFill>
                <a:effectLst/>
                <a:latin typeface="quote-cjk-patch"/>
              </a:rPr>
              <a:t>Điện áp tại điểm nối giữa quang trở và điện trở (chính là chân </a:t>
            </a:r>
            <a:r>
              <a:rPr lang="vi-VN" b="1" i="0" dirty="0">
                <a:solidFill>
                  <a:srgbClr val="404040"/>
                </a:solidFill>
                <a:effectLst/>
                <a:latin typeface="quote-cjk-patch"/>
              </a:rPr>
              <a:t>Base</a:t>
            </a:r>
            <a:r>
              <a:rPr lang="vi-VN" b="0" i="0" dirty="0">
                <a:solidFill>
                  <a:srgbClr val="404040"/>
                </a:solidFill>
                <a:effectLst/>
                <a:latin typeface="quote-cjk-patch"/>
              </a:rPr>
              <a:t> của Transistor) là rất thấp (gần bằng 0V).</a:t>
            </a:r>
          </a:p>
          <a:p>
            <a:pPr algn="l">
              <a:buFont typeface="Arial" panose="020B0604020202020204" pitchFamily="34" charset="0"/>
              <a:buChar char="•"/>
            </a:pPr>
            <a:r>
              <a:rPr lang="vi-VN" b="1" i="0" dirty="0">
                <a:solidFill>
                  <a:srgbClr val="404040"/>
                </a:solidFill>
                <a:effectLst/>
                <a:latin typeface="quote-cjk-patch"/>
              </a:rPr>
              <a:t>Kết quả:</a:t>
            </a:r>
            <a:r>
              <a:rPr lang="vi-VN" b="0" i="0" dirty="0">
                <a:solidFill>
                  <a:srgbClr val="404040"/>
                </a:solidFill>
                <a:effectLst/>
                <a:latin typeface="quote-cjk-patch"/>
              </a:rPr>
              <a:t> Transistor </a:t>
            </a:r>
            <a:r>
              <a:rPr lang="vi-VN" b="1" i="0" dirty="0">
                <a:solidFill>
                  <a:srgbClr val="404040"/>
                </a:solidFill>
                <a:effectLst/>
                <a:latin typeface="quote-cjk-patch"/>
              </a:rPr>
              <a:t>KHÔNG được kích hoạt</a:t>
            </a:r>
            <a:r>
              <a:rPr lang="vi-VN" b="0" i="0" dirty="0">
                <a:solidFill>
                  <a:srgbClr val="404040"/>
                </a:solidFill>
                <a:effectLst/>
                <a:latin typeface="quote-cjk-patch"/>
              </a:rPr>
              <a:t> (ở trạng thái tắt). Không có dòng điện chạy từ Collector xuống Emitter. Tải (ví dụ: bóng đèn) sẽ tắt.</a:t>
            </a:r>
          </a:p>
          <a:p>
            <a:pPr algn="l"/>
            <a:r>
              <a:rPr lang="vi-VN" b="1" i="0" dirty="0">
                <a:solidFill>
                  <a:srgbClr val="404040"/>
                </a:solidFill>
                <a:effectLst/>
                <a:latin typeface="quote-cjk-patch"/>
              </a:rPr>
              <a:t>Trường hợp 2: Khi trời SÁNG (có ánh sáng chiếu vào)</a:t>
            </a:r>
            <a:endParaRPr lang="vi-VN" b="0" i="0" dirty="0">
              <a:solidFill>
                <a:srgbClr val="404040"/>
              </a:solidFill>
              <a:effectLst/>
              <a:latin typeface="quote-cjk-patch"/>
            </a:endParaRPr>
          </a:p>
          <a:p>
            <a:pPr algn="l">
              <a:buFont typeface="Arial" panose="020B0604020202020204" pitchFamily="34" charset="0"/>
              <a:buChar char="•"/>
            </a:pPr>
            <a:r>
              <a:rPr lang="vi-VN" b="0" i="0" dirty="0">
                <a:solidFill>
                  <a:srgbClr val="404040"/>
                </a:solidFill>
                <a:effectLst/>
                <a:latin typeface="quote-cjk-patch"/>
              </a:rPr>
              <a:t>Điện trở của quang trở </a:t>
            </a:r>
            <a:r>
              <a:rPr lang="vi-VN" b="1" i="0" dirty="0">
                <a:solidFill>
                  <a:srgbClr val="404040"/>
                </a:solidFill>
                <a:effectLst/>
                <a:latin typeface="quote-cjk-patch"/>
              </a:rPr>
              <a:t>R_quangtrở GIẢM MẠNH</a:t>
            </a:r>
            <a:r>
              <a:rPr lang="vi-VN" b="0" i="0" dirty="0">
                <a:solidFill>
                  <a:srgbClr val="404040"/>
                </a:solidFill>
                <a:effectLst/>
                <a:latin typeface="quote-cjk-patch"/>
              </a:rPr>
              <a:t>.</a:t>
            </a:r>
          </a:p>
          <a:p>
            <a:pPr algn="l">
              <a:buFont typeface="Arial" panose="020B0604020202020204" pitchFamily="34" charset="0"/>
              <a:buChar char="•"/>
            </a:pPr>
            <a:r>
              <a:rPr lang="vi-VN" b="0" i="0" dirty="0">
                <a:solidFill>
                  <a:srgbClr val="404040"/>
                </a:solidFill>
                <a:effectLst/>
                <a:latin typeface="quote-cjk-patch"/>
              </a:rPr>
              <a:t>Dòng điện chạy qua quang trở và điện trở tăng lên đáng kể.</a:t>
            </a:r>
          </a:p>
          <a:p>
            <a:pPr algn="l">
              <a:buFont typeface="Arial" panose="020B0604020202020204" pitchFamily="34" charset="0"/>
              <a:buChar char="•"/>
            </a:pPr>
            <a:r>
              <a:rPr lang="vi-VN" b="0" i="0" dirty="0">
                <a:solidFill>
                  <a:srgbClr val="404040"/>
                </a:solidFill>
                <a:effectLst/>
                <a:latin typeface="quote-cjk-patch"/>
              </a:rPr>
              <a:t>Điện áp tại điểm nối (chân </a:t>
            </a:r>
            <a:r>
              <a:rPr lang="vi-VN" b="1" i="0" dirty="0">
                <a:solidFill>
                  <a:srgbClr val="404040"/>
                </a:solidFill>
                <a:effectLst/>
                <a:latin typeface="quote-cjk-patch"/>
              </a:rPr>
              <a:t>Base</a:t>
            </a:r>
            <a:r>
              <a:rPr lang="vi-VN" b="0" i="0" dirty="0">
                <a:solidFill>
                  <a:srgbClr val="404040"/>
                </a:solidFill>
                <a:effectLst/>
                <a:latin typeface="quote-cjk-patch"/>
              </a:rPr>
              <a:t>) tăng lên, đạt đến một ngưỡng đủ để kích hoạt Transistor (thường khoảng &gt;0.7V đối với transistor silicon).</a:t>
            </a:r>
          </a:p>
          <a:p>
            <a:pPr algn="l">
              <a:buFont typeface="Arial" panose="020B0604020202020204" pitchFamily="34" charset="0"/>
              <a:buChar char="•"/>
            </a:pPr>
            <a:r>
              <a:rPr lang="vi-VN" b="1" i="0" dirty="0">
                <a:solidFill>
                  <a:srgbClr val="404040"/>
                </a:solidFill>
                <a:effectLst/>
                <a:latin typeface="quote-cjk-patch"/>
              </a:rPr>
              <a:t>Kết quả:</a:t>
            </a:r>
            <a:r>
              <a:rPr lang="vi-VN" b="0" i="0" dirty="0">
                <a:solidFill>
                  <a:srgbClr val="404040"/>
                </a:solidFill>
                <a:effectLst/>
                <a:latin typeface="quote-cjk-patch"/>
              </a:rPr>
              <a:t> Transistor </a:t>
            </a:r>
            <a:r>
              <a:rPr lang="vi-VN" b="1" i="0" dirty="0">
                <a:solidFill>
                  <a:srgbClr val="404040"/>
                </a:solidFill>
                <a:effectLst/>
                <a:latin typeface="quote-cjk-patch"/>
              </a:rPr>
              <a:t>được kích hoạt</a:t>
            </a:r>
            <a:r>
              <a:rPr lang="vi-VN" b="0" i="0" dirty="0">
                <a:solidFill>
                  <a:srgbClr val="404040"/>
                </a:solidFill>
                <a:effectLst/>
                <a:latin typeface="quote-cjk-patch"/>
              </a:rPr>
              <a:t> (ở trạng thái dẫn). Một dòng điện lớn chạy từ Collector xuống Emitter. Tải (ví dụ: bóng đèn) được cấp điện và bật sáng.</a:t>
            </a:r>
          </a:p>
          <a:p>
            <a:pPr algn="l"/>
            <a:r>
              <a:rPr lang="vi-VN" b="1" i="0" dirty="0">
                <a:solidFill>
                  <a:srgbClr val="404040"/>
                </a:solidFill>
                <a:effectLst/>
                <a:latin typeface="quote-cjk-patch"/>
              </a:rPr>
              <a:t>Tóm Tắt Ứng Dụng trong IoT</a:t>
            </a:r>
            <a:endParaRPr lang="vi-VN" b="0" i="0" dirty="0">
              <a:solidFill>
                <a:srgbClr val="404040"/>
              </a:solidFill>
              <a:effectLst/>
              <a:latin typeface="quote-cjk-patch"/>
            </a:endParaRPr>
          </a:p>
          <a:p>
            <a:pPr algn="l"/>
            <a:r>
              <a:rPr lang="vi-VN" b="0" i="0" dirty="0">
                <a:solidFill>
                  <a:srgbClr val="404040"/>
                </a:solidFill>
                <a:effectLst/>
                <a:latin typeface="quote-cjk-patch"/>
              </a:rPr>
              <a:t>Mạch này là một ví dụ điển hình về </a:t>
            </a:r>
            <a:r>
              <a:rPr lang="vi-VN" b="1" i="0" dirty="0">
                <a:solidFill>
                  <a:srgbClr val="404040"/>
                </a:solidFill>
                <a:effectLst/>
                <a:latin typeface="quote-cjk-patch"/>
              </a:rPr>
              <a:t>cảm biến trong hệ thống IoT</a:t>
            </a:r>
            <a:r>
              <a:rPr lang="vi-VN" b="0" i="0" dirty="0">
                <a:solidFill>
                  <a:srgbClr val="404040"/>
                </a:solidFill>
                <a:effectLst/>
                <a:latin typeface="quote-cjk-patch"/>
              </a:rPr>
              <a:t>:</a:t>
            </a:r>
          </a:p>
          <a:p>
            <a:pPr algn="l">
              <a:buFont typeface="+mj-lt"/>
              <a:buAutoNum type="arabicPeriod"/>
            </a:pPr>
            <a:r>
              <a:rPr lang="vi-VN" b="1" i="0" dirty="0">
                <a:solidFill>
                  <a:srgbClr val="404040"/>
                </a:solidFill>
                <a:effectLst/>
                <a:latin typeface="quote-cjk-patch"/>
              </a:rPr>
              <a:t>Cảm nhận:</a:t>
            </a:r>
            <a:r>
              <a:rPr lang="vi-VN" b="0" i="0" dirty="0">
                <a:solidFill>
                  <a:srgbClr val="404040"/>
                </a:solidFill>
                <a:effectLst/>
                <a:latin typeface="quote-cjk-patch"/>
              </a:rPr>
              <a:t> Quang trở cảm nhận sự thay đổi của môi trường (ánh sáng).</a:t>
            </a:r>
          </a:p>
          <a:p>
            <a:pPr algn="l">
              <a:buFont typeface="+mj-lt"/>
              <a:buAutoNum type="arabicPeriod"/>
            </a:pPr>
            <a:r>
              <a:rPr lang="vi-VN" b="1" i="0" dirty="0">
                <a:solidFill>
                  <a:srgbClr val="404040"/>
                </a:solidFill>
                <a:effectLst/>
                <a:latin typeface="quote-cjk-patch"/>
              </a:rPr>
              <a:t>Xử lý:</a:t>
            </a:r>
            <a:r>
              <a:rPr lang="vi-VN" b="0" i="0" dirty="0">
                <a:solidFill>
                  <a:srgbClr val="404040"/>
                </a:solidFill>
                <a:effectLst/>
                <a:latin typeface="quote-cjk-patch"/>
              </a:rPr>
              <a:t> Sự thay đổi điện trở được chuyển đổi thành tín hiệu điện (điện áp tại chân Base).</a:t>
            </a:r>
          </a:p>
          <a:p>
            <a:pPr algn="l">
              <a:buFont typeface="+mj-lt"/>
              <a:buAutoNum type="arabicPeriod"/>
            </a:pPr>
            <a:r>
              <a:rPr lang="vi-VN" b="1" i="0" dirty="0">
                <a:solidFill>
                  <a:srgbClr val="404040"/>
                </a:solidFill>
                <a:effectLst/>
                <a:latin typeface="quote-cjk-patch"/>
              </a:rPr>
              <a:t>Chuyển đổi &amp; Khuếch đại:</a:t>
            </a:r>
            <a:r>
              <a:rPr lang="vi-VN" b="0" i="0" dirty="0">
                <a:solidFill>
                  <a:srgbClr val="404040"/>
                </a:solidFill>
                <a:effectLst/>
                <a:latin typeface="quote-cjk-patch"/>
              </a:rPr>
              <a:t> Transistor đóng vai trò như một bộ chuyển đổi và khuếch đại, biến tín hiệu điều khiển yếu thành một dòng điện đủ mạnh để điều khiển thiết bị khác.</a:t>
            </a:r>
          </a:p>
          <a:p>
            <a:pPr algn="l">
              <a:buFont typeface="+mj-lt"/>
              <a:buAutoNum type="arabicPeriod"/>
            </a:pPr>
            <a:r>
              <a:rPr lang="vi-VN" b="1" i="0" dirty="0">
                <a:solidFill>
                  <a:srgbClr val="404040"/>
                </a:solidFill>
                <a:effectLst/>
                <a:latin typeface="quote-cjk-patch"/>
              </a:rPr>
              <a:t>Hành động:</a:t>
            </a:r>
            <a:r>
              <a:rPr lang="vi-VN" b="0" i="0" dirty="0">
                <a:solidFill>
                  <a:srgbClr val="404040"/>
                </a:solidFill>
                <a:effectLst/>
                <a:latin typeface="quote-cjk-patch"/>
              </a:rPr>
              <a:t> Kích hoạt một thiết bị chấp hành (như bật đèn, bật quạt, hoặc gửi cảnh báo).</a:t>
            </a:r>
          </a:p>
          <a:p>
            <a:pPr algn="l"/>
            <a:r>
              <a:rPr lang="vi-VN" b="1" i="0" dirty="0">
                <a:solidFill>
                  <a:srgbClr val="404040"/>
                </a:solidFill>
                <a:effectLst/>
                <a:latin typeface="quote-cjk-patch"/>
              </a:rPr>
              <a:t>Ứng dụng thực tế:</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Đèn đường tự động:</a:t>
            </a:r>
            <a:r>
              <a:rPr lang="vi-VN" b="0" i="0" dirty="0">
                <a:solidFill>
                  <a:srgbClr val="404040"/>
                </a:solidFill>
                <a:effectLst/>
                <a:latin typeface="quote-cjk-patch"/>
              </a:rPr>
              <a:t> Bật đèn khi trời tối, tắt khi trời sáng.</a:t>
            </a:r>
          </a:p>
          <a:p>
            <a:pPr algn="l">
              <a:buFont typeface="Arial" panose="020B0604020202020204" pitchFamily="34" charset="0"/>
              <a:buChar char="•"/>
            </a:pPr>
            <a:r>
              <a:rPr lang="vi-VN" b="1" i="0" dirty="0">
                <a:solidFill>
                  <a:srgbClr val="404040"/>
                </a:solidFill>
                <a:effectLst/>
                <a:latin typeface="quote-cjk-patch"/>
              </a:rPr>
              <a:t>Hệ thống an ninh:</a:t>
            </a:r>
            <a:r>
              <a:rPr lang="vi-VN" b="0" i="0" dirty="0">
                <a:solidFill>
                  <a:srgbClr val="404040"/>
                </a:solidFill>
                <a:effectLst/>
                <a:latin typeface="quote-cjk-patch"/>
              </a:rPr>
              <a:t> Phát hiện ánh sáng lạ trong đêm và kích hoạt báo động.</a:t>
            </a:r>
          </a:p>
          <a:p>
            <a:pPr algn="l">
              <a:buFont typeface="Arial" panose="020B0604020202020204" pitchFamily="34" charset="0"/>
              <a:buChar char="•"/>
            </a:pPr>
            <a:r>
              <a:rPr lang="vi-VN" b="1" i="0" dirty="0">
                <a:solidFill>
                  <a:srgbClr val="404040"/>
                </a:solidFill>
                <a:effectLst/>
                <a:latin typeface="quote-cjk-patch"/>
              </a:rPr>
              <a:t>Robot dò line:</a:t>
            </a:r>
            <a:r>
              <a:rPr lang="vi-VN" b="0" i="0" dirty="0">
                <a:solidFill>
                  <a:srgbClr val="404040"/>
                </a:solidFill>
                <a:effectLst/>
                <a:latin typeface="quote-cjk-patch"/>
              </a:rPr>
              <a:t> Dùng để cảm nhận vạch kẻ đường trên các robot tự hành.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15474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404040"/>
                </a:solidFill>
                <a:effectLst/>
                <a:latin typeface="quote-cjk-patch"/>
              </a:rPr>
              <a:t>Hình vẽ này mô tả cấu tạo và nguyên lý hoạt động của một loại </a:t>
            </a:r>
            <a:r>
              <a:rPr lang="vi-VN" b="1" i="0" dirty="0">
                <a:solidFill>
                  <a:srgbClr val="404040"/>
                </a:solidFill>
                <a:effectLst/>
                <a:latin typeface="quote-cjk-patch"/>
              </a:rPr>
              <a:t>cảm biến nhiệt độ công nghệ cao</a:t>
            </a:r>
            <a:r>
              <a:rPr lang="vi-VN" b="0" i="0" dirty="0">
                <a:solidFill>
                  <a:srgbClr val="404040"/>
                </a:solidFill>
                <a:effectLst/>
                <a:latin typeface="quote-cjk-patch"/>
              </a:rPr>
              <a:t> - cụ thể là một </a:t>
            </a:r>
            <a:r>
              <a:rPr lang="vi-VN" b="1" i="0" dirty="0">
                <a:solidFill>
                  <a:srgbClr val="404040"/>
                </a:solidFill>
                <a:effectLst/>
                <a:latin typeface="quote-cjk-patch"/>
              </a:rPr>
              <a:t>cảm biến nhiệt bức xạ hồng ngoại (Infrared Radiation Thermometer) kiểu vi cơ điện tử (MEMS)</a:t>
            </a:r>
            <a:r>
              <a:rPr lang="vi-VN" b="0" i="0" dirty="0">
                <a:solidFill>
                  <a:srgbClr val="404040"/>
                </a:solidFill>
                <a:effectLst/>
                <a:latin typeface="quote-cjk-patch"/>
              </a:rPr>
              <a:t> hoạt động dựa trên nguyên lý </a:t>
            </a:r>
            <a:r>
              <a:rPr lang="vi-VN" b="1" i="0" dirty="0">
                <a:solidFill>
                  <a:srgbClr val="404040"/>
                </a:solidFill>
                <a:effectLst/>
                <a:latin typeface="quote-cjk-patch"/>
              </a:rPr>
              <a:t>thay đổi điện dung</a:t>
            </a:r>
            <a:r>
              <a:rPr lang="vi-VN" b="0" i="0" dirty="0">
                <a:solidFill>
                  <a:srgbClr val="404040"/>
                </a:solidFill>
                <a:effectLst/>
                <a:latin typeface="quote-cjk-patch"/>
              </a:rPr>
              <a:t>. Đây là loại cảm biến rất nhạy, thường được dùng trong các ứng dụng đo nhiệt độ từ xa, không tiếp xúc.</a:t>
            </a:r>
          </a:p>
          <a:p>
            <a:pPr algn="l"/>
            <a:r>
              <a:rPr lang="vi-VN" b="0" i="0" dirty="0">
                <a:solidFill>
                  <a:srgbClr val="404040"/>
                </a:solidFill>
                <a:effectLst/>
                <a:latin typeface="quote-cjk-patch"/>
              </a:rPr>
              <a:t>Chúng ta sẽ cùng nhau phân tích chi tiết từng thành phần và cách thức hoạt động của nó.</a:t>
            </a:r>
          </a:p>
          <a:p>
            <a:pPr algn="l"/>
            <a:r>
              <a:rPr lang="vi-VN" b="1" i="0" dirty="0">
                <a:solidFill>
                  <a:srgbClr val="404040"/>
                </a:solidFill>
                <a:effectLst/>
                <a:latin typeface="quote-cjk-patch"/>
              </a:rPr>
              <a:t>Giải thích Các Thành Phần Trong Hình</a:t>
            </a:r>
            <a:endParaRPr lang="vi-VN" b="0" i="0" dirty="0">
              <a:solidFill>
                <a:srgbClr val="404040"/>
              </a:solidFill>
              <a:effectLst/>
              <a:latin typeface="quote-cjk-patch"/>
            </a:endParaRPr>
          </a:p>
          <a:p>
            <a:pPr algn="l"/>
            <a:r>
              <a:rPr lang="vi-VN" b="1" i="0" dirty="0">
                <a:solidFill>
                  <a:srgbClr val="404040"/>
                </a:solidFill>
                <a:effectLst/>
                <a:latin typeface="quote-cjk-patch"/>
              </a:rPr>
              <a:t>Phần Cảm biến (Sensor Element):</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Infrared radiation (Bức xạ hồng ngoại):</a:t>
            </a:r>
            <a:r>
              <a:rPr lang="vi-VN" b="0" i="0" dirty="0">
                <a:solidFill>
                  <a:srgbClr val="404040"/>
                </a:solidFill>
                <a:effectLst/>
                <a:latin typeface="quote-cjk-patch"/>
              </a:rPr>
              <a:t> Đây là </a:t>
            </a:r>
            <a:r>
              <a:rPr lang="vi-VN" b="1" i="0" dirty="0">
                <a:solidFill>
                  <a:srgbClr val="404040"/>
                </a:solidFill>
                <a:effectLst/>
                <a:latin typeface="quote-cjk-patch"/>
              </a:rPr>
              <a:t>tín hiệu đầu vào</a:t>
            </a:r>
            <a:r>
              <a:rPr lang="vi-VN" b="0" i="0" dirty="0">
                <a:solidFill>
                  <a:srgbClr val="404040"/>
                </a:solidFill>
                <a:effectLst/>
                <a:latin typeface="quote-cjk-patch"/>
              </a:rPr>
              <a:t> cần đo. Mọi vật thể đều phát ra bức xạ nhiệt, và bước sóng của bức xạ này tỷ lệ với nhiệt độ của vật thể. Cảm biến này "nhìn" thấy nhiệt độ thông qua bức xạ này.</a:t>
            </a:r>
          </a:p>
          <a:p>
            <a:pPr algn="l">
              <a:buFont typeface="Arial" panose="020B0604020202020204" pitchFamily="34" charset="0"/>
              <a:buChar char="•"/>
            </a:pPr>
            <a:r>
              <a:rPr lang="vi-VN" b="1" i="0" dirty="0">
                <a:solidFill>
                  <a:srgbClr val="404040"/>
                </a:solidFill>
                <a:effectLst/>
                <a:latin typeface="quote-cjk-patch"/>
              </a:rPr>
              <a:t>Infrared absorber (Bộ hấp thụ bức xạ hồng ngoại):</a:t>
            </a:r>
            <a:r>
              <a:rPr lang="vi-VN" b="0" i="0" dirty="0">
                <a:solidFill>
                  <a:srgbClr val="404040"/>
                </a:solidFill>
                <a:effectLst/>
                <a:latin typeface="quote-cjk-patch"/>
              </a:rPr>
              <a:t> Là một lớp vật liệu đặc biệt được thiết kế để </a:t>
            </a:r>
            <a:r>
              <a:rPr lang="vi-VN" b="1" i="0" dirty="0">
                <a:solidFill>
                  <a:srgbClr val="404040"/>
                </a:solidFill>
                <a:effectLst/>
                <a:latin typeface="quote-cjk-patch"/>
              </a:rPr>
              <a:t>hấp thụ tốt</a:t>
            </a:r>
            <a:r>
              <a:rPr lang="vi-VN" b="0" i="0" dirty="0">
                <a:solidFill>
                  <a:srgbClr val="404040"/>
                </a:solidFill>
                <a:effectLst/>
                <a:latin typeface="quote-cjk-patch"/>
              </a:rPr>
              <a:t> bức xạ hồng ngoại từ môi trường và chuyển hóa nó thành </a:t>
            </a:r>
            <a:r>
              <a:rPr lang="vi-VN" b="1" i="0" dirty="0">
                <a:solidFill>
                  <a:srgbClr val="404040"/>
                </a:solidFill>
                <a:effectLst/>
                <a:latin typeface="quote-cjk-patch"/>
              </a:rPr>
              <a:t>nhiệt năng</a:t>
            </a:r>
            <a:r>
              <a:rPr lang="vi-VN" b="0" i="0" dirty="0">
                <a:solidFill>
                  <a:srgbClr val="404040"/>
                </a:solidFill>
                <a:effectLst/>
                <a:latin typeface="quote-cjk-patch"/>
              </a:rPr>
              <a:t> (làm nóng chính nó lên).</a:t>
            </a:r>
          </a:p>
          <a:p>
            <a:pPr algn="l">
              <a:buFont typeface="Arial" panose="020B0604020202020204" pitchFamily="34" charset="0"/>
              <a:buChar char="•"/>
            </a:pPr>
            <a:r>
              <a:rPr lang="vi-VN" b="1" i="0" dirty="0">
                <a:solidFill>
                  <a:srgbClr val="404040"/>
                </a:solidFill>
                <a:effectLst/>
                <a:latin typeface="quote-cjk-patch"/>
              </a:rPr>
              <a:t>Resonant cavity (Khoang cộng hưởng):</a:t>
            </a:r>
            <a:r>
              <a:rPr lang="vi-VN" b="0" i="0" dirty="0">
                <a:solidFill>
                  <a:srgbClr val="404040"/>
                </a:solidFill>
                <a:effectLst/>
                <a:latin typeface="quote-cjk-patch"/>
              </a:rPr>
              <a:t> Cấu trúc này giúp </a:t>
            </a:r>
            <a:r>
              <a:rPr lang="vi-VN" b="1" i="0" dirty="0">
                <a:solidFill>
                  <a:srgbClr val="404040"/>
                </a:solidFill>
                <a:effectLst/>
                <a:latin typeface="quote-cjk-patch"/>
              </a:rPr>
              <a:t>tăng cường hiệu quả hấp thụ</a:t>
            </a:r>
            <a:r>
              <a:rPr lang="vi-VN" b="0" i="0" dirty="0">
                <a:solidFill>
                  <a:srgbClr val="404040"/>
                </a:solidFill>
                <a:effectLst/>
                <a:latin typeface="quote-cjk-patch"/>
              </a:rPr>
              <a:t> bức xạ. Nó "nhốt" bức xạ lại bên trong, cho phép nó phản xạ qua lại nhiều lần, từ đó được hấp thụ tối đa.</a:t>
            </a:r>
          </a:p>
          <a:p>
            <a:pPr algn="l">
              <a:buFont typeface="Arial" panose="020B0604020202020204" pitchFamily="34" charset="0"/>
              <a:buChar char="•"/>
            </a:pPr>
            <a:r>
              <a:rPr lang="vi-VN" b="1" i="0" dirty="0">
                <a:solidFill>
                  <a:srgbClr val="404040"/>
                </a:solidFill>
                <a:effectLst/>
                <a:latin typeface="quote-cjk-patch"/>
              </a:rPr>
              <a:t>Thermal isolation region (Vùng cách nhiệt):</a:t>
            </a:r>
            <a:r>
              <a:rPr lang="vi-VN" b="0" i="0" dirty="0">
                <a:solidFill>
                  <a:srgbClr val="404040"/>
                </a:solidFill>
                <a:effectLst/>
                <a:latin typeface="quote-cjk-patch"/>
              </a:rPr>
              <a:t> Đây là phần thiết kế cực kỳ quan trọng. Nó được làm bằng vật liệu cách nhiệt (như không khí hoặc polymer) để </a:t>
            </a:r>
            <a:r>
              <a:rPr lang="vi-VN" b="1" i="0" dirty="0">
                <a:solidFill>
                  <a:srgbClr val="404040"/>
                </a:solidFill>
                <a:effectLst/>
                <a:latin typeface="quote-cjk-patch"/>
              </a:rPr>
              <a:t>cô lập nhiệt</a:t>
            </a:r>
            <a:r>
              <a:rPr lang="vi-VN" b="0" i="0" dirty="0">
                <a:solidFill>
                  <a:srgbClr val="404040"/>
                </a:solidFill>
                <a:effectLst/>
                <a:latin typeface="quote-cjk-patch"/>
              </a:rPr>
              <a:t> vùng hấp thụ với phần còn lại của vi mạch. Điều này ngăn nhiệt thoát ra ngoài, giúp cho phần tử cảm biến </a:t>
            </a:r>
            <a:r>
              <a:rPr lang="vi-VN" b="1" i="0" dirty="0">
                <a:solidFill>
                  <a:srgbClr val="404040"/>
                </a:solidFill>
                <a:effectLst/>
                <a:latin typeface="quote-cjk-patch"/>
              </a:rPr>
              <a:t>nóng lên nhanh và rõ rệt</a:t>
            </a:r>
            <a:r>
              <a:rPr lang="vi-VN" b="0" i="0" dirty="0">
                <a:solidFill>
                  <a:srgbClr val="404040"/>
                </a:solidFill>
                <a:effectLst/>
                <a:latin typeface="quote-cjk-patch"/>
              </a:rPr>
              <a:t> ngay cả với sự thay đổi nhiệt độ nhỏ, từ đó </a:t>
            </a:r>
            <a:r>
              <a:rPr lang="vi-VN" b="1" i="0" dirty="0">
                <a:solidFill>
                  <a:srgbClr val="404040"/>
                </a:solidFill>
                <a:effectLst/>
                <a:latin typeface="quote-cjk-patch"/>
              </a:rPr>
              <a:t>tăng độ nhạy cực lớn</a:t>
            </a:r>
            <a:r>
              <a:rPr lang="vi-VN" b="0" i="0" dirty="0">
                <a:solidFill>
                  <a:srgbClr val="404040"/>
                </a:solidFill>
                <a:effectLst/>
                <a:latin typeface="quote-cjk-patch"/>
              </a:rPr>
              <a:t> cho cảm biến.</a:t>
            </a:r>
          </a:p>
          <a:p>
            <a:pPr algn="l">
              <a:buFont typeface="Arial" panose="020B0604020202020204" pitchFamily="34" charset="0"/>
              <a:buChar char="•"/>
            </a:pPr>
            <a:r>
              <a:rPr lang="vi-VN" b="1" i="0" dirty="0">
                <a:solidFill>
                  <a:srgbClr val="404040"/>
                </a:solidFill>
                <a:effectLst/>
                <a:latin typeface="quote-cjk-patch"/>
              </a:rPr>
              <a:t>SiC cantilever substrate (Cần rung vật liệu Silicon Carbide):</a:t>
            </a:r>
            <a:r>
              <a:rPr lang="vi-VN" b="0" i="0" dirty="0">
                <a:solidFill>
                  <a:srgbClr val="404040"/>
                </a:solidFill>
                <a:effectLst/>
                <a:latin typeface="quote-cjk-patch"/>
              </a:rPr>
              <a:t> Đây là "trái tim" cơ học của cảm biến. Nó là một cần rung nhỏ xíu (cantilever) được chế tạo bằng công nghệ MEMS, làm từ vật liệu SiC (Silicon Carbide) bền và ổn định. Cần rung này được gắn cố định một đầu.</a:t>
            </a:r>
          </a:p>
          <a:p>
            <a:pPr algn="l">
              <a:buFont typeface="Arial" panose="020B0604020202020204" pitchFamily="34" charset="0"/>
              <a:buChar char="•"/>
            </a:pPr>
            <a:r>
              <a:rPr lang="vi-VN" b="1" i="0" dirty="0">
                <a:solidFill>
                  <a:srgbClr val="404040"/>
                </a:solidFill>
                <a:effectLst/>
                <a:latin typeface="quote-cjk-patch"/>
              </a:rPr>
              <a:t>Gold bimetal / Titanium/Tungsten film (Lưỡng kim Vàng / Màng Titan/Tungsten):</a:t>
            </a:r>
            <a:r>
              <a:rPr lang="vi-VN" b="0" i="0" dirty="0">
                <a:solidFill>
                  <a:srgbClr val="404040"/>
                </a:solidFill>
                <a:effectLst/>
                <a:latin typeface="quote-cjk-patch"/>
              </a:rPr>
              <a:t> Các lớp vật liệu này được phủ lên cần rung SiC. Vì chúng có </a:t>
            </a:r>
            <a:r>
              <a:rPr lang="vi-VN" b="1" i="0" dirty="0">
                <a:solidFill>
                  <a:srgbClr val="404040"/>
                </a:solidFill>
                <a:effectLst/>
                <a:latin typeface="quote-cjk-patch"/>
              </a:rPr>
              <a:t>hệ số giãn nở nhiệt khác nhau</a:t>
            </a:r>
            <a:r>
              <a:rPr lang="vi-VN" b="0" i="0" dirty="0">
                <a:solidFill>
                  <a:srgbClr val="404040"/>
                </a:solidFill>
                <a:effectLst/>
                <a:latin typeface="quote-cjk-patch"/>
              </a:rPr>
              <a:t>, khi bị đốt nóng, chúng sẽ </a:t>
            </a:r>
            <a:r>
              <a:rPr lang="vi-VN" b="1" i="0" dirty="0">
                <a:solidFill>
                  <a:srgbClr val="404040"/>
                </a:solidFill>
                <a:effectLst/>
                <a:latin typeface="quote-cjk-patch"/>
              </a:rPr>
              <a:t>giãn nở không đều</a:t>
            </a:r>
            <a:r>
              <a:rPr lang="vi-VN" b="0" i="0" dirty="0">
                <a:solidFill>
                  <a:srgbClr val="404040"/>
                </a:solidFill>
                <a:effectLst/>
                <a:latin typeface="quote-cjk-patch"/>
              </a:rPr>
              <a:t>, gây ra hiện tượng </a:t>
            </a:r>
            <a:r>
              <a:rPr lang="vi-VN" b="1" i="0" dirty="0">
                <a:solidFill>
                  <a:srgbClr val="404040"/>
                </a:solidFill>
                <a:effectLst/>
                <a:latin typeface="quote-cjk-patch"/>
              </a:rPr>
              <a:t>cong vênh</a:t>
            </a:r>
            <a:r>
              <a:rPr lang="vi-VN" b="0" i="0" dirty="0">
                <a:solidFill>
                  <a:srgbClr val="404040"/>
                </a:solidFill>
                <a:effectLst/>
                <a:latin typeface="quote-cjk-patch"/>
              </a:rPr>
              <a:t> (uốn cong) cho cần rung. Lượng cong vênh này tỷ lệ với nhiệt độ.</a:t>
            </a:r>
          </a:p>
          <a:p>
            <a:pPr algn="l"/>
            <a:r>
              <a:rPr lang="vi-VN" b="1" i="0" dirty="0">
                <a:solidFill>
                  <a:srgbClr val="404040"/>
                </a:solidFill>
                <a:effectLst/>
                <a:latin typeface="quote-cjk-patch"/>
              </a:rPr>
              <a:t>Phần Đo đạc và Xử lý Tín hiệu (Readout Circuit):</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Fixed capacitor electrode (Điện cực tụ điện cố định):</a:t>
            </a:r>
            <a:r>
              <a:rPr lang="vi-VN" b="0" i="0" dirty="0">
                <a:solidFill>
                  <a:srgbClr val="404040"/>
                </a:solidFill>
                <a:effectLst/>
                <a:latin typeface="quote-cjk-patch"/>
              </a:rPr>
              <a:t> Được đặt gần (nhưng không chạm vào) đầu tự do của cần rung. Cần rung (đã được phủ kim loại) và điện cực cố định này tạo thành một </a:t>
            </a:r>
            <a:r>
              <a:rPr lang="vi-VN" b="1" i="0" dirty="0">
                <a:solidFill>
                  <a:srgbClr val="404040"/>
                </a:solidFill>
                <a:effectLst/>
                <a:latin typeface="quote-cjk-patch"/>
              </a:rPr>
              <a:t>tụ điện</a:t>
            </a:r>
            <a:r>
              <a:rPr lang="vi-VN" b="0" i="0" dirty="0">
                <a:solidFill>
                  <a:srgbClr val="404040"/>
                </a:solidFill>
                <a:effectLst/>
                <a:latin typeface="quote-cjk-patch"/>
              </a:rPr>
              <a:t> có điện dung thay đổi.</a:t>
            </a:r>
          </a:p>
          <a:p>
            <a:pPr algn="l">
              <a:buFont typeface="Arial" panose="020B0604020202020204" pitchFamily="34" charset="0"/>
              <a:buChar char="•"/>
            </a:pPr>
            <a:r>
              <a:rPr lang="vi-VN" b="1" i="0" dirty="0">
                <a:solidFill>
                  <a:srgbClr val="404040"/>
                </a:solidFill>
                <a:effectLst/>
                <a:latin typeface="quote-cjk-patch"/>
              </a:rPr>
              <a:t>Circuit sensitive to capacitance change (Mạch nhạy với sự thay đổi điện dung):</a:t>
            </a:r>
            <a:r>
              <a:rPr lang="vi-VN" b="0" i="0" dirty="0">
                <a:solidFill>
                  <a:srgbClr val="404040"/>
                </a:solidFill>
                <a:effectLst/>
                <a:latin typeface="quote-cjk-patch"/>
              </a:rPr>
              <a:t> Đây là một mạch điện tử tinh vi (thường là một dạng của </a:t>
            </a:r>
            <a:r>
              <a:rPr lang="vi-VN" b="1" i="0" dirty="0">
                <a:solidFill>
                  <a:srgbClr val="404040"/>
                </a:solidFill>
                <a:effectLst/>
                <a:latin typeface="quote-cjk-patch"/>
              </a:rPr>
              <a:t>cầu đo điện dung</a:t>
            </a:r>
            <a:r>
              <a:rPr lang="vi-VN" b="0" i="0" dirty="0">
                <a:solidFill>
                  <a:srgbClr val="404040"/>
                </a:solidFill>
                <a:effectLst/>
                <a:latin typeface="quote-cjk-patch"/>
              </a:rPr>
              <a:t> hoặc mạch dao động) có nhiệm vụ </a:t>
            </a:r>
            <a:r>
              <a:rPr lang="vi-VN" b="1" i="0" dirty="0">
                <a:solidFill>
                  <a:srgbClr val="404040"/>
                </a:solidFill>
                <a:effectLst/>
                <a:latin typeface="quote-cjk-patch"/>
              </a:rPr>
              <a:t>phát hiện chính xác những thay đổi rất nhỏ</a:t>
            </a:r>
            <a:r>
              <a:rPr lang="vi-VN" b="0" i="0" dirty="0">
                <a:solidFill>
                  <a:srgbClr val="404040"/>
                </a:solidFill>
                <a:effectLst/>
                <a:latin typeface="quote-cjk-patch"/>
              </a:rPr>
              <a:t> về điện dung giữa cần rung và điện cực cố định.</a:t>
            </a:r>
          </a:p>
          <a:p>
            <a:pPr algn="l">
              <a:buFont typeface="Arial" panose="020B0604020202020204" pitchFamily="34" charset="0"/>
              <a:buChar char="•"/>
            </a:pPr>
            <a:r>
              <a:rPr lang="vi-VN" b="1" i="0" dirty="0">
                <a:solidFill>
                  <a:srgbClr val="404040"/>
                </a:solidFill>
                <a:effectLst/>
                <a:latin typeface="quote-cjk-patch"/>
              </a:rPr>
              <a:t>Voltage signal (Tín hiệu điện áp):</a:t>
            </a:r>
            <a:r>
              <a:rPr lang="vi-VN" b="0" i="0" dirty="0">
                <a:solidFill>
                  <a:srgbClr val="404040"/>
                </a:solidFill>
                <a:effectLst/>
                <a:latin typeface="quote-cjk-patch"/>
              </a:rPr>
              <a:t> Mạch trên chuyển đổi sự thay đổi điện dung thành một </a:t>
            </a:r>
            <a:r>
              <a:rPr lang="vi-VN" b="1" i="0" dirty="0">
                <a:solidFill>
                  <a:srgbClr val="404040"/>
                </a:solidFill>
                <a:effectLst/>
                <a:latin typeface="quote-cjk-patch"/>
              </a:rPr>
              <a:t>tín hiệu điện áp tỷ lệ thuận</a:t>
            </a:r>
            <a:r>
              <a:rPr lang="vi-VN" b="0" i="0" dirty="0">
                <a:solidFill>
                  <a:srgbClr val="404040"/>
                </a:solidFill>
                <a:effectLst/>
                <a:latin typeface="quote-cjk-patch"/>
              </a:rPr>
              <a:t>. Tín hiệu điện áp này là đầu ra của cảm biến, có thể được đưa đến bộ vi xử lý để hiển thị nhiệt độ.</a:t>
            </a:r>
          </a:p>
          <a:p>
            <a:pPr algn="l"/>
            <a:r>
              <a:rPr lang="vi-VN" b="1" i="0" dirty="0">
                <a:solidFill>
                  <a:srgbClr val="404040"/>
                </a:solidFill>
                <a:effectLst/>
                <a:latin typeface="quote-cjk-patch"/>
              </a:rPr>
              <a:t>Kết nối:</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Anchor and electrical interconnect (Điểm neo và kết nối điện):</a:t>
            </a:r>
            <a:r>
              <a:rPr lang="vi-VN" b="0" i="0" dirty="0">
                <a:solidFill>
                  <a:srgbClr val="404040"/>
                </a:solidFill>
                <a:effectLst/>
                <a:latin typeface="quote-cjk-patch"/>
              </a:rPr>
              <a:t> Phần này vừa cố định cấu trúc cơ học, vừa dẫn tín hiệu điện từ lớp kim loại trên cần rung xuống mạch xử lý bên dưới.</a:t>
            </a:r>
          </a:p>
          <a:p>
            <a:pPr algn="l"/>
            <a:r>
              <a:rPr lang="vi-VN" b="1" i="0" dirty="0">
                <a:solidFill>
                  <a:srgbClr val="404040"/>
                </a:solidFill>
                <a:effectLst/>
                <a:latin typeface="quote-cjk-patch"/>
              </a:rPr>
              <a:t>Nguyên Lý Hoạt Động Tổng Quát</a:t>
            </a:r>
            <a:endParaRPr lang="vi-VN" b="0" i="0" dirty="0">
              <a:solidFill>
                <a:srgbClr val="404040"/>
              </a:solidFill>
              <a:effectLst/>
              <a:latin typeface="quote-cjk-patch"/>
            </a:endParaRPr>
          </a:p>
          <a:p>
            <a:pPr algn="l">
              <a:buFont typeface="+mj-lt"/>
              <a:buAutoNum type="arabicPeriod"/>
            </a:pPr>
            <a:r>
              <a:rPr lang="vi-VN" b="1" i="0" dirty="0">
                <a:solidFill>
                  <a:srgbClr val="404040"/>
                </a:solidFill>
                <a:effectLst/>
                <a:latin typeface="quote-cjk-patch"/>
              </a:rPr>
              <a:t>Thu thập Năng lượng:</a:t>
            </a:r>
            <a:r>
              <a:rPr lang="vi-VN" b="0" i="0" dirty="0">
                <a:solidFill>
                  <a:srgbClr val="404040"/>
                </a:solidFill>
                <a:effectLst/>
                <a:latin typeface="quote-cjk-patch"/>
              </a:rPr>
              <a:t> Bức xạ hồng ngoại từ vật thể mục tiêu đi vào, được </a:t>
            </a:r>
            <a:r>
              <a:rPr lang="vi-VN" b="1" i="0" dirty="0">
                <a:solidFill>
                  <a:srgbClr val="404040"/>
                </a:solidFill>
                <a:effectLst/>
                <a:latin typeface="quote-cjk-patch"/>
              </a:rPr>
              <a:t>khoang cộng hưởng</a:t>
            </a:r>
            <a:r>
              <a:rPr lang="vi-VN" b="0" i="0" dirty="0">
                <a:solidFill>
                  <a:srgbClr val="404040"/>
                </a:solidFill>
                <a:effectLst/>
                <a:latin typeface="quote-cjk-patch"/>
              </a:rPr>
              <a:t> khuếch đại và </a:t>
            </a:r>
            <a:r>
              <a:rPr lang="vi-VN" b="1" i="0" dirty="0">
                <a:solidFill>
                  <a:srgbClr val="404040"/>
                </a:solidFill>
                <a:effectLst/>
                <a:latin typeface="quote-cjk-patch"/>
              </a:rPr>
              <a:t>bộ hấp thụ</a:t>
            </a:r>
            <a:r>
              <a:rPr lang="vi-VN" b="0" i="0" dirty="0">
                <a:solidFill>
                  <a:srgbClr val="404040"/>
                </a:solidFill>
                <a:effectLst/>
                <a:latin typeface="quote-cjk-patch"/>
              </a:rPr>
              <a:t> chuyển thành nhiệt.</a:t>
            </a:r>
          </a:p>
          <a:p>
            <a:pPr algn="l">
              <a:buFont typeface="+mj-lt"/>
              <a:buAutoNum type="arabicPeriod"/>
            </a:pPr>
            <a:r>
              <a:rPr lang="vi-VN" b="1" i="0" dirty="0">
                <a:solidFill>
                  <a:srgbClr val="404040"/>
                </a:solidFill>
                <a:effectLst/>
                <a:latin typeface="quote-cjk-patch"/>
              </a:rPr>
              <a:t>Làm nóng &amp; Biến dạng:</a:t>
            </a:r>
            <a:r>
              <a:rPr lang="vi-VN" b="0" i="0" dirty="0">
                <a:solidFill>
                  <a:srgbClr val="404040"/>
                </a:solidFill>
                <a:effectLst/>
                <a:latin typeface="quote-cjk-patch"/>
              </a:rPr>
              <a:t> Lượng nhiệt này làm nóng </a:t>
            </a:r>
            <a:r>
              <a:rPr lang="vi-VN" b="1" i="0" dirty="0">
                <a:solidFill>
                  <a:srgbClr val="404040"/>
                </a:solidFill>
                <a:effectLst/>
                <a:latin typeface="quote-cjk-patch"/>
              </a:rPr>
              <a:t>cần rung</a:t>
            </a:r>
            <a:r>
              <a:rPr lang="vi-VN" b="0" i="0" dirty="0">
                <a:solidFill>
                  <a:srgbClr val="404040"/>
                </a:solidFill>
                <a:effectLst/>
                <a:latin typeface="quote-cjk-patch"/>
              </a:rPr>
              <a:t>. Các lớp </a:t>
            </a:r>
            <a:r>
              <a:rPr lang="vi-VN" b="1" i="0" dirty="0">
                <a:solidFill>
                  <a:srgbClr val="404040"/>
                </a:solidFill>
                <a:effectLst/>
                <a:latin typeface="quote-cjk-patch"/>
              </a:rPr>
              <a:t>lưỡng kim</a:t>
            </a:r>
            <a:r>
              <a:rPr lang="vi-VN" b="0" i="0" dirty="0">
                <a:solidFill>
                  <a:srgbClr val="404040"/>
                </a:solidFill>
                <a:effectLst/>
                <a:latin typeface="quote-cjk-patch"/>
              </a:rPr>
              <a:t> trên cần rung giãn nở không đều, khiến cần rung </a:t>
            </a:r>
            <a:r>
              <a:rPr lang="vi-VN" b="1" i="0" dirty="0">
                <a:solidFill>
                  <a:srgbClr val="404040"/>
                </a:solidFill>
                <a:effectLst/>
                <a:latin typeface="quote-cjk-patch"/>
              </a:rPr>
              <a:t>bị uốn cong</a:t>
            </a:r>
            <a:r>
              <a:rPr lang="vi-VN" b="0" i="0" dirty="0">
                <a:solidFill>
                  <a:srgbClr val="404040"/>
                </a:solidFill>
                <a:effectLst/>
                <a:latin typeface="quote-cjk-patch"/>
              </a:rPr>
              <a:t>.</a:t>
            </a:r>
          </a:p>
          <a:p>
            <a:pPr algn="l">
              <a:buFont typeface="+mj-lt"/>
              <a:buAutoNum type="arabicPeriod"/>
            </a:pPr>
            <a:r>
              <a:rPr lang="vi-VN" b="1" i="0" dirty="0">
                <a:solidFill>
                  <a:srgbClr val="404040"/>
                </a:solidFill>
                <a:effectLst/>
                <a:latin typeface="quote-cjk-patch"/>
              </a:rPr>
              <a:t>Thay đổi Điện dung:</a:t>
            </a:r>
            <a:r>
              <a:rPr lang="vi-VN" b="0" i="0" dirty="0">
                <a:solidFill>
                  <a:srgbClr val="404040"/>
                </a:solidFill>
                <a:effectLst/>
                <a:latin typeface="quote-cjk-patch"/>
              </a:rPr>
              <a:t> Độ uốn cong của cần rung làm thay đổi </a:t>
            </a:r>
            <a:r>
              <a:rPr lang="vi-VN" b="1" i="0" dirty="0">
                <a:solidFill>
                  <a:srgbClr val="404040"/>
                </a:solidFill>
                <a:effectLst/>
                <a:latin typeface="quote-cjk-patch"/>
              </a:rPr>
              <a:t>khoảng cách</a:t>
            </a:r>
            <a:r>
              <a:rPr lang="vi-VN" b="0" i="0" dirty="0">
                <a:solidFill>
                  <a:srgbClr val="404040"/>
                </a:solidFill>
                <a:effectLst/>
                <a:latin typeface="quote-cjk-patch"/>
              </a:rPr>
              <a:t> giữa nó và </a:t>
            </a:r>
            <a:r>
              <a:rPr lang="vi-VN" b="1" i="0" dirty="0">
                <a:solidFill>
                  <a:srgbClr val="404040"/>
                </a:solidFill>
                <a:effectLst/>
                <a:latin typeface="quote-cjk-patch"/>
              </a:rPr>
              <a:t>điện cực tụ điện cố định</a:t>
            </a:r>
            <a:r>
              <a:rPr lang="vi-VN" b="0" i="0" dirty="0">
                <a:solidFill>
                  <a:srgbClr val="404040"/>
                </a:solidFill>
                <a:effectLst/>
                <a:latin typeface="quote-cjk-patch"/>
              </a:rPr>
              <a:t>. Điều này làm </a:t>
            </a:r>
            <a:r>
              <a:rPr lang="vi-VN" b="1" i="0" dirty="0">
                <a:solidFill>
                  <a:srgbClr val="404040"/>
                </a:solidFill>
                <a:effectLst/>
                <a:latin typeface="quote-cjk-patch"/>
              </a:rPr>
              <a:t>điện dung</a:t>
            </a:r>
            <a:r>
              <a:rPr lang="vi-VN" b="0" i="0" dirty="0">
                <a:solidFill>
                  <a:srgbClr val="404040"/>
                </a:solidFill>
                <a:effectLst/>
                <a:latin typeface="quote-cjk-patch"/>
              </a:rPr>
              <a:t> của tụ điện thay đổi. Lượng thay đổi điện dung tỷ lệ với lượng biến dạng, và do đó tỷ lệ với nhiệt độ.</a:t>
            </a:r>
          </a:p>
          <a:p>
            <a:pPr algn="l">
              <a:buFont typeface="+mj-lt"/>
              <a:buAutoNum type="arabicPeriod"/>
            </a:pPr>
            <a:r>
              <a:rPr lang="vi-VN" b="1" i="0" dirty="0">
                <a:solidFill>
                  <a:srgbClr val="404040"/>
                </a:solidFill>
                <a:effectLst/>
                <a:latin typeface="quote-cjk-patch"/>
              </a:rPr>
              <a:t>Chuyển đổi Thành Tín hiệu Điện:</a:t>
            </a:r>
            <a:r>
              <a:rPr lang="vi-VN" b="0" i="0" dirty="0">
                <a:solidFill>
                  <a:srgbClr val="404040"/>
                </a:solidFill>
                <a:effectLst/>
                <a:latin typeface="quote-cjk-patch"/>
              </a:rPr>
              <a:t> </a:t>
            </a:r>
            <a:r>
              <a:rPr lang="vi-VN" b="1" i="0" dirty="0">
                <a:solidFill>
                  <a:srgbClr val="404040"/>
                </a:solidFill>
                <a:effectLst/>
                <a:latin typeface="quote-cjk-patch"/>
              </a:rPr>
              <a:t>Mạch đo điện dung</a:t>
            </a:r>
            <a:r>
              <a:rPr lang="vi-VN" b="0" i="0" dirty="0">
                <a:solidFill>
                  <a:srgbClr val="404040"/>
                </a:solidFill>
                <a:effectLst/>
                <a:latin typeface="quote-cjk-patch"/>
              </a:rPr>
              <a:t> phát hiện sự thay đổi rất nhỏ này và biến nó thành một </a:t>
            </a:r>
            <a:r>
              <a:rPr lang="vi-VN" b="1" i="0" dirty="0">
                <a:solidFill>
                  <a:srgbClr val="404040"/>
                </a:solidFill>
                <a:effectLst/>
                <a:latin typeface="quote-cjk-patch"/>
              </a:rPr>
              <a:t>tín hiệu điện áp</a:t>
            </a:r>
            <a:r>
              <a:rPr lang="vi-VN" b="0" i="0" dirty="0">
                <a:solidFill>
                  <a:srgbClr val="404040"/>
                </a:solidFill>
                <a:effectLst/>
                <a:latin typeface="quote-cjk-patch"/>
              </a:rPr>
              <a:t> tương ứng.</a:t>
            </a:r>
          </a:p>
          <a:p>
            <a:pPr algn="l">
              <a:buFont typeface="+mj-lt"/>
              <a:buAutoNum type="arabicPeriod"/>
            </a:pPr>
            <a:r>
              <a:rPr lang="vi-VN" b="1" i="0" dirty="0">
                <a:solidFill>
                  <a:srgbClr val="404040"/>
                </a:solidFill>
                <a:effectLst/>
                <a:latin typeface="quote-cjk-patch"/>
              </a:rPr>
              <a:t>Đầu ra:</a:t>
            </a:r>
            <a:r>
              <a:rPr lang="vi-VN" b="0" i="0" dirty="0">
                <a:solidFill>
                  <a:srgbClr val="404040"/>
                </a:solidFill>
                <a:effectLst/>
                <a:latin typeface="quote-cjk-patch"/>
              </a:rPr>
              <a:t> Tín hiệu điện áp này được truyền đi, thể hiện nhiệt độ của vật thể được đo.</a:t>
            </a:r>
          </a:p>
          <a:p>
            <a:pPr algn="l"/>
            <a:r>
              <a:rPr lang="vi-VN" b="1" i="0" dirty="0">
                <a:solidFill>
                  <a:srgbClr val="404040"/>
                </a:solidFill>
                <a:effectLst/>
                <a:latin typeface="quote-cjk-patch"/>
              </a:rPr>
              <a:t>Tóm Tắt Ứng Dụng trong IoT</a:t>
            </a:r>
            <a:endParaRPr lang="vi-VN" b="0" i="0" dirty="0">
              <a:solidFill>
                <a:srgbClr val="404040"/>
              </a:solidFill>
              <a:effectLst/>
              <a:latin typeface="quote-cjk-patch"/>
            </a:endParaRPr>
          </a:p>
          <a:p>
            <a:pPr algn="l"/>
            <a:r>
              <a:rPr lang="vi-VN" b="0" i="0" dirty="0">
                <a:solidFill>
                  <a:srgbClr val="404040"/>
                </a:solidFill>
                <a:effectLst/>
                <a:latin typeface="quote-cjk-patch"/>
              </a:rPr>
              <a:t>Cảm biến loại này là một ví dụ tuyệt vời về công nghệ </a:t>
            </a:r>
            <a:r>
              <a:rPr lang="vi-VN" b="1" i="0" dirty="0">
                <a:solidFill>
                  <a:srgbClr val="404040"/>
                </a:solidFill>
                <a:effectLst/>
                <a:latin typeface="quote-cjk-patch"/>
              </a:rPr>
              <a:t>MEMS</a:t>
            </a:r>
            <a:r>
              <a:rPr lang="vi-VN" b="0" i="0" dirty="0">
                <a:solidFill>
                  <a:srgbClr val="404040"/>
                </a:solidFill>
                <a:effectLst/>
                <a:latin typeface="quote-cjk-patch"/>
              </a:rPr>
              <a:t> tinh vi trong IoT:</a:t>
            </a:r>
          </a:p>
          <a:p>
            <a:pPr algn="l">
              <a:buFont typeface="Arial" panose="020B0604020202020204" pitchFamily="34" charset="0"/>
              <a:buChar char="•"/>
            </a:pPr>
            <a:r>
              <a:rPr lang="vi-VN" b="1" i="0" dirty="0">
                <a:solidFill>
                  <a:srgbClr val="404040"/>
                </a:solidFill>
                <a:effectLst/>
                <a:latin typeface="quote-cjk-patch"/>
              </a:rPr>
              <a:t>Ưu điểm:</a:t>
            </a:r>
            <a:r>
              <a:rPr lang="vi-VN" b="0" i="0" dirty="0">
                <a:solidFill>
                  <a:srgbClr val="404040"/>
                </a:solidFill>
                <a:effectLst/>
                <a:latin typeface="quote-cjk-patch"/>
              </a:rPr>
              <a:t> Đo nhiệt độ </a:t>
            </a:r>
            <a:r>
              <a:rPr lang="vi-VN" b="1" i="0" dirty="0">
                <a:solidFill>
                  <a:srgbClr val="404040"/>
                </a:solidFill>
                <a:effectLst/>
                <a:latin typeface="quote-cjk-patch"/>
              </a:rPr>
              <a:t>không cần tiếp xúc</a:t>
            </a:r>
            <a:r>
              <a:rPr lang="vi-VN" b="0" i="0" dirty="0">
                <a:solidFill>
                  <a:srgbClr val="404040"/>
                </a:solidFill>
                <a:effectLst/>
                <a:latin typeface="quote-cjk-patch"/>
              </a:rPr>
              <a:t>, từ xa; tốc độ đáp ứng cực nhanh; độ nhạy rất cao; kích thước siêu nhỏ, tiêu thụ ít năng lượng.</a:t>
            </a:r>
          </a:p>
          <a:p>
            <a:pPr algn="l">
              <a:buFont typeface="Arial" panose="020B0604020202020204" pitchFamily="34" charset="0"/>
              <a:buChar char="•"/>
            </a:pPr>
            <a:r>
              <a:rPr lang="vi-VN" b="1" i="0" dirty="0">
                <a:solidFill>
                  <a:srgbClr val="404040"/>
                </a:solidFill>
                <a:effectLst/>
                <a:latin typeface="quote-cjk-patch"/>
              </a:rPr>
              <a:t>Ứng dụng:</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1" i="0" dirty="0">
                <a:solidFill>
                  <a:srgbClr val="404040"/>
                </a:solidFill>
                <a:effectLst/>
                <a:latin typeface="quote-cjk-patch"/>
              </a:rPr>
              <a:t>Y tế:</a:t>
            </a:r>
            <a:r>
              <a:rPr lang="vi-VN" b="0" i="0" dirty="0">
                <a:solidFill>
                  <a:srgbClr val="404040"/>
                </a:solidFill>
                <a:effectLst/>
                <a:latin typeface="quote-cjk-patch"/>
              </a:rPr>
              <a:t> Đo thân nhiệt từ xa trong các hệ thống kiểm soát dịch bệnh.</a:t>
            </a:r>
          </a:p>
          <a:p>
            <a:pPr marL="742950" lvl="1" indent="-285750" algn="l">
              <a:buFont typeface="Arial" panose="020B0604020202020204" pitchFamily="34" charset="0"/>
              <a:buChar char="•"/>
            </a:pPr>
            <a:r>
              <a:rPr lang="vi-VN" b="1" i="0" dirty="0">
                <a:solidFill>
                  <a:srgbClr val="404040"/>
                </a:solidFill>
                <a:effectLst/>
                <a:latin typeface="quote-cjk-patch"/>
              </a:rPr>
              <a:t>Công nghiệp:</a:t>
            </a:r>
            <a:r>
              <a:rPr lang="vi-VN" b="0" i="0" dirty="0">
                <a:solidFill>
                  <a:srgbClr val="404040"/>
                </a:solidFill>
                <a:effectLst/>
                <a:latin typeface="quote-cjk-patch"/>
              </a:rPr>
              <a:t> Giám sát nhiệt độ của các bộ phận máy móc chuyển động nhanh hoặc ở trong môi trường nguy hiểm.</a:t>
            </a:r>
          </a:p>
          <a:p>
            <a:pPr marL="742950" lvl="1" indent="-285750" algn="l">
              <a:buFont typeface="Arial" panose="020B0604020202020204" pitchFamily="34" charset="0"/>
              <a:buChar char="•"/>
            </a:pPr>
            <a:r>
              <a:rPr lang="vi-VN" b="1" i="0" dirty="0">
                <a:solidFill>
                  <a:srgbClr val="404040"/>
                </a:solidFill>
                <a:effectLst/>
                <a:latin typeface="quote-cjk-patch"/>
              </a:rPr>
              <a:t>Ô tô:</a:t>
            </a:r>
            <a:r>
              <a:rPr lang="vi-VN" b="0" i="0" dirty="0">
                <a:solidFill>
                  <a:srgbClr val="404040"/>
                </a:solidFill>
                <a:effectLst/>
                <a:latin typeface="quote-cjk-patch"/>
              </a:rPr>
              <a:t> Hệ thống cảnh báo điểm mù phát hiện người đi bộ dựa trên thân nhiệt.</a:t>
            </a:r>
          </a:p>
          <a:p>
            <a:pPr marL="742950" lvl="1" indent="-285750" algn="l">
              <a:buFont typeface="Arial" panose="020B0604020202020204" pitchFamily="34" charset="0"/>
              <a:buChar char="•"/>
            </a:pPr>
            <a:r>
              <a:rPr lang="vi-VN" b="1" i="0" dirty="0">
                <a:solidFill>
                  <a:srgbClr val="404040"/>
                </a:solidFill>
                <a:effectLst/>
                <a:latin typeface="quote-cjk-patch"/>
              </a:rPr>
              <a:t>Smart Home:</a:t>
            </a:r>
            <a:r>
              <a:rPr lang="vi-VN" b="0" i="0" dirty="0">
                <a:solidFill>
                  <a:srgbClr val="404040"/>
                </a:solidFill>
                <a:effectLst/>
                <a:latin typeface="quote-cjk-patch"/>
              </a:rPr>
              <a:t> Điều khiển hệ thống HVAC dựa trên sự hiện diện và nhiệt độ của người trong phòng.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4465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vi-VN" b="1" i="0" dirty="0">
                <a:solidFill>
                  <a:srgbClr val="404040"/>
                </a:solidFill>
                <a:effectLst/>
                <a:latin typeface="quote-cjk-patch"/>
              </a:rPr>
              <a:t>Cảm biến nhiệt độ, độ ẩm DHT11</a:t>
            </a:r>
            <a:r>
              <a:rPr lang="vi-VN" b="0" i="0" dirty="0">
                <a:solidFill>
                  <a:srgbClr val="404040"/>
                </a:solidFill>
                <a:effectLst/>
                <a:latin typeface="quote-cjk-patch"/>
              </a:rPr>
              <a:t>.</a:t>
            </a:r>
            <a:endParaRPr lang="en-US" b="0" i="0" dirty="0">
              <a:solidFill>
                <a:srgbClr val="404040"/>
              </a:solidFill>
              <a:effectLst/>
              <a:latin typeface="quote-cjk-patch"/>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1" i="0" dirty="0">
                <a:solidFill>
                  <a:srgbClr val="404040"/>
                </a:solidFill>
                <a:effectLst/>
                <a:latin typeface="quote-cjk-patch"/>
              </a:rPr>
              <a:t>DHT11</a:t>
            </a:r>
            <a:r>
              <a:rPr lang="vi-VN" b="0" i="0" dirty="0">
                <a:solidFill>
                  <a:srgbClr val="404040"/>
                </a:solidFill>
                <a:effectLst/>
                <a:latin typeface="quote-cjk-patch"/>
              </a:rPr>
              <a:t> là một cảm biến số (digital sensor) giá rẻ, được tích hợp sẵn một bộ xử lý tín hiệu để đo và xuất ra dữ liệu số về </a:t>
            </a:r>
            <a:r>
              <a:rPr lang="vi-VN" b="1" i="0" dirty="0">
                <a:solidFill>
                  <a:srgbClr val="404040"/>
                </a:solidFill>
                <a:effectLst/>
                <a:latin typeface="quote-cjk-patch"/>
              </a:rPr>
              <a:t>nhiệt độ</a:t>
            </a:r>
            <a:r>
              <a:rPr lang="vi-VN" b="0" i="0" dirty="0">
                <a:solidFill>
                  <a:srgbClr val="404040"/>
                </a:solidFill>
                <a:effectLst/>
                <a:latin typeface="quote-cjk-patch"/>
              </a:rPr>
              <a:t> và </a:t>
            </a:r>
            <a:r>
              <a:rPr lang="vi-VN" b="1" i="0" dirty="0">
                <a:solidFill>
                  <a:srgbClr val="404040"/>
                </a:solidFill>
                <a:effectLst/>
                <a:latin typeface="quote-cjk-patch"/>
              </a:rPr>
              <a:t>độ ẩm</a:t>
            </a:r>
            <a:r>
              <a:rPr lang="vi-VN" b="0" i="0" dirty="0">
                <a:solidFill>
                  <a:srgbClr val="404040"/>
                </a:solidFill>
                <a:effectLst/>
                <a:latin typeface="quote-cjk-patch"/>
              </a:rPr>
              <a:t>.</a:t>
            </a:r>
          </a:p>
          <a:p>
            <a:pPr marL="158750" indent="0" algn="l">
              <a:buNone/>
            </a:pPr>
            <a:r>
              <a:rPr lang="vi-VN" b="1" i="0" dirty="0">
                <a:solidFill>
                  <a:srgbClr val="404040"/>
                </a:solidFill>
                <a:effectLst/>
                <a:latin typeface="quote-cjk-patch"/>
              </a:rPr>
              <a:t> Sơ đồ chân (Pinout) và Kết nối</a:t>
            </a:r>
            <a:endParaRPr lang="vi-VN" b="0" i="0" dirty="0">
              <a:solidFill>
                <a:srgbClr val="404040"/>
              </a:solidFill>
              <a:effectLst/>
              <a:latin typeface="quote-cjk-patch"/>
            </a:endParaRPr>
          </a:p>
          <a:p>
            <a:pPr marL="158750" indent="0" algn="l">
              <a:buNone/>
            </a:pPr>
            <a:r>
              <a:rPr lang="vi-VN" b="0" i="0" dirty="0">
                <a:solidFill>
                  <a:srgbClr val="404040"/>
                </a:solidFill>
                <a:effectLst/>
                <a:latin typeface="quote-cjk-patch"/>
              </a:rPr>
              <a:t>Từ hình ảnh, ta thấy cảm biến DHT11 có 4 chân (đối với phiên bản 4 chân):</a:t>
            </a:r>
          </a:p>
          <a:p>
            <a:pPr marL="158750" indent="0" algn="l">
              <a:buNone/>
            </a:pPr>
            <a:r>
              <a:rPr lang="vi-VN" b="0" i="0" dirty="0">
                <a:solidFill>
                  <a:srgbClr val="404040"/>
                </a:solidFill>
                <a:effectLst/>
                <a:latin typeface="quote-cjk-patch"/>
              </a:rPr>
              <a:t>Số chân</a:t>
            </a:r>
            <a:r>
              <a:rPr lang="en-US" b="0" i="0" dirty="0">
                <a:solidFill>
                  <a:srgbClr val="404040"/>
                </a:solidFill>
                <a:effectLst/>
                <a:latin typeface="quote-cjk-patch"/>
              </a:rPr>
              <a:t>	</a:t>
            </a:r>
            <a:r>
              <a:rPr lang="vi-VN" b="0" i="0" dirty="0">
                <a:solidFill>
                  <a:srgbClr val="404040"/>
                </a:solidFill>
                <a:effectLst/>
                <a:latin typeface="quote-cjk-patch"/>
              </a:rPr>
              <a:t>Ký hiệu</a:t>
            </a:r>
            <a:r>
              <a:rPr lang="en-US" b="0" i="0" dirty="0">
                <a:solidFill>
                  <a:srgbClr val="404040"/>
                </a:solidFill>
                <a:effectLst/>
                <a:latin typeface="quote-cjk-patch"/>
              </a:rPr>
              <a:t>	</a:t>
            </a:r>
            <a:r>
              <a:rPr lang="vi-VN" b="0" i="0" dirty="0">
                <a:solidFill>
                  <a:srgbClr val="404040"/>
                </a:solidFill>
                <a:effectLst/>
                <a:latin typeface="quote-cjk-patch"/>
              </a:rPr>
              <a:t>Chức năng</a:t>
            </a:r>
            <a:r>
              <a:rPr lang="en-US" b="0" i="0" dirty="0">
                <a:solidFill>
                  <a:srgbClr val="404040"/>
                </a:solidFill>
                <a:effectLst/>
                <a:latin typeface="quote-cjk-patch"/>
              </a:rPr>
              <a:t>		</a:t>
            </a:r>
            <a:r>
              <a:rPr lang="vi-VN" b="0" i="0" dirty="0">
                <a:solidFill>
                  <a:srgbClr val="404040"/>
                </a:solidFill>
                <a:effectLst/>
                <a:latin typeface="quote-cjk-patch"/>
              </a:rPr>
              <a:t>Màu sắc phổ biến</a:t>
            </a:r>
            <a:endParaRPr lang="en-US" b="0" i="0" dirty="0">
              <a:solidFill>
                <a:srgbClr val="404040"/>
              </a:solidFill>
              <a:effectLst/>
              <a:latin typeface="quote-cjk-patch"/>
            </a:endParaRPr>
          </a:p>
          <a:p>
            <a:pPr marL="158750" indent="0" algn="l">
              <a:buNone/>
            </a:pPr>
            <a:r>
              <a:rPr lang="vi-VN" b="0" i="0" dirty="0">
                <a:solidFill>
                  <a:srgbClr val="404040"/>
                </a:solidFill>
                <a:effectLst/>
                <a:latin typeface="quote-cjk-patch"/>
              </a:rPr>
              <a:t>1</a:t>
            </a:r>
            <a:r>
              <a:rPr lang="en-US" b="0" i="0" dirty="0">
                <a:solidFill>
                  <a:srgbClr val="404040"/>
                </a:solidFill>
                <a:effectLst/>
                <a:latin typeface="quote-cjk-patch"/>
              </a:rPr>
              <a:t>	</a:t>
            </a:r>
            <a:r>
              <a:rPr lang="vi-VN" b="0" i="0" dirty="0">
                <a:solidFill>
                  <a:srgbClr val="404040"/>
                </a:solidFill>
                <a:effectLst/>
                <a:latin typeface="quote-cjk-patch"/>
              </a:rPr>
              <a:t>VCC / VDD</a:t>
            </a:r>
            <a:r>
              <a:rPr lang="en-US" b="0" i="0" dirty="0">
                <a:solidFill>
                  <a:srgbClr val="404040"/>
                </a:solidFill>
                <a:effectLst/>
                <a:latin typeface="quote-cjk-patch"/>
              </a:rPr>
              <a:t>	</a:t>
            </a:r>
            <a:r>
              <a:rPr lang="vi-VN" b="0" i="0" dirty="0">
                <a:solidFill>
                  <a:srgbClr val="404040"/>
                </a:solidFill>
                <a:effectLst/>
                <a:latin typeface="quote-cjk-patch"/>
              </a:rPr>
              <a:t>Nguồn dương (3.5V - 5.5V)</a:t>
            </a:r>
            <a:r>
              <a:rPr lang="en-US" b="0" i="0" dirty="0">
                <a:solidFill>
                  <a:srgbClr val="404040"/>
                </a:solidFill>
                <a:effectLst/>
                <a:latin typeface="quote-cjk-patch"/>
              </a:rPr>
              <a:t>	</a:t>
            </a:r>
            <a:r>
              <a:rPr lang="vi-VN" b="0" i="0" dirty="0">
                <a:solidFill>
                  <a:srgbClr val="404040"/>
                </a:solidFill>
                <a:effectLst/>
                <a:latin typeface="quote-cjk-patch"/>
              </a:rPr>
              <a:t>Đỏ</a:t>
            </a:r>
            <a:endParaRPr lang="en-US" b="0" i="0" dirty="0">
              <a:solidFill>
                <a:srgbClr val="404040"/>
              </a:solidFill>
              <a:effectLst/>
              <a:latin typeface="quote-cjk-patch"/>
            </a:endParaRPr>
          </a:p>
          <a:p>
            <a:pPr marL="387350" indent="-228600" algn="l">
              <a:buAutoNum type="arabicPlain" startAt="2"/>
            </a:pPr>
            <a:r>
              <a:rPr lang="vi-VN" b="0" i="0" dirty="0">
                <a:solidFill>
                  <a:srgbClr val="404040"/>
                </a:solidFill>
                <a:effectLst/>
                <a:latin typeface="quote-cjk-patch"/>
              </a:rPr>
              <a:t>DATA</a:t>
            </a:r>
            <a:r>
              <a:rPr lang="en-US" b="0" i="0" dirty="0">
                <a:solidFill>
                  <a:srgbClr val="404040"/>
                </a:solidFill>
                <a:effectLst/>
                <a:latin typeface="quote-cjk-patch"/>
              </a:rPr>
              <a:t>	</a:t>
            </a:r>
            <a:r>
              <a:rPr lang="vi-VN" b="0" i="0" dirty="0">
                <a:solidFill>
                  <a:srgbClr val="404040"/>
                </a:solidFill>
                <a:effectLst/>
                <a:latin typeface="quote-cjk-patch"/>
              </a:rPr>
              <a:t>Chân truyền dữ liệu số</a:t>
            </a:r>
            <a:r>
              <a:rPr lang="en-US" b="0" i="0" dirty="0">
                <a:solidFill>
                  <a:srgbClr val="404040"/>
                </a:solidFill>
                <a:effectLst/>
                <a:latin typeface="quote-cjk-patch"/>
              </a:rPr>
              <a:t>	</a:t>
            </a:r>
            <a:r>
              <a:rPr lang="vi-VN" b="0" i="0" dirty="0">
                <a:solidFill>
                  <a:srgbClr val="404040"/>
                </a:solidFill>
                <a:effectLst/>
                <a:latin typeface="quote-cjk-patch"/>
              </a:rPr>
              <a:t>Vàng (hoặc trắng)</a:t>
            </a:r>
            <a:endParaRPr lang="en-US" b="0" i="0" dirty="0">
              <a:solidFill>
                <a:srgbClr val="404040"/>
              </a:solidFill>
              <a:effectLst/>
              <a:latin typeface="quote-cjk-patch"/>
            </a:endParaRPr>
          </a:p>
          <a:p>
            <a:pPr marL="387350" indent="-228600" algn="l">
              <a:buAutoNum type="arabicPlain" startAt="2"/>
            </a:pPr>
            <a:r>
              <a:rPr lang="vi-VN" b="0" i="0" dirty="0">
                <a:solidFill>
                  <a:srgbClr val="404040"/>
                </a:solidFill>
                <a:effectLst/>
                <a:latin typeface="quote-cjk-patch"/>
              </a:rPr>
              <a:t>NC</a:t>
            </a:r>
            <a:r>
              <a:rPr lang="en-US" b="0" i="0" dirty="0">
                <a:solidFill>
                  <a:srgbClr val="404040"/>
                </a:solidFill>
                <a:effectLst/>
                <a:latin typeface="quote-cjk-patch"/>
              </a:rPr>
              <a:t>	</a:t>
            </a:r>
            <a:r>
              <a:rPr lang="vi-VN" b="0" i="0" dirty="0">
                <a:solidFill>
                  <a:srgbClr val="404040"/>
                </a:solidFill>
                <a:effectLst/>
                <a:latin typeface="quote-cjk-patch"/>
              </a:rPr>
              <a:t>Không kết nối (Not Connected)</a:t>
            </a:r>
            <a:endParaRPr lang="en-US" b="0" i="0" dirty="0">
              <a:solidFill>
                <a:srgbClr val="404040"/>
              </a:solidFill>
              <a:effectLst/>
              <a:latin typeface="quote-cjk-patch"/>
            </a:endParaRPr>
          </a:p>
          <a:p>
            <a:pPr marL="387350" indent="-228600" algn="l">
              <a:buAutoNum type="arabicPlain" startAt="2"/>
            </a:pPr>
            <a:r>
              <a:rPr lang="vi-VN" b="0" i="0" dirty="0">
                <a:solidFill>
                  <a:srgbClr val="404040"/>
                </a:solidFill>
                <a:effectLst/>
                <a:latin typeface="quote-cjk-patch"/>
              </a:rPr>
              <a:t>GND</a:t>
            </a:r>
            <a:r>
              <a:rPr lang="en-US" b="0" i="0" dirty="0">
                <a:solidFill>
                  <a:srgbClr val="404040"/>
                </a:solidFill>
                <a:effectLst/>
                <a:latin typeface="quote-cjk-patch"/>
              </a:rPr>
              <a:t>	</a:t>
            </a:r>
            <a:r>
              <a:rPr lang="vi-VN" b="0" i="0" dirty="0">
                <a:solidFill>
                  <a:srgbClr val="404040"/>
                </a:solidFill>
                <a:effectLst/>
                <a:latin typeface="quote-cjk-patch"/>
              </a:rPr>
              <a:t>Mass (Ground)</a:t>
            </a:r>
            <a:r>
              <a:rPr lang="en-US" b="0" i="0" dirty="0">
                <a:solidFill>
                  <a:srgbClr val="404040"/>
                </a:solidFill>
                <a:effectLst/>
                <a:latin typeface="quote-cjk-patch"/>
              </a:rPr>
              <a:t>			</a:t>
            </a:r>
            <a:r>
              <a:rPr lang="vi-VN" b="0" i="0" dirty="0">
                <a:solidFill>
                  <a:srgbClr val="404040"/>
                </a:solidFill>
                <a:effectLst/>
                <a:latin typeface="quote-cjk-patch"/>
              </a:rPr>
              <a:t>Đen</a:t>
            </a:r>
          </a:p>
          <a:p>
            <a:pPr algn="l">
              <a:buFont typeface="Arial" panose="020B0604020202020204" pitchFamily="34" charset="0"/>
              <a:buChar char="•"/>
            </a:pPr>
            <a:r>
              <a:rPr lang="vi-VN" b="1" i="0" dirty="0">
                <a:solidFill>
                  <a:srgbClr val="404040"/>
                </a:solidFill>
                <a:effectLst/>
                <a:latin typeface="quote-cjk-patch"/>
              </a:rPr>
              <a:t>Lưu ý quan trọng:</a:t>
            </a:r>
            <a:r>
              <a:rPr lang="vi-VN" b="0" i="0" dirty="0">
                <a:solidFill>
                  <a:srgbClr val="404040"/>
                </a:solidFill>
                <a:effectLst/>
                <a:latin typeface="quote-cjk-patch"/>
              </a:rPr>
              <a:t> Chân </a:t>
            </a:r>
            <a:r>
              <a:rPr lang="vi-VN" b="1" i="0" dirty="0">
                <a:solidFill>
                  <a:srgbClr val="404040"/>
                </a:solidFill>
                <a:effectLst/>
                <a:latin typeface="quote-cjk-patch"/>
              </a:rPr>
              <a:t>DATA</a:t>
            </a:r>
            <a:r>
              <a:rPr lang="vi-VN" b="0" i="0" dirty="0">
                <a:solidFill>
                  <a:srgbClr val="404040"/>
                </a:solidFill>
                <a:effectLst/>
                <a:latin typeface="quote-cjk-patch"/>
              </a:rPr>
              <a:t> cần được kéo lên nguồn (VCC) thông qua một điện trở (thường là </a:t>
            </a:r>
            <a:r>
              <a:rPr lang="vi-VN" b="1" i="0" dirty="0">
                <a:solidFill>
                  <a:srgbClr val="404040"/>
                </a:solidFill>
                <a:effectLst/>
                <a:latin typeface="quote-cjk-patch"/>
              </a:rPr>
              <a:t>4.7k</a:t>
            </a:r>
            <a:r>
              <a:rPr lang="el-GR" b="1" i="0" dirty="0">
                <a:solidFill>
                  <a:srgbClr val="404040"/>
                </a:solidFill>
                <a:effectLst/>
                <a:latin typeface="quote-cjk-patch"/>
              </a:rPr>
              <a:t>Ω </a:t>
            </a:r>
            <a:r>
              <a:rPr lang="vi-VN" b="1" i="0" dirty="0">
                <a:solidFill>
                  <a:srgbClr val="404040"/>
                </a:solidFill>
                <a:effectLst/>
                <a:latin typeface="quote-cjk-patch"/>
              </a:rPr>
              <a:t>hoặc 10k</a:t>
            </a:r>
            <a:r>
              <a:rPr lang="el-GR" b="1" i="0" dirty="0">
                <a:solidFill>
                  <a:srgbClr val="404040"/>
                </a:solidFill>
                <a:effectLst/>
                <a:latin typeface="quote-cjk-patch"/>
              </a:rPr>
              <a:t>Ω</a:t>
            </a:r>
            <a:r>
              <a:rPr lang="el-GR" b="0" i="0" dirty="0">
                <a:solidFill>
                  <a:srgbClr val="404040"/>
                </a:solidFill>
                <a:effectLst/>
                <a:latin typeface="quote-cjk-patch"/>
              </a:rPr>
              <a:t>). </a:t>
            </a:r>
            <a:r>
              <a:rPr lang="vi-VN" b="0" i="0" dirty="0">
                <a:solidFill>
                  <a:srgbClr val="404040"/>
                </a:solidFill>
                <a:effectLst/>
                <a:latin typeface="quote-cjk-patch"/>
              </a:rPr>
              <a:t>Trong hình thứ hai, chúng ta thấy điện trở </a:t>
            </a:r>
            <a:r>
              <a:rPr lang="vi-VN" b="1" i="0" dirty="0">
                <a:solidFill>
                  <a:srgbClr val="404040"/>
                </a:solidFill>
                <a:effectLst/>
                <a:latin typeface="quote-cjk-patch"/>
              </a:rPr>
              <a:t>5K</a:t>
            </a:r>
            <a:r>
              <a:rPr lang="vi-VN" b="0" i="0" dirty="0">
                <a:solidFill>
                  <a:srgbClr val="404040"/>
                </a:solidFill>
                <a:effectLst/>
                <a:latin typeface="quote-cjk-patch"/>
              </a:rPr>
              <a:t> đóng vai trò này. Điện trở kéo lên (pull-up resistor) này đảm bảo tín hiệu trên chân DATA ở mức cao (HIGH) khi không có giao tiếp, giúp tín hiệu ổn định.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67758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8776c11b6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8776c11b6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vi-VN" b="1" i="0" dirty="0">
                <a:solidFill>
                  <a:srgbClr val="404040"/>
                </a:solidFill>
                <a:effectLst/>
                <a:latin typeface="quote-cjk-patch"/>
              </a:rPr>
              <a:t>Giới thiệu và Thông số chung</a:t>
            </a:r>
            <a:endParaRPr lang="vi-VN" b="0" i="0" dirty="0">
              <a:solidFill>
                <a:srgbClr val="404040"/>
              </a:solidFill>
              <a:effectLst/>
              <a:latin typeface="quote-cjk-patch"/>
            </a:endParaRPr>
          </a:p>
          <a:p>
            <a:pPr algn="l">
              <a:buFont typeface="Arial" panose="020B0604020202020204" pitchFamily="34" charset="0"/>
              <a:buChar char="•"/>
            </a:pPr>
            <a:r>
              <a:rPr lang="vi-VN" b="1" i="0" dirty="0">
                <a:solidFill>
                  <a:srgbClr val="404040"/>
                </a:solidFill>
                <a:effectLst/>
                <a:latin typeface="quote-cjk-patch"/>
              </a:rPr>
              <a:t>Thông số kỹ thuật cơ bản:</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0" i="0" dirty="0">
                <a:solidFill>
                  <a:srgbClr val="404040"/>
                </a:solidFill>
                <a:effectLst/>
                <a:latin typeface="quote-cjk-patch"/>
              </a:rPr>
              <a:t>Điện áp hoạt động: </a:t>
            </a:r>
            <a:r>
              <a:rPr lang="vi-VN" b="1" i="0" dirty="0">
                <a:solidFill>
                  <a:srgbClr val="404040"/>
                </a:solidFill>
                <a:effectLst/>
                <a:latin typeface="quote-cjk-patch"/>
              </a:rPr>
              <a:t>3.5V - 5.5V</a:t>
            </a:r>
            <a:endParaRPr lang="vi-VN" b="0" i="0" dirty="0">
              <a:solidFill>
                <a:srgbClr val="404040"/>
              </a:solidFill>
              <a:effectLst/>
              <a:latin typeface="quote-cjk-patch"/>
            </a:endParaRPr>
          </a:p>
          <a:p>
            <a:pPr marL="742950" lvl="1" indent="-285750" algn="l">
              <a:buFont typeface="Arial" panose="020B0604020202020204" pitchFamily="34" charset="0"/>
              <a:buChar char="•"/>
            </a:pPr>
            <a:r>
              <a:rPr lang="vi-VN" b="0" i="0" dirty="0">
                <a:solidFill>
                  <a:srgbClr val="404040"/>
                </a:solidFill>
                <a:effectLst/>
                <a:latin typeface="quote-cjk-patch"/>
              </a:rPr>
              <a:t>Dải đo độ ẩm: </a:t>
            </a:r>
            <a:r>
              <a:rPr lang="vi-VN" b="1" i="0" dirty="0">
                <a:solidFill>
                  <a:srgbClr val="404040"/>
                </a:solidFill>
                <a:effectLst/>
                <a:latin typeface="quote-cjk-patch"/>
              </a:rPr>
              <a:t>20% - 90% RH</a:t>
            </a:r>
            <a:r>
              <a:rPr lang="vi-VN" b="0" i="0" dirty="0">
                <a:solidFill>
                  <a:srgbClr val="404040"/>
                </a:solidFill>
                <a:effectLst/>
                <a:latin typeface="quote-cjk-patch"/>
              </a:rPr>
              <a:t> (Độ chính xác ±5%)</a:t>
            </a:r>
          </a:p>
          <a:p>
            <a:pPr marL="742950" lvl="1" indent="-285750" algn="l">
              <a:buFont typeface="Arial" panose="020B0604020202020204" pitchFamily="34" charset="0"/>
              <a:buChar char="•"/>
            </a:pPr>
            <a:r>
              <a:rPr lang="vi-VN" b="0" i="0" dirty="0">
                <a:solidFill>
                  <a:srgbClr val="404040"/>
                </a:solidFill>
                <a:effectLst/>
                <a:latin typeface="quote-cjk-patch"/>
              </a:rPr>
              <a:t>Dải đo nhiệt độ: </a:t>
            </a:r>
            <a:r>
              <a:rPr lang="vi-VN" b="1" i="0" dirty="0">
                <a:solidFill>
                  <a:srgbClr val="404040"/>
                </a:solidFill>
                <a:effectLst/>
                <a:latin typeface="quote-cjk-patch"/>
              </a:rPr>
              <a:t>0°C - 50°C</a:t>
            </a:r>
            <a:r>
              <a:rPr lang="vi-VN" b="0" i="0" dirty="0">
                <a:solidFill>
                  <a:srgbClr val="404040"/>
                </a:solidFill>
                <a:effectLst/>
                <a:latin typeface="quote-cjk-patch"/>
              </a:rPr>
              <a:t> (Độ chính xác ±2°C)</a:t>
            </a:r>
          </a:p>
          <a:p>
            <a:pPr marL="742950" lvl="1" indent="-285750" algn="l">
              <a:buFont typeface="Arial" panose="020B0604020202020204" pitchFamily="34" charset="0"/>
              <a:buChar char="•"/>
            </a:pPr>
            <a:r>
              <a:rPr lang="vi-VN" b="0" i="0" dirty="0">
                <a:solidFill>
                  <a:srgbClr val="404040"/>
                </a:solidFill>
                <a:effectLst/>
                <a:latin typeface="quote-cjk-patch"/>
              </a:rPr>
              <a:t>Giao tiếp: </a:t>
            </a:r>
            <a:r>
              <a:rPr lang="vi-VN" b="1" i="0" dirty="0">
                <a:solidFill>
                  <a:srgbClr val="404040"/>
                </a:solidFill>
                <a:effectLst/>
                <a:latin typeface="quote-cjk-patch"/>
              </a:rPr>
              <a:t>Digital signal</a:t>
            </a:r>
            <a:r>
              <a:rPr lang="vi-VN" b="0" i="0" dirty="0">
                <a:solidFill>
                  <a:srgbClr val="404040"/>
                </a:solidFill>
                <a:effectLst/>
                <a:latin typeface="quote-cjk-patch"/>
              </a:rPr>
              <a:t> trên một dây dữ liệu duy nhất (Single-bus)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158750" indent="0" algn="l">
              <a:buNone/>
            </a:pPr>
            <a:r>
              <a:rPr lang="vi-VN" b="1" i="0" dirty="0">
                <a:solidFill>
                  <a:srgbClr val="404040"/>
                </a:solidFill>
                <a:effectLst/>
                <a:latin typeface="quote-cjk-patch"/>
              </a:rPr>
              <a:t>Nguyên lý hoạt động và Giao thức truyền dữ liệu</a:t>
            </a:r>
            <a:endParaRPr lang="vi-VN" b="0" i="0" dirty="0">
              <a:solidFill>
                <a:srgbClr val="404040"/>
              </a:solidFill>
              <a:effectLst/>
              <a:latin typeface="quote-cjk-patch"/>
            </a:endParaRPr>
          </a:p>
          <a:p>
            <a:pPr marL="158750" indent="0" algn="l">
              <a:buNone/>
            </a:pPr>
            <a:r>
              <a:rPr lang="vi-VN" b="0" i="0" dirty="0">
                <a:solidFill>
                  <a:srgbClr val="404040"/>
                </a:solidFill>
                <a:effectLst/>
                <a:latin typeface="quote-cjk-patch"/>
              </a:rPr>
              <a:t>Đây là phần quan trọng nhất. DHT11 sử dụng một </a:t>
            </a:r>
            <a:r>
              <a:rPr lang="vi-VN" b="1" i="0" dirty="0">
                <a:solidFill>
                  <a:srgbClr val="404040"/>
                </a:solidFill>
                <a:effectLst/>
                <a:latin typeface="quote-cjk-patch"/>
              </a:rPr>
              <a:t>giao thức truyền thông số trên một dây (Single-wire serial communication)</a:t>
            </a:r>
            <a:r>
              <a:rPr lang="vi-VN" b="0" i="0" dirty="0">
                <a:solidFill>
                  <a:srgbClr val="404040"/>
                </a:solidFill>
                <a:effectLst/>
                <a:latin typeface="quote-cjk-patch"/>
              </a:rPr>
              <a:t>.</a:t>
            </a:r>
          </a:p>
          <a:p>
            <a:pPr algn="l"/>
            <a:r>
              <a:rPr lang="vi-VN" b="1" i="0" dirty="0">
                <a:solidFill>
                  <a:srgbClr val="404040"/>
                </a:solidFill>
                <a:effectLst/>
                <a:latin typeface="quote-cjk-patch"/>
              </a:rPr>
              <a:t>Bước 1: Khởi tạo giao tiếp (Microcontroller Send Start Signal)</a:t>
            </a:r>
            <a:endParaRPr lang="vi-VN" b="0" i="0" dirty="0">
              <a:solidFill>
                <a:srgbClr val="404040"/>
              </a:solidFill>
              <a:effectLst/>
              <a:latin typeface="quote-cjk-patch"/>
            </a:endParaRPr>
          </a:p>
          <a:p>
            <a:pPr marL="158750" indent="0" algn="l">
              <a:buFont typeface="Arial" panose="020B0604020202020204" pitchFamily="34" charset="0"/>
              <a:buNone/>
            </a:pPr>
            <a:r>
              <a:rPr lang="en-US" b="1" i="0" dirty="0">
                <a:solidFill>
                  <a:srgbClr val="404040"/>
                </a:solidFill>
                <a:effectLst/>
                <a:latin typeface="quote-cjk-patch"/>
              </a:rPr>
              <a:t>	- </a:t>
            </a:r>
            <a:r>
              <a:rPr lang="vi-VN" b="1" i="0" dirty="0">
                <a:solidFill>
                  <a:srgbClr val="404040"/>
                </a:solidFill>
                <a:effectLst/>
                <a:latin typeface="quote-cjk-patch"/>
              </a:rPr>
              <a:t>Vi điều khiển (MCU - ví dụ Arduino)</a:t>
            </a:r>
            <a:r>
              <a:rPr lang="vi-VN" b="0" i="0" dirty="0">
                <a:solidFill>
                  <a:srgbClr val="404040"/>
                </a:solidFill>
                <a:effectLst/>
                <a:latin typeface="quote-cjk-patch"/>
              </a:rPr>
              <a:t> đóng vai trò </a:t>
            </a:r>
            <a:r>
              <a:rPr lang="vi-VN" b="1" i="0" dirty="0">
                <a:solidFill>
                  <a:srgbClr val="404040"/>
                </a:solidFill>
                <a:effectLst/>
                <a:latin typeface="quote-cjk-patch"/>
              </a:rPr>
              <a:t>Master</a:t>
            </a:r>
            <a:r>
              <a:rPr lang="vi-VN" b="0" i="0" dirty="0">
                <a:solidFill>
                  <a:srgbClr val="404040"/>
                </a:solidFill>
                <a:effectLst/>
                <a:latin typeface="quote-cjk-patch"/>
              </a:rPr>
              <a:t> (chủ), bắt đầu quá trình giao tiếp.</a:t>
            </a:r>
          </a:p>
          <a:p>
            <a:pPr marL="158750" indent="0" algn="l">
              <a:buFont typeface="Arial" panose="020B0604020202020204" pitchFamily="34" charset="0"/>
              <a:buNone/>
            </a:pPr>
            <a:r>
              <a:rPr lang="en-US" b="0" i="0" dirty="0">
                <a:solidFill>
                  <a:srgbClr val="404040"/>
                </a:solidFill>
                <a:effectLst/>
                <a:latin typeface="quote-cjk-patch"/>
              </a:rPr>
              <a:t>	- </a:t>
            </a:r>
            <a:r>
              <a:rPr lang="vi-VN" b="0" i="0" dirty="0">
                <a:solidFill>
                  <a:srgbClr val="404040"/>
                </a:solidFill>
                <a:effectLst/>
                <a:latin typeface="quote-cjk-patch"/>
              </a:rPr>
              <a:t>MCU kéo chân DATA từ HIGH xuống </a:t>
            </a:r>
            <a:r>
              <a:rPr lang="vi-VN" b="1" i="0" dirty="0">
                <a:solidFill>
                  <a:srgbClr val="404040"/>
                </a:solidFill>
                <a:effectLst/>
                <a:latin typeface="quote-cjk-patch"/>
              </a:rPr>
              <a:t>LOW</a:t>
            </a:r>
            <a:r>
              <a:rPr lang="vi-VN" b="0" i="0" dirty="0">
                <a:solidFill>
                  <a:srgbClr val="404040"/>
                </a:solidFill>
                <a:effectLst/>
                <a:latin typeface="quote-cjk-patch"/>
              </a:rPr>
              <a:t> trong </a:t>
            </a:r>
            <a:r>
              <a:rPr lang="vi-VN" b="1" i="0" dirty="0">
                <a:solidFill>
                  <a:srgbClr val="404040"/>
                </a:solidFill>
                <a:effectLst/>
                <a:latin typeface="quote-cjk-patch"/>
              </a:rPr>
              <a:t>ít nhất 18 milliseconds (ms)</a:t>
            </a:r>
            <a:r>
              <a:rPr lang="vi-VN" b="0" i="0" dirty="0">
                <a:solidFill>
                  <a:srgbClr val="404040"/>
                </a:solidFill>
                <a:effectLst/>
                <a:latin typeface="quote-cjk-patch"/>
              </a:rPr>
              <a:t>. Đây được gọi là tín hiệu "Start".</a:t>
            </a:r>
          </a:p>
          <a:p>
            <a:pPr marL="158750" indent="0" algn="l">
              <a:buFont typeface="Arial" panose="020B0604020202020204" pitchFamily="34" charset="0"/>
              <a:buNone/>
            </a:pPr>
            <a:r>
              <a:rPr lang="en-US" b="0" i="0" dirty="0">
                <a:solidFill>
                  <a:srgbClr val="404040"/>
                </a:solidFill>
                <a:effectLst/>
                <a:latin typeface="quote-cjk-patch"/>
              </a:rPr>
              <a:t>	- </a:t>
            </a:r>
            <a:r>
              <a:rPr lang="vi-VN" b="0" i="0" dirty="0">
                <a:solidFill>
                  <a:srgbClr val="404040"/>
                </a:solidFill>
                <a:effectLst/>
                <a:latin typeface="quote-cjk-patch"/>
              </a:rPr>
              <a:t>Sau đó, MCU kéo chân DATA lên </a:t>
            </a:r>
            <a:r>
              <a:rPr lang="vi-VN" b="1" i="0" dirty="0">
                <a:solidFill>
                  <a:srgbClr val="404040"/>
                </a:solidFill>
                <a:effectLst/>
                <a:latin typeface="quote-cjk-patch"/>
              </a:rPr>
              <a:t>HIGH</a:t>
            </a:r>
            <a:r>
              <a:rPr lang="vi-VN" b="0" i="0" dirty="0">
                <a:solidFill>
                  <a:srgbClr val="404040"/>
                </a:solidFill>
                <a:effectLst/>
                <a:latin typeface="quote-cjk-patch"/>
              </a:rPr>
              <a:t> trong </a:t>
            </a:r>
            <a:r>
              <a:rPr lang="vi-VN" b="1" i="0" dirty="0">
                <a:solidFill>
                  <a:srgbClr val="404040"/>
                </a:solidFill>
                <a:effectLst/>
                <a:latin typeface="quote-cjk-patch"/>
              </a:rPr>
              <a:t>20-40 microseconds (</a:t>
            </a:r>
            <a:r>
              <a:rPr lang="el-GR" b="1" i="0" dirty="0">
                <a:solidFill>
                  <a:srgbClr val="404040"/>
                </a:solidFill>
                <a:effectLst/>
                <a:latin typeface="quote-cjk-patch"/>
              </a:rPr>
              <a:t>μ</a:t>
            </a:r>
            <a:r>
              <a:rPr lang="vi-VN" b="1" i="0" dirty="0">
                <a:solidFill>
                  <a:srgbClr val="404040"/>
                </a:solidFill>
                <a:effectLst/>
                <a:latin typeface="quote-cjk-patch"/>
              </a:rPr>
              <a:t>s)</a:t>
            </a:r>
            <a:r>
              <a:rPr lang="vi-VN" b="0" i="0" dirty="0">
                <a:solidFill>
                  <a:srgbClr val="404040"/>
                </a:solidFill>
                <a:effectLst/>
                <a:latin typeface="quote-cjk-patch"/>
              </a:rPr>
              <a:t> và chuyển chân này sang chế độ </a:t>
            </a:r>
            <a:r>
              <a:rPr lang="vi-VN" b="1" i="0" dirty="0">
                <a:solidFill>
                  <a:srgbClr val="404040"/>
                </a:solidFill>
                <a:effectLst/>
                <a:latin typeface="quote-cjk-patch"/>
              </a:rPr>
              <a:t>INPUT</a:t>
            </a:r>
            <a:r>
              <a:rPr lang="vi-VN" b="0" i="0" dirty="0">
                <a:solidFill>
                  <a:srgbClr val="404040"/>
                </a:solidFill>
                <a:effectLst/>
                <a:latin typeface="quote-cjk-patch"/>
              </a:rPr>
              <a:t> (hoặc High-Z - high impedance) để "lắng nghe" </a:t>
            </a:r>
            <a:r>
              <a:rPr lang="en-US" b="0" i="0" dirty="0">
                <a:solidFill>
                  <a:srgbClr val="404040"/>
                </a:solidFill>
                <a:effectLst/>
                <a:latin typeface="quote-cjk-patch"/>
              </a:rPr>
              <a:t>	</a:t>
            </a:r>
            <a:r>
              <a:rPr lang="vi-VN" b="0" i="0" dirty="0">
                <a:solidFill>
                  <a:srgbClr val="404040"/>
                </a:solidFill>
                <a:effectLst/>
                <a:latin typeface="quote-cjk-patch"/>
              </a:rPr>
              <a:t>phản hồi từ cảm biến.</a:t>
            </a:r>
          </a:p>
          <a:p>
            <a:pPr algn="l"/>
            <a:r>
              <a:rPr lang="vi-VN" b="1" i="0" dirty="0">
                <a:solidFill>
                  <a:srgbClr val="404040"/>
                </a:solidFill>
                <a:effectLst/>
                <a:latin typeface="quote-cjk-patch"/>
              </a:rPr>
              <a:t>Bước 2: Phản hồi từ cảm biến (DHT11 Response)</a:t>
            </a:r>
            <a:endParaRPr lang="vi-VN" b="0" i="0" dirty="0">
              <a:solidFill>
                <a:srgbClr val="404040"/>
              </a:solidFill>
              <a:effectLst/>
              <a:latin typeface="quote-cjk-patch"/>
            </a:endParaRPr>
          </a:p>
          <a:p>
            <a:pPr marL="158750" indent="0" algn="l">
              <a:buFont typeface="Arial" panose="020B0604020202020204" pitchFamily="34" charset="0"/>
              <a:buNone/>
            </a:pPr>
            <a:r>
              <a:rPr lang="en-US" b="1" i="0" dirty="0">
                <a:solidFill>
                  <a:srgbClr val="404040"/>
                </a:solidFill>
                <a:effectLst/>
                <a:latin typeface="quote-cjk-patch"/>
              </a:rPr>
              <a:t>	- </a:t>
            </a:r>
            <a:r>
              <a:rPr lang="vi-VN" b="1" i="0" dirty="0">
                <a:solidFill>
                  <a:srgbClr val="404040"/>
                </a:solidFill>
                <a:effectLst/>
                <a:latin typeface="quote-cjk-patch"/>
              </a:rPr>
              <a:t>DHT11 (Slave)</a:t>
            </a:r>
            <a:r>
              <a:rPr lang="vi-VN" b="0" i="0" dirty="0">
                <a:solidFill>
                  <a:srgbClr val="404040"/>
                </a:solidFill>
                <a:effectLst/>
                <a:latin typeface="quote-cjk-patch"/>
              </a:rPr>
              <a:t> nhận được tín hiệu Start.</a:t>
            </a:r>
          </a:p>
          <a:p>
            <a:pPr marL="158750" indent="0" algn="l">
              <a:buFont typeface="Arial" panose="020B0604020202020204" pitchFamily="34" charset="0"/>
              <a:buNone/>
            </a:pPr>
            <a:r>
              <a:rPr lang="en-US" b="0" i="0" dirty="0">
                <a:solidFill>
                  <a:srgbClr val="404040"/>
                </a:solidFill>
                <a:effectLst/>
                <a:latin typeface="quote-cjk-patch"/>
              </a:rPr>
              <a:t>	- </a:t>
            </a:r>
            <a:r>
              <a:rPr lang="vi-VN" b="0" i="0" dirty="0">
                <a:solidFill>
                  <a:srgbClr val="404040"/>
                </a:solidFill>
                <a:effectLst/>
                <a:latin typeface="quote-cjk-patch"/>
              </a:rPr>
              <a:t>DHT11 sẽ kéo chân DATA xuống </a:t>
            </a:r>
            <a:r>
              <a:rPr lang="vi-VN" b="1" i="0" dirty="0">
                <a:solidFill>
                  <a:srgbClr val="404040"/>
                </a:solidFill>
                <a:effectLst/>
                <a:latin typeface="quote-cjk-patch"/>
              </a:rPr>
              <a:t>LOW</a:t>
            </a:r>
            <a:r>
              <a:rPr lang="vi-VN" b="0" i="0" dirty="0">
                <a:solidFill>
                  <a:srgbClr val="404040"/>
                </a:solidFill>
                <a:effectLst/>
                <a:latin typeface="quote-cjk-patch"/>
              </a:rPr>
              <a:t> trong </a:t>
            </a:r>
            <a:r>
              <a:rPr lang="vi-VN" b="1" i="0" dirty="0">
                <a:solidFill>
                  <a:srgbClr val="404040"/>
                </a:solidFill>
                <a:effectLst/>
                <a:latin typeface="quote-cjk-patch"/>
              </a:rPr>
              <a:t>80 </a:t>
            </a:r>
            <a:r>
              <a:rPr lang="el-GR" b="1" i="0" dirty="0">
                <a:solidFill>
                  <a:srgbClr val="404040"/>
                </a:solidFill>
                <a:effectLst/>
                <a:latin typeface="quote-cjk-patch"/>
              </a:rPr>
              <a:t>μ</a:t>
            </a:r>
            <a:r>
              <a:rPr lang="vi-VN" b="1" i="0" dirty="0">
                <a:solidFill>
                  <a:srgbClr val="404040"/>
                </a:solidFill>
                <a:effectLst/>
                <a:latin typeface="quote-cjk-patch"/>
              </a:rPr>
              <a:t>s</a:t>
            </a:r>
            <a:r>
              <a:rPr lang="vi-VN" b="0" i="0" dirty="0">
                <a:solidFill>
                  <a:srgbClr val="404040"/>
                </a:solidFill>
                <a:effectLst/>
                <a:latin typeface="quote-cjk-patch"/>
              </a:rPr>
              <a:t> để báo hiệu đã sẵn sàng.</a:t>
            </a:r>
          </a:p>
          <a:p>
            <a:pPr marL="158750" indent="0" algn="l">
              <a:buFont typeface="Arial" panose="020B0604020202020204" pitchFamily="34" charset="0"/>
              <a:buNone/>
            </a:pPr>
            <a:r>
              <a:rPr lang="en-US" b="0" i="0" dirty="0">
                <a:solidFill>
                  <a:srgbClr val="404040"/>
                </a:solidFill>
                <a:effectLst/>
                <a:latin typeface="quote-cjk-patch"/>
              </a:rPr>
              <a:t>	- </a:t>
            </a:r>
            <a:r>
              <a:rPr lang="vi-VN" b="0" i="0" dirty="0">
                <a:solidFill>
                  <a:srgbClr val="404040"/>
                </a:solidFill>
                <a:effectLst/>
                <a:latin typeface="quote-cjk-patch"/>
              </a:rPr>
              <a:t>Sau đó, DHT11 kéo chân DATA lên </a:t>
            </a:r>
            <a:r>
              <a:rPr lang="vi-VN" b="1" i="0" dirty="0">
                <a:solidFill>
                  <a:srgbClr val="404040"/>
                </a:solidFill>
                <a:effectLst/>
                <a:latin typeface="quote-cjk-patch"/>
              </a:rPr>
              <a:t>HIGH</a:t>
            </a:r>
            <a:r>
              <a:rPr lang="vi-VN" b="0" i="0" dirty="0">
                <a:solidFill>
                  <a:srgbClr val="404040"/>
                </a:solidFill>
                <a:effectLst/>
                <a:latin typeface="quote-cjk-patch"/>
              </a:rPr>
              <a:t> trong </a:t>
            </a:r>
            <a:r>
              <a:rPr lang="vi-VN" b="1" i="0" dirty="0">
                <a:solidFill>
                  <a:srgbClr val="404040"/>
                </a:solidFill>
                <a:effectLst/>
                <a:latin typeface="quote-cjk-patch"/>
              </a:rPr>
              <a:t>80 </a:t>
            </a:r>
            <a:r>
              <a:rPr lang="el-GR" b="1" i="0" dirty="0">
                <a:solidFill>
                  <a:srgbClr val="404040"/>
                </a:solidFill>
                <a:effectLst/>
                <a:latin typeface="quote-cjk-patch"/>
              </a:rPr>
              <a:t>μ</a:t>
            </a:r>
            <a:r>
              <a:rPr lang="vi-VN" b="1" i="0" dirty="0">
                <a:solidFill>
                  <a:srgbClr val="404040"/>
                </a:solidFill>
                <a:effectLst/>
                <a:latin typeface="quote-cjk-patch"/>
              </a:rPr>
              <a:t>s</a:t>
            </a:r>
            <a:r>
              <a:rPr lang="vi-VN" b="0" i="0" dirty="0">
                <a:solidFill>
                  <a:srgbClr val="404040"/>
                </a:solidFill>
                <a:effectLst/>
                <a:latin typeface="quote-cjk-patch"/>
              </a:rPr>
              <a:t> để chuẩn bị gửi dữ liệu.</a:t>
            </a:r>
          </a:p>
          <a:p>
            <a:pPr algn="l"/>
            <a:r>
              <a:rPr lang="vi-VN" b="1" i="0" dirty="0">
                <a:solidFill>
                  <a:srgbClr val="404040"/>
                </a:solidFill>
                <a:effectLst/>
                <a:latin typeface="quote-cjk-patch"/>
              </a:rPr>
              <a:t>Bước 3: Truyền dữ liệu (Data Transmission)</a:t>
            </a:r>
            <a:endParaRPr lang="vi-VN" b="0" i="0" dirty="0">
              <a:solidFill>
                <a:srgbClr val="404040"/>
              </a:solidFill>
              <a:effectLst/>
              <a:latin typeface="quote-cjk-patch"/>
            </a:endParaRPr>
          </a:p>
          <a:p>
            <a:pPr marL="158750" indent="0" algn="l">
              <a:buFont typeface="Arial" panose="020B0604020202020204" pitchFamily="34" charset="0"/>
              <a:buNone/>
            </a:pPr>
            <a:r>
              <a:rPr lang="en-US" b="0" i="0" dirty="0">
                <a:solidFill>
                  <a:srgbClr val="404040"/>
                </a:solidFill>
                <a:effectLst/>
                <a:latin typeface="quote-cjk-patch"/>
              </a:rPr>
              <a:t>	- </a:t>
            </a:r>
            <a:r>
              <a:rPr lang="vi-VN" b="0" i="0" dirty="0">
                <a:solidFill>
                  <a:srgbClr val="404040"/>
                </a:solidFill>
                <a:effectLst/>
                <a:latin typeface="quote-cjk-patch"/>
              </a:rPr>
              <a:t>DHT11 bắt đầu gửi </a:t>
            </a:r>
            <a:r>
              <a:rPr lang="vi-VN" b="1" i="0" dirty="0">
                <a:solidFill>
                  <a:srgbClr val="404040"/>
                </a:solidFill>
                <a:effectLst/>
                <a:latin typeface="quote-cjk-patch"/>
              </a:rPr>
              <a:t>40 bits dữ liệu</a:t>
            </a:r>
            <a:r>
              <a:rPr lang="vi-VN" b="0" i="0" dirty="0">
                <a:solidFill>
                  <a:srgbClr val="404040"/>
                </a:solidFill>
                <a:effectLst/>
                <a:latin typeface="quote-cjk-patch"/>
              </a:rPr>
              <a:t> liên tục. 40 bits này được cấu thành như sau:</a:t>
            </a:r>
          </a:p>
          <a:p>
            <a:pPr marL="457200" lvl="1" indent="0" algn="l">
              <a:buFont typeface="Arial" panose="020B0604020202020204" pitchFamily="34" charset="0"/>
              <a:buNone/>
            </a:pPr>
            <a:r>
              <a:rPr lang="en-US" b="1" i="0" dirty="0">
                <a:solidFill>
                  <a:srgbClr val="404040"/>
                </a:solidFill>
                <a:effectLst/>
                <a:latin typeface="quote-cjk-patch"/>
              </a:rPr>
              <a:t>		+ </a:t>
            </a:r>
            <a:r>
              <a:rPr lang="vi-VN" b="1" i="0" dirty="0">
                <a:solidFill>
                  <a:srgbClr val="404040"/>
                </a:solidFill>
                <a:effectLst/>
                <a:latin typeface="quote-cjk-patch"/>
              </a:rPr>
              <a:t>Byte 0:</a:t>
            </a:r>
            <a:r>
              <a:rPr lang="vi-VN" b="0" i="0" dirty="0">
                <a:solidFill>
                  <a:srgbClr val="404040"/>
                </a:solidFill>
                <a:effectLst/>
                <a:latin typeface="quote-cjk-patch"/>
              </a:rPr>
              <a:t> Độ ẩm phần nguyên (Humidity Integer)</a:t>
            </a:r>
          </a:p>
          <a:p>
            <a:pPr marL="457200" lvl="1" indent="0" algn="l">
              <a:buFont typeface="Arial" panose="020B0604020202020204" pitchFamily="34" charset="0"/>
              <a:buNone/>
            </a:pPr>
            <a:r>
              <a:rPr lang="en-US" b="1" i="0" dirty="0">
                <a:solidFill>
                  <a:srgbClr val="404040"/>
                </a:solidFill>
                <a:effectLst/>
                <a:latin typeface="quote-cjk-patch"/>
              </a:rPr>
              <a:t>		+ </a:t>
            </a:r>
            <a:r>
              <a:rPr lang="vi-VN" b="1" i="0" dirty="0">
                <a:solidFill>
                  <a:srgbClr val="404040"/>
                </a:solidFill>
                <a:effectLst/>
                <a:latin typeface="quote-cjk-patch"/>
              </a:rPr>
              <a:t>Byte 1:</a:t>
            </a:r>
            <a:r>
              <a:rPr lang="vi-VN" b="0" i="0" dirty="0">
                <a:solidFill>
                  <a:srgbClr val="404040"/>
                </a:solidFill>
                <a:effectLst/>
                <a:latin typeface="quote-cjk-patch"/>
              </a:rPr>
              <a:t> Độ ẩm phần thập phân (Humidity Decimal) </a:t>
            </a:r>
            <a:r>
              <a:rPr lang="vi-VN" b="0" i="1" dirty="0">
                <a:solidFill>
                  <a:srgbClr val="404040"/>
                </a:solidFill>
                <a:effectLst/>
                <a:latin typeface="quote-cjk-patch"/>
              </a:rPr>
              <a:t>(Đối với DHT11, phần này luôn là 0)</a:t>
            </a:r>
            <a:endParaRPr lang="vi-VN" b="0" i="0" dirty="0">
              <a:solidFill>
                <a:srgbClr val="404040"/>
              </a:solidFill>
              <a:effectLst/>
              <a:latin typeface="quote-cjk-patch"/>
            </a:endParaRPr>
          </a:p>
          <a:p>
            <a:pPr marL="457200" lvl="1" indent="0" algn="l">
              <a:buFont typeface="Arial" panose="020B0604020202020204" pitchFamily="34" charset="0"/>
              <a:buNone/>
            </a:pPr>
            <a:r>
              <a:rPr lang="en-US" b="1" i="0" dirty="0">
                <a:solidFill>
                  <a:srgbClr val="404040"/>
                </a:solidFill>
                <a:effectLst/>
                <a:latin typeface="quote-cjk-patch"/>
              </a:rPr>
              <a:t>		+ </a:t>
            </a:r>
            <a:r>
              <a:rPr lang="vi-VN" b="1" i="0" dirty="0">
                <a:solidFill>
                  <a:srgbClr val="404040"/>
                </a:solidFill>
                <a:effectLst/>
                <a:latin typeface="quote-cjk-patch"/>
              </a:rPr>
              <a:t>Byte 2:</a:t>
            </a:r>
            <a:r>
              <a:rPr lang="vi-VN" b="0" i="0" dirty="0">
                <a:solidFill>
                  <a:srgbClr val="404040"/>
                </a:solidFill>
                <a:effectLst/>
                <a:latin typeface="quote-cjk-patch"/>
              </a:rPr>
              <a:t> Nhiệt độ phần nguyên (Temperature Integer)</a:t>
            </a:r>
          </a:p>
          <a:p>
            <a:pPr marL="457200" lvl="1" indent="0" algn="l">
              <a:buFont typeface="Arial" panose="020B0604020202020204" pitchFamily="34" charset="0"/>
              <a:buNone/>
            </a:pPr>
            <a:r>
              <a:rPr lang="en-US" b="1" i="0" dirty="0">
                <a:solidFill>
                  <a:srgbClr val="404040"/>
                </a:solidFill>
                <a:effectLst/>
                <a:latin typeface="quote-cjk-patch"/>
              </a:rPr>
              <a:t>		+ </a:t>
            </a:r>
            <a:r>
              <a:rPr lang="vi-VN" b="1" i="0" dirty="0">
                <a:solidFill>
                  <a:srgbClr val="404040"/>
                </a:solidFill>
                <a:effectLst/>
                <a:latin typeface="quote-cjk-patch"/>
              </a:rPr>
              <a:t>Byte 3:</a:t>
            </a:r>
            <a:r>
              <a:rPr lang="vi-VN" b="0" i="0" dirty="0">
                <a:solidFill>
                  <a:srgbClr val="404040"/>
                </a:solidFill>
                <a:effectLst/>
                <a:latin typeface="quote-cjk-patch"/>
              </a:rPr>
              <a:t> Nhiệt độ phần thập phân (Temperature Decimal) </a:t>
            </a:r>
            <a:r>
              <a:rPr lang="vi-VN" b="0" i="1" dirty="0">
                <a:solidFill>
                  <a:srgbClr val="404040"/>
                </a:solidFill>
                <a:effectLst/>
                <a:latin typeface="quote-cjk-patch"/>
              </a:rPr>
              <a:t>(Đối với DHT11, phần này luôn là 0)</a:t>
            </a:r>
            <a:endParaRPr lang="vi-VN" b="0" i="0" dirty="0">
              <a:solidFill>
                <a:srgbClr val="404040"/>
              </a:solidFill>
              <a:effectLst/>
              <a:latin typeface="quote-cjk-patch"/>
            </a:endParaRPr>
          </a:p>
          <a:p>
            <a:pPr marL="457200" lvl="1" indent="0" algn="l">
              <a:buFont typeface="Arial" panose="020B0604020202020204" pitchFamily="34" charset="0"/>
              <a:buNone/>
            </a:pPr>
            <a:r>
              <a:rPr lang="en-US" b="1" i="0" dirty="0">
                <a:solidFill>
                  <a:srgbClr val="404040"/>
                </a:solidFill>
                <a:effectLst/>
                <a:latin typeface="quote-cjk-patch"/>
              </a:rPr>
              <a:t>		+ </a:t>
            </a:r>
            <a:r>
              <a:rPr lang="vi-VN" b="1" i="0" dirty="0">
                <a:solidFill>
                  <a:srgbClr val="404040"/>
                </a:solidFill>
                <a:effectLst/>
                <a:latin typeface="quote-cjk-patch"/>
              </a:rPr>
              <a:t>Byte 4:</a:t>
            </a:r>
            <a:r>
              <a:rPr lang="vi-VN" b="0" i="0" dirty="0">
                <a:solidFill>
                  <a:srgbClr val="404040"/>
                </a:solidFill>
                <a:effectLst/>
                <a:latin typeface="quote-cjk-patch"/>
              </a:rPr>
              <a:t> Byte checksum (kiểm tra lỗi). Byte này phải bằng tổng 4 byte đầu tiên.</a:t>
            </a:r>
          </a:p>
          <a:p>
            <a:pPr marL="158750" indent="0" algn="l">
              <a:buFont typeface="Arial" panose="020B0604020202020204" pitchFamily="34" charset="0"/>
              <a:buNone/>
            </a:pPr>
            <a:r>
              <a:rPr lang="en-US" b="1" i="0" dirty="0">
                <a:solidFill>
                  <a:srgbClr val="404040"/>
                </a:solidFill>
                <a:effectLst/>
                <a:latin typeface="quote-cjk-patch"/>
              </a:rPr>
              <a:t>	- </a:t>
            </a:r>
            <a:r>
              <a:rPr lang="vi-VN" b="1" i="0" dirty="0">
                <a:solidFill>
                  <a:srgbClr val="404040"/>
                </a:solidFill>
                <a:effectLst/>
                <a:latin typeface="quote-cjk-patch"/>
              </a:rPr>
              <a:t>Cách mã hóa bit 0 và bit 1:</a:t>
            </a:r>
            <a:endParaRPr lang="vi-VN" b="0" i="0" dirty="0">
              <a:solidFill>
                <a:srgbClr val="404040"/>
              </a:solidFill>
              <a:effectLst/>
              <a:latin typeface="quote-cjk-patch"/>
            </a:endParaRPr>
          </a:p>
          <a:p>
            <a:pPr marL="457200" lvl="1" indent="0" algn="l">
              <a:buFont typeface="Arial" panose="020B0604020202020204" pitchFamily="34" charset="0"/>
              <a:buNone/>
            </a:pPr>
            <a:r>
              <a:rPr lang="en-US" b="0" i="0" dirty="0">
                <a:solidFill>
                  <a:srgbClr val="404040"/>
                </a:solidFill>
                <a:effectLst/>
                <a:latin typeface="quote-cjk-patch"/>
              </a:rPr>
              <a:t>		+ </a:t>
            </a:r>
            <a:r>
              <a:rPr lang="vi-VN" b="0" i="0" dirty="0">
                <a:solidFill>
                  <a:srgbClr val="404040"/>
                </a:solidFill>
                <a:effectLst/>
                <a:latin typeface="quote-cjk-patch"/>
              </a:rPr>
              <a:t>Mỗi bit dữ liệu bắt đầu bằng một xung LOW </a:t>
            </a:r>
            <a:r>
              <a:rPr lang="vi-VN" b="1" i="0" dirty="0">
                <a:solidFill>
                  <a:srgbClr val="404040"/>
                </a:solidFill>
                <a:effectLst/>
                <a:latin typeface="quote-cjk-patch"/>
              </a:rPr>
              <a:t>50 </a:t>
            </a:r>
            <a:r>
              <a:rPr lang="el-GR" b="1" i="0" dirty="0">
                <a:solidFill>
                  <a:srgbClr val="404040"/>
                </a:solidFill>
                <a:effectLst/>
                <a:latin typeface="quote-cjk-patch"/>
              </a:rPr>
              <a:t>μ</a:t>
            </a:r>
            <a:r>
              <a:rPr lang="vi-VN" b="1" i="0" dirty="0">
                <a:solidFill>
                  <a:srgbClr val="404040"/>
                </a:solidFill>
                <a:effectLst/>
                <a:latin typeface="quote-cjk-patch"/>
              </a:rPr>
              <a:t>s</a:t>
            </a:r>
            <a:r>
              <a:rPr lang="vi-VN" b="0" i="0" dirty="0">
                <a:solidFill>
                  <a:srgbClr val="404040"/>
                </a:solidFill>
                <a:effectLst/>
                <a:latin typeface="quote-cjk-patch"/>
              </a:rPr>
              <a:t>.</a:t>
            </a:r>
          </a:p>
          <a:p>
            <a:pPr marL="457200" lvl="1" indent="0" algn="l">
              <a:buFont typeface="Arial" panose="020B0604020202020204" pitchFamily="34" charset="0"/>
              <a:buNone/>
            </a:pPr>
            <a:r>
              <a:rPr lang="en-US" b="1" i="0" dirty="0">
                <a:solidFill>
                  <a:srgbClr val="404040"/>
                </a:solidFill>
                <a:effectLst/>
                <a:latin typeface="quote-cjk-patch"/>
              </a:rPr>
              <a:t>		+ </a:t>
            </a:r>
            <a:r>
              <a:rPr lang="vi-VN" b="1" i="0" dirty="0">
                <a:solidFill>
                  <a:srgbClr val="404040"/>
                </a:solidFill>
                <a:effectLst/>
                <a:latin typeface="quote-cjk-patch"/>
              </a:rPr>
              <a:t>Bit '0'</a:t>
            </a:r>
            <a:r>
              <a:rPr lang="vi-VN" b="0" i="0" dirty="0">
                <a:solidFill>
                  <a:srgbClr val="404040"/>
                </a:solidFill>
                <a:effectLst/>
                <a:latin typeface="quote-cjk-patch"/>
              </a:rPr>
              <a:t>: Sau xung LOW là một xung HIGH dài </a:t>
            </a:r>
            <a:r>
              <a:rPr lang="vi-VN" b="1" i="0" dirty="0">
                <a:solidFill>
                  <a:srgbClr val="404040"/>
                </a:solidFill>
                <a:effectLst/>
                <a:latin typeface="quote-cjk-patch"/>
              </a:rPr>
              <a:t>26-28 </a:t>
            </a:r>
            <a:r>
              <a:rPr lang="el-GR" b="1" i="0" dirty="0">
                <a:solidFill>
                  <a:srgbClr val="404040"/>
                </a:solidFill>
                <a:effectLst/>
                <a:latin typeface="quote-cjk-patch"/>
              </a:rPr>
              <a:t>μ</a:t>
            </a:r>
            <a:r>
              <a:rPr lang="vi-VN" b="1" i="0" dirty="0">
                <a:solidFill>
                  <a:srgbClr val="404040"/>
                </a:solidFill>
                <a:effectLst/>
                <a:latin typeface="quote-cjk-patch"/>
              </a:rPr>
              <a:t>s</a:t>
            </a:r>
            <a:r>
              <a:rPr lang="vi-VN" b="0" i="0" dirty="0">
                <a:solidFill>
                  <a:srgbClr val="404040"/>
                </a:solidFill>
                <a:effectLst/>
                <a:latin typeface="quote-cjk-patch"/>
              </a:rPr>
              <a:t>.</a:t>
            </a:r>
          </a:p>
          <a:p>
            <a:pPr marL="457200" lvl="1" indent="0" algn="l">
              <a:buFont typeface="Arial" panose="020B0604020202020204" pitchFamily="34" charset="0"/>
              <a:buNone/>
            </a:pPr>
            <a:r>
              <a:rPr lang="en-US" b="1" i="0" dirty="0">
                <a:solidFill>
                  <a:srgbClr val="404040"/>
                </a:solidFill>
                <a:effectLst/>
                <a:latin typeface="quote-cjk-patch"/>
              </a:rPr>
              <a:t>		+ </a:t>
            </a:r>
            <a:r>
              <a:rPr lang="vi-VN" b="1" i="0" dirty="0">
                <a:solidFill>
                  <a:srgbClr val="404040"/>
                </a:solidFill>
                <a:effectLst/>
                <a:latin typeface="quote-cjk-patch"/>
              </a:rPr>
              <a:t>Bit '1'</a:t>
            </a:r>
            <a:r>
              <a:rPr lang="vi-VN" b="0" i="0" dirty="0">
                <a:solidFill>
                  <a:srgbClr val="404040"/>
                </a:solidFill>
                <a:effectLst/>
                <a:latin typeface="quote-cjk-patch"/>
              </a:rPr>
              <a:t>: Sau xung LOW là một xung HIGH dài </a:t>
            </a:r>
            <a:r>
              <a:rPr lang="vi-VN" b="1" i="0" dirty="0">
                <a:solidFill>
                  <a:srgbClr val="404040"/>
                </a:solidFill>
                <a:effectLst/>
                <a:latin typeface="quote-cjk-patch"/>
              </a:rPr>
              <a:t>70 </a:t>
            </a:r>
            <a:r>
              <a:rPr lang="el-GR" b="1" i="0" dirty="0">
                <a:solidFill>
                  <a:srgbClr val="404040"/>
                </a:solidFill>
                <a:effectLst/>
                <a:latin typeface="quote-cjk-patch"/>
              </a:rPr>
              <a:t>μ</a:t>
            </a:r>
            <a:r>
              <a:rPr lang="vi-VN" b="1" i="0" dirty="0">
                <a:solidFill>
                  <a:srgbClr val="404040"/>
                </a:solidFill>
                <a:effectLst/>
                <a:latin typeface="quote-cjk-patch"/>
              </a:rPr>
              <a:t>s</a:t>
            </a:r>
            <a:r>
              <a:rPr lang="vi-VN" b="0" i="0" dirty="0">
                <a:solidFill>
                  <a:srgbClr val="404040"/>
                </a:solidFill>
                <a:effectLst/>
                <a:latin typeface="quote-cjk-patch"/>
              </a:rPr>
              <a:t>.</a:t>
            </a:r>
          </a:p>
          <a:p>
            <a:pPr marL="457200" lvl="1" indent="0" algn="l">
              <a:buFont typeface="Arial" panose="020B0604020202020204" pitchFamily="34" charset="0"/>
              <a:buNone/>
            </a:pPr>
            <a:r>
              <a:rPr lang="en-US" b="0" i="0" dirty="0">
                <a:solidFill>
                  <a:srgbClr val="404040"/>
                </a:solidFill>
                <a:effectLst/>
                <a:latin typeface="quote-cjk-patch"/>
              </a:rPr>
              <a:t>		+ </a:t>
            </a:r>
            <a:r>
              <a:rPr lang="vi-VN" b="0" i="0" dirty="0">
                <a:solidFill>
                  <a:srgbClr val="404040"/>
                </a:solidFill>
                <a:effectLst/>
                <a:latin typeface="quote-cjk-patch"/>
              </a:rPr>
              <a:t>Vi điều khiển sẽ đo độ dài của xung HIGH để xác định đó là bit 0 hay bit 1.</a:t>
            </a:r>
          </a:p>
          <a:p>
            <a:pPr marL="158750" indent="0" algn="l">
              <a:buNone/>
            </a:pPr>
            <a:r>
              <a:rPr lang="vi-VN" b="1" i="0" dirty="0">
                <a:solidFill>
                  <a:srgbClr val="404040"/>
                </a:solidFill>
                <a:effectLst/>
                <a:latin typeface="quote-cjk-patch"/>
              </a:rPr>
              <a:t>4. Tóm tắt quy trình hoạt động</a:t>
            </a:r>
            <a:endParaRPr lang="vi-VN" b="0" i="0" dirty="0">
              <a:solidFill>
                <a:srgbClr val="404040"/>
              </a:solidFill>
              <a:effectLst/>
              <a:latin typeface="quote-cjk-patch"/>
            </a:endParaRPr>
          </a:p>
          <a:p>
            <a:pPr marL="158750" indent="0" algn="l">
              <a:buFont typeface="+mj-lt"/>
              <a:buNone/>
            </a:pPr>
            <a:r>
              <a:rPr lang="en-US" b="1" i="0" dirty="0">
                <a:solidFill>
                  <a:srgbClr val="404040"/>
                </a:solidFill>
                <a:effectLst/>
                <a:latin typeface="quote-cjk-patch"/>
              </a:rPr>
              <a:t>- </a:t>
            </a:r>
            <a:r>
              <a:rPr lang="vi-VN" b="1" i="0" dirty="0">
                <a:solidFill>
                  <a:srgbClr val="404040"/>
                </a:solidFill>
                <a:effectLst/>
                <a:latin typeface="quote-cjk-patch"/>
              </a:rPr>
              <a:t>Cấp nguồn</a:t>
            </a:r>
            <a:r>
              <a:rPr lang="vi-VN" b="0" i="0" dirty="0">
                <a:solidFill>
                  <a:srgbClr val="404040"/>
                </a:solidFill>
                <a:effectLst/>
                <a:latin typeface="quote-cjk-patch"/>
              </a:rPr>
              <a:t> cho cảm biến (VCC và GND).</a:t>
            </a:r>
          </a:p>
          <a:p>
            <a:pPr marL="158750" indent="0" algn="l">
              <a:buFont typeface="+mj-lt"/>
              <a:buNone/>
            </a:pPr>
            <a:r>
              <a:rPr lang="en-US" b="1" i="0" dirty="0">
                <a:solidFill>
                  <a:srgbClr val="404040"/>
                </a:solidFill>
                <a:effectLst/>
                <a:latin typeface="quote-cjk-patch"/>
              </a:rPr>
              <a:t>- </a:t>
            </a:r>
            <a:r>
              <a:rPr lang="vi-VN" b="1" i="0" dirty="0">
                <a:solidFill>
                  <a:srgbClr val="404040"/>
                </a:solidFill>
                <a:effectLst/>
                <a:latin typeface="quote-cjk-patch"/>
              </a:rPr>
              <a:t>Vi điều khiển gửi tín hiệu Start</a:t>
            </a:r>
            <a:r>
              <a:rPr lang="vi-VN" b="0" i="0" dirty="0">
                <a:solidFill>
                  <a:srgbClr val="404040"/>
                </a:solidFill>
                <a:effectLst/>
                <a:latin typeface="quote-cjk-patch"/>
              </a:rPr>
              <a:t> để yêu cầu dữ liệu.</a:t>
            </a:r>
          </a:p>
          <a:p>
            <a:pPr marL="158750" indent="0" algn="l">
              <a:buFont typeface="+mj-lt"/>
              <a:buNone/>
            </a:pPr>
            <a:r>
              <a:rPr lang="en-US" b="1" i="0" dirty="0">
                <a:solidFill>
                  <a:srgbClr val="404040"/>
                </a:solidFill>
                <a:effectLst/>
                <a:latin typeface="quote-cjk-patch"/>
              </a:rPr>
              <a:t>- </a:t>
            </a:r>
            <a:r>
              <a:rPr lang="vi-VN" b="1" i="0" dirty="0">
                <a:solidFill>
                  <a:srgbClr val="404040"/>
                </a:solidFill>
                <a:effectLst/>
                <a:latin typeface="quote-cjk-patch"/>
              </a:rPr>
              <a:t>DHT11 phản hồi</a:t>
            </a:r>
            <a:r>
              <a:rPr lang="vi-VN" b="0" i="0" dirty="0">
                <a:solidFill>
                  <a:srgbClr val="404040"/>
                </a:solidFill>
                <a:effectLst/>
                <a:latin typeface="quote-cjk-patch"/>
              </a:rPr>
              <a:t> và xác nhận.</a:t>
            </a:r>
          </a:p>
          <a:p>
            <a:pPr marL="158750" indent="0" algn="l">
              <a:buFont typeface="+mj-lt"/>
              <a:buNone/>
            </a:pPr>
            <a:r>
              <a:rPr lang="en-US" b="1" i="0" dirty="0">
                <a:solidFill>
                  <a:srgbClr val="404040"/>
                </a:solidFill>
                <a:effectLst/>
                <a:latin typeface="quote-cjk-patch"/>
              </a:rPr>
              <a:t>- </a:t>
            </a:r>
            <a:r>
              <a:rPr lang="vi-VN" b="1" i="0" dirty="0">
                <a:solidFill>
                  <a:srgbClr val="404040"/>
                </a:solidFill>
                <a:effectLst/>
                <a:latin typeface="quote-cjk-patch"/>
              </a:rPr>
              <a:t>DHT11 gửi 40 bits dữ liệu</a:t>
            </a:r>
            <a:r>
              <a:rPr lang="vi-VN" b="0" i="0" dirty="0">
                <a:solidFill>
                  <a:srgbClr val="404040"/>
                </a:solidFill>
                <a:effectLst/>
                <a:latin typeface="quote-cjk-patch"/>
              </a:rPr>
              <a:t> về nhiệt độ và độ ẩm.</a:t>
            </a:r>
          </a:p>
          <a:p>
            <a:pPr marL="158750" indent="0" algn="l">
              <a:buFont typeface="+mj-lt"/>
              <a:buNone/>
            </a:pPr>
            <a:r>
              <a:rPr lang="en-US" b="1" i="0" dirty="0">
                <a:solidFill>
                  <a:srgbClr val="404040"/>
                </a:solidFill>
                <a:effectLst/>
                <a:latin typeface="quote-cjk-patch"/>
              </a:rPr>
              <a:t>- </a:t>
            </a:r>
            <a:r>
              <a:rPr lang="vi-VN" b="1" i="0" dirty="0">
                <a:solidFill>
                  <a:srgbClr val="404040"/>
                </a:solidFill>
                <a:effectLst/>
                <a:latin typeface="quote-cjk-patch"/>
              </a:rPr>
              <a:t>Vi điều khiển đọc và giải mã</a:t>
            </a:r>
            <a:r>
              <a:rPr lang="vi-VN" b="0" i="0" dirty="0">
                <a:solidFill>
                  <a:srgbClr val="404040"/>
                </a:solidFill>
                <a:effectLst/>
                <a:latin typeface="quote-cjk-patch"/>
              </a:rPr>
              <a:t> độ dài của các xung HIGH để xác định các bit 0 và 1.</a:t>
            </a:r>
          </a:p>
          <a:p>
            <a:pPr marL="158750" indent="0" algn="l">
              <a:buFont typeface="+mj-lt"/>
              <a:buNone/>
            </a:pPr>
            <a:r>
              <a:rPr lang="en-US" b="1" i="0" dirty="0">
                <a:solidFill>
                  <a:srgbClr val="404040"/>
                </a:solidFill>
                <a:effectLst/>
                <a:latin typeface="quote-cjk-patch"/>
              </a:rPr>
              <a:t>- </a:t>
            </a:r>
            <a:r>
              <a:rPr lang="vi-VN" b="1" i="0" dirty="0">
                <a:solidFill>
                  <a:srgbClr val="404040"/>
                </a:solidFill>
                <a:effectLst/>
                <a:latin typeface="quote-cjk-patch"/>
              </a:rPr>
              <a:t>Vi điều khiển kiểm tra checksum</a:t>
            </a:r>
            <a:r>
              <a:rPr lang="vi-VN" b="0" i="0" dirty="0">
                <a:solidFill>
                  <a:srgbClr val="404040"/>
                </a:solidFill>
                <a:effectLst/>
                <a:latin typeface="quote-cjk-patch"/>
              </a:rPr>
              <a:t> để xác minh tính toàn vẹn của dữ liệu.</a:t>
            </a:r>
          </a:p>
          <a:p>
            <a:pPr marL="158750" indent="0" algn="l">
              <a:buFont typeface="+mj-lt"/>
              <a:buNone/>
            </a:pPr>
            <a:r>
              <a:rPr lang="en-US" b="0" i="0" dirty="0">
                <a:solidFill>
                  <a:srgbClr val="404040"/>
                </a:solidFill>
                <a:effectLst/>
                <a:latin typeface="quote-cjk-patch"/>
              </a:rPr>
              <a:t>- </a:t>
            </a:r>
            <a:r>
              <a:rPr lang="vi-VN" b="0" i="0" dirty="0">
                <a:solidFill>
                  <a:srgbClr val="404040"/>
                </a:solidFill>
                <a:effectLst/>
                <a:latin typeface="quote-cjk-patch"/>
              </a:rPr>
              <a:t>Dữ liệu được sử dụng để hiển thị hoặc xử lý.</a:t>
            </a:r>
          </a:p>
          <a:p>
            <a:pPr marL="158750" indent="0" algn="l">
              <a:buFont typeface="+mj-lt"/>
              <a:buNone/>
            </a:pPr>
            <a:r>
              <a:rPr lang="en-US" b="1" i="0" dirty="0">
                <a:solidFill>
                  <a:srgbClr val="404040"/>
                </a:solidFill>
                <a:effectLst/>
                <a:latin typeface="quote-cjk-patch"/>
              </a:rPr>
              <a:t>-</a:t>
            </a:r>
            <a:r>
              <a:rPr lang="vi-VN" b="1" i="0" dirty="0">
                <a:solidFill>
                  <a:srgbClr val="404040"/>
                </a:solidFill>
                <a:effectLst/>
                <a:latin typeface="quote-cjk-patch"/>
              </a:rPr>
              <a:t>Lưu ý:</a:t>
            </a:r>
            <a:r>
              <a:rPr lang="vi-VN" b="0" i="0" dirty="0">
                <a:solidFill>
                  <a:srgbClr val="404040"/>
                </a:solidFill>
                <a:effectLst/>
                <a:latin typeface="quote-cjk-patch"/>
              </a:rPr>
              <a:t> Chỉ nên gửi tín hiệu Start để yêu cầu dữ liệu </a:t>
            </a:r>
            <a:r>
              <a:rPr lang="vi-VN" b="1" i="0" dirty="0">
                <a:solidFill>
                  <a:srgbClr val="404040"/>
                </a:solidFill>
                <a:effectLst/>
                <a:latin typeface="quote-cjk-patch"/>
              </a:rPr>
              <a:t>mỗi 2 giây</a:t>
            </a:r>
            <a:r>
              <a:rPr lang="vi-VN" b="0" i="0" dirty="0">
                <a:solidFill>
                  <a:srgbClr val="404040"/>
                </a:solidFill>
                <a:effectLst/>
                <a:latin typeface="quote-cjk-patch"/>
              </a:rPr>
              <a:t> một lần. DHT11 không thể phản hồi nếu hỏi dữ liệu quá thường xuyên.</a:t>
            </a:r>
          </a:p>
          <a:p>
            <a:pPr marL="158750" indent="0" algn="l">
              <a:buNone/>
            </a:pPr>
            <a:endParaRPr lang="en-US" b="1" i="0">
              <a:solidFill>
                <a:srgbClr val="404040"/>
              </a:solidFill>
              <a:effectLst/>
              <a:latin typeface="quote-cjk-patch"/>
            </a:endParaRPr>
          </a:p>
          <a:p>
            <a:pPr marL="158750" indent="0" algn="l">
              <a:buNone/>
            </a:pPr>
            <a:r>
              <a:rPr lang="vi-VN" b="1" i="0">
                <a:solidFill>
                  <a:srgbClr val="404040"/>
                </a:solidFill>
                <a:effectLst/>
                <a:latin typeface="quote-cjk-patch"/>
              </a:rPr>
              <a:t>Kết </a:t>
            </a:r>
            <a:r>
              <a:rPr lang="vi-VN" b="1" i="0" dirty="0">
                <a:solidFill>
                  <a:srgbClr val="404040"/>
                </a:solidFill>
                <a:effectLst/>
                <a:latin typeface="quote-cjk-patch"/>
              </a:rPr>
              <a:t>luận</a:t>
            </a:r>
            <a:endParaRPr lang="vi-VN" b="0" i="0" dirty="0">
              <a:solidFill>
                <a:srgbClr val="404040"/>
              </a:solidFill>
              <a:effectLst/>
              <a:latin typeface="quote-cjk-patch"/>
            </a:endParaRPr>
          </a:p>
          <a:p>
            <a:pPr algn="l"/>
            <a:r>
              <a:rPr lang="vi-VN" b="0" i="0" dirty="0">
                <a:solidFill>
                  <a:srgbClr val="404040"/>
                </a:solidFill>
                <a:effectLst/>
                <a:latin typeface="quote-cjk-patch"/>
              </a:rPr>
              <a:t>Cảm biến DHT11 là một ví dụ điển hình về việc sử dụng giao tiếp số trên một dây duy nhất để truyền tải nhiều thông tin. Hiểu được nguyên lý hoạt động của nó sẽ giúp các em không chỉ sử dụng được thư viện có sẵn mà còn có thể tự viết code để giao tiếp trực tiếp với cảm biến, một kỹ năng rất quan trọng trong lập trình nhúng và IoT.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3060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776c11b6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8776c11b6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1. Kiến trúc phần cứng</a:t>
            </a:r>
          </a:p>
          <a:p>
            <a:pPr>
              <a:buFont typeface="Arial" panose="020B0604020202020204" pitchFamily="34" charset="0"/>
              <a:buChar char="•"/>
            </a:pPr>
            <a:r>
              <a:rPr lang="vi-VN" dirty="0"/>
              <a:t>Các thiết bị IoT cơ bản thường sử dụng </a:t>
            </a:r>
            <a:r>
              <a:rPr lang="vi-VN" b="1" dirty="0"/>
              <a:t>vi điều khiển (microcontroller)</a:t>
            </a:r>
            <a:r>
              <a:rPr lang="vi-VN" dirty="0"/>
              <a:t> thay vì vi xử lý mạnh.</a:t>
            </a:r>
          </a:p>
          <a:p>
            <a:pPr>
              <a:buFont typeface="Arial" panose="020B0604020202020204" pitchFamily="34" charset="0"/>
              <a:buChar char="•"/>
            </a:pPr>
            <a:r>
              <a:rPr lang="vi-VN" b="1" dirty="0"/>
              <a:t>Đặc điểm:</a:t>
            </a:r>
            <a:endParaRPr lang="vi-VN" dirty="0"/>
          </a:p>
          <a:p>
            <a:pPr marL="742950" lvl="1" indent="-285750">
              <a:buFont typeface="Arial" panose="020B0604020202020204" pitchFamily="34" charset="0"/>
              <a:buChar char="•"/>
            </a:pPr>
            <a:r>
              <a:rPr lang="vi-VN" b="1" dirty="0"/>
              <a:t>Kiến trúc 8-bit:</a:t>
            </a:r>
            <a:r>
              <a:rPr lang="vi-VN" dirty="0"/>
              <a:t> đơn giản, xử lý dữ liệu nhỏ gọn, chi phí thấp.</a:t>
            </a:r>
          </a:p>
          <a:p>
            <a:pPr marL="742950" lvl="1" indent="-285750">
              <a:buFont typeface="Arial" panose="020B0604020202020204" pitchFamily="34" charset="0"/>
              <a:buChar char="•"/>
            </a:pPr>
            <a:r>
              <a:rPr lang="vi-VN" b="1" dirty="0"/>
              <a:t>Hiệu năng thấp:</a:t>
            </a:r>
            <a:r>
              <a:rPr lang="vi-VN" dirty="0"/>
              <a:t> chỉ thực hiện các tác vụ cơ bản, không chạy các ứng dụng phức tạp.</a:t>
            </a:r>
          </a:p>
          <a:p>
            <a:pPr marL="742950" lvl="1" indent="-285750">
              <a:buFont typeface="Arial" panose="020B0604020202020204" pitchFamily="34" charset="0"/>
              <a:buChar char="•"/>
            </a:pPr>
            <a:r>
              <a:rPr lang="vi-VN" b="1" dirty="0"/>
              <a:t>Không dùng hệ điều hành:</a:t>
            </a:r>
            <a:r>
              <a:rPr lang="vi-VN" dirty="0"/>
              <a:t> chương trình chạy trực tiếp trên phần cứng, giúp tiết kiệm tài nguyên và năng lượng.</a:t>
            </a:r>
          </a:p>
          <a:p>
            <a:r>
              <a:rPr lang="en-US" dirty="0"/>
              <a:t>👉 </a:t>
            </a:r>
            <a:r>
              <a:rPr lang="vi-VN" dirty="0"/>
              <a:t>Điều này phù hợp cho thiết bị IoT cần nhỏ gọn, rẻ, tiêu thụ ít điện năng và làm một nhiệm vụ cụ thể.</a:t>
            </a:r>
          </a:p>
          <a:p>
            <a:r>
              <a:rPr lang="vi-VN" b="1" dirty="0"/>
              <a:t>2. Lập trình firmware</a:t>
            </a:r>
          </a:p>
          <a:p>
            <a:pPr>
              <a:buFont typeface="Arial" panose="020B0604020202020204" pitchFamily="34" charset="0"/>
              <a:buChar char="•"/>
            </a:pPr>
            <a:r>
              <a:rPr lang="vi-VN" b="1" dirty="0"/>
              <a:t>Firmware</a:t>
            </a:r>
            <a:r>
              <a:rPr lang="vi-VN" dirty="0"/>
              <a:t> là phần mềm chạy trực tiếp trên vi điều khiển, được nạp vào bộ nhớ flash.</a:t>
            </a:r>
          </a:p>
          <a:p>
            <a:pPr>
              <a:buFont typeface="Arial" panose="020B0604020202020204" pitchFamily="34" charset="0"/>
              <a:buChar char="•"/>
            </a:pPr>
            <a:r>
              <a:rPr lang="vi-VN" dirty="0"/>
              <a:t>Nhiệm vụ chính của firmware:</a:t>
            </a:r>
          </a:p>
          <a:p>
            <a:pPr marL="742950" lvl="1" indent="-285750">
              <a:buFont typeface="Arial" panose="020B0604020202020204" pitchFamily="34" charset="0"/>
              <a:buChar char="•"/>
            </a:pPr>
            <a:r>
              <a:rPr lang="vi-VN" b="1" dirty="0"/>
              <a:t>Giao tiếp vào/ra cơ bản (I/O):</a:t>
            </a:r>
            <a:r>
              <a:rPr lang="vi-VN" dirty="0"/>
              <a:t> đọc dữ liệu từ cảm biến (sensor), điều khiển actuator (bật đèn, bật quạt…).</a:t>
            </a:r>
          </a:p>
          <a:p>
            <a:pPr marL="742950" lvl="1" indent="-285750">
              <a:buFont typeface="Arial" panose="020B0604020202020204" pitchFamily="34" charset="0"/>
              <a:buChar char="•"/>
            </a:pPr>
            <a:r>
              <a:rPr lang="vi-VN" b="1" dirty="0"/>
              <a:t>Ghép nối ngoại vi:</a:t>
            </a:r>
            <a:r>
              <a:rPr lang="vi-VN" dirty="0"/>
              <a:t> thông qua các chuẩn truyền thông:</a:t>
            </a:r>
          </a:p>
          <a:p>
            <a:pPr marL="1143000" lvl="2" indent="-228600">
              <a:buFont typeface="Arial" panose="020B0604020202020204" pitchFamily="34" charset="0"/>
              <a:buChar char="•"/>
            </a:pPr>
            <a:r>
              <a:rPr lang="vi-VN" b="1" dirty="0"/>
              <a:t>UART:</a:t>
            </a:r>
            <a:r>
              <a:rPr lang="vi-VN" dirty="0"/>
              <a:t> giao tiếp nối tiếp cơ bản.</a:t>
            </a:r>
          </a:p>
          <a:p>
            <a:pPr marL="1143000" lvl="2" indent="-228600">
              <a:buFont typeface="Arial" panose="020B0604020202020204" pitchFamily="34" charset="0"/>
              <a:buChar char="•"/>
            </a:pPr>
            <a:r>
              <a:rPr lang="vi-VN" b="1" dirty="0"/>
              <a:t>I2C:</a:t>
            </a:r>
            <a:r>
              <a:rPr lang="vi-VN" dirty="0"/>
              <a:t> kết nối nhiều cảm biến trên cùng bus.</a:t>
            </a:r>
          </a:p>
          <a:p>
            <a:pPr marL="1143000" lvl="2" indent="-228600">
              <a:buFont typeface="Arial" panose="020B0604020202020204" pitchFamily="34" charset="0"/>
              <a:buChar char="•"/>
            </a:pPr>
            <a:r>
              <a:rPr lang="vi-VN" b="1" dirty="0"/>
              <a:t>SPI:</a:t>
            </a:r>
            <a:r>
              <a:rPr lang="vi-VN" dirty="0"/>
              <a:t> tốc độ cao, thường dùng cho bộ nhớ hoặc màn hình.</a:t>
            </a:r>
          </a:p>
          <a:p>
            <a:r>
              <a:rPr lang="en-US" dirty="0"/>
              <a:t>👉 </a:t>
            </a:r>
            <a:r>
              <a:rPr lang="vi-VN" dirty="0"/>
              <a:t>Đây là cách mà vi điều khiển “nói chuyện” với các phần cứng khác trong hệ thống IoT.</a:t>
            </a:r>
          </a:p>
          <a:p>
            <a:r>
              <a:rPr lang="vi-VN" b="1" dirty="0"/>
              <a:t>3. Ví dụ thiết bị điển hình</a:t>
            </a:r>
          </a:p>
          <a:p>
            <a:pPr>
              <a:buFont typeface="Arial" panose="020B0604020202020204" pitchFamily="34" charset="0"/>
              <a:buChar char="•"/>
            </a:pPr>
            <a:r>
              <a:rPr lang="vi-VN" b="1" dirty="0"/>
              <a:t>Arduino (ATmega328):</a:t>
            </a:r>
            <a:r>
              <a:rPr lang="vi-VN" dirty="0"/>
              <a:t> phổ biến trong học tập và nghiên cứu IoT, dễ lập trình, nhiều thư viện.</a:t>
            </a:r>
          </a:p>
          <a:p>
            <a:pPr>
              <a:buFont typeface="Arial" panose="020B0604020202020204" pitchFamily="34" charset="0"/>
              <a:buChar char="•"/>
            </a:pPr>
            <a:r>
              <a:rPr lang="vi-VN" b="1" dirty="0"/>
              <a:t>ATmega / AVR:</a:t>
            </a:r>
            <a:r>
              <a:rPr lang="vi-VN" dirty="0"/>
              <a:t> họ vi điều khiển 8-bit, giá rẻ, dùng trong nhiều ứng dụng IoT cơ bản.</a:t>
            </a:r>
          </a:p>
          <a:p>
            <a:pPr>
              <a:buFont typeface="Arial" panose="020B0604020202020204" pitchFamily="34" charset="0"/>
              <a:buChar char="•"/>
            </a:pPr>
            <a:r>
              <a:rPr lang="vi-VN" b="1" dirty="0"/>
              <a:t>PIC:</a:t>
            </a:r>
            <a:r>
              <a:rPr lang="vi-VN" dirty="0"/>
              <a:t> dòng vi điều khiển của Microchip, dùng trong công nghiệp và điện tử dân dụng.</a:t>
            </a:r>
          </a:p>
          <a:p>
            <a:r>
              <a:rPr lang="en-US" dirty="0"/>
              <a:t>👉 </a:t>
            </a:r>
            <a:r>
              <a:rPr lang="vi-VN" dirty="0"/>
              <a:t>Những thiết bị này minh họa rõ đặc trưng: </a:t>
            </a:r>
            <a:r>
              <a:rPr lang="vi-VN" b="1" dirty="0"/>
              <a:t>đơn giản – tiết kiệm năng lượng – chi phí thấp – phù hợp cho IoT</a:t>
            </a:r>
            <a:r>
              <a:rPr lang="vi-VN" dirty="0"/>
              <a:t>.</a:t>
            </a:r>
          </a:p>
          <a:p>
            <a:r>
              <a:rPr lang="vi-VN" b="1" dirty="0"/>
              <a:t>4. Kết luận cho sinh viên</a:t>
            </a:r>
          </a:p>
          <a:p>
            <a:pPr>
              <a:buFont typeface="Arial" panose="020B0604020202020204" pitchFamily="34" charset="0"/>
              <a:buChar char="•"/>
            </a:pPr>
            <a:r>
              <a:rPr lang="vi-VN" dirty="0"/>
              <a:t>Các thiết bị IoT cơ bản không cần CPU mạnh hay hệ điều hành phức tạp.</a:t>
            </a:r>
          </a:p>
          <a:p>
            <a:pPr>
              <a:buFont typeface="Arial" panose="020B0604020202020204" pitchFamily="34" charset="0"/>
              <a:buChar char="•"/>
            </a:pPr>
            <a:r>
              <a:rPr lang="vi-VN" b="1" dirty="0"/>
              <a:t>Vi điều khiển 8-bit với firmware nhẹ</a:t>
            </a:r>
            <a:r>
              <a:rPr lang="vi-VN" dirty="0"/>
              <a:t> là đủ để:</a:t>
            </a:r>
          </a:p>
          <a:p>
            <a:pPr marL="742950" lvl="1" indent="-285750">
              <a:buFont typeface="Arial" panose="020B0604020202020204" pitchFamily="34" charset="0"/>
              <a:buChar char="•"/>
            </a:pPr>
            <a:r>
              <a:rPr lang="vi-VN" dirty="0"/>
              <a:t>Thu thập dữ liệu từ cảm biến.</a:t>
            </a:r>
          </a:p>
          <a:p>
            <a:pPr marL="742950" lvl="1" indent="-285750">
              <a:buFont typeface="Arial" panose="020B0604020202020204" pitchFamily="34" charset="0"/>
              <a:buChar char="•"/>
            </a:pPr>
            <a:r>
              <a:rPr lang="vi-VN" dirty="0"/>
              <a:t>Giao tiếp qua UART/I2C/SPI.</a:t>
            </a:r>
          </a:p>
          <a:p>
            <a:pPr marL="742950" lvl="1" indent="-285750">
              <a:buFont typeface="Arial" panose="020B0604020202020204" pitchFamily="34" charset="0"/>
              <a:buChar char="•"/>
            </a:pPr>
            <a:r>
              <a:rPr lang="vi-VN" dirty="0"/>
              <a:t>Gửi dữ liệu lên gateway hoặc cloud.</a:t>
            </a:r>
          </a:p>
          <a:p>
            <a:pPr>
              <a:buFont typeface="Arial" panose="020B0604020202020204" pitchFamily="34" charset="0"/>
              <a:buChar char="•"/>
            </a:pPr>
            <a:r>
              <a:rPr lang="vi-VN" dirty="0"/>
              <a:t>Đây chính là nền tảng để sinh viên hiểu cách các thiết bị IoT cấp thấp hoạt động trước khi tìm hiểu các hệ thống phức tạp hơn (dùng vi xử lý 32-bit, chạy RTOS hay Linux).</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fb86d61ae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fb86d61ae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1. Cảm nhận (Sensing)</a:t>
            </a:r>
          </a:p>
          <a:p>
            <a:pPr>
              <a:buFont typeface="Arial" panose="020B0604020202020204" pitchFamily="34" charset="0"/>
              <a:buChar char="•"/>
            </a:pPr>
            <a:r>
              <a:rPr lang="vi-VN" dirty="0"/>
              <a:t>Đây là </a:t>
            </a:r>
            <a:r>
              <a:rPr lang="vi-VN" b="1" dirty="0"/>
              <a:t>bộ phận thu thập dữ liệu</a:t>
            </a:r>
            <a:r>
              <a:rPr lang="vi-VN" dirty="0"/>
              <a:t> từ môi trường xung quanh hoặc từ đối tượng mà thiết bị cần theo dõi.</a:t>
            </a:r>
          </a:p>
          <a:p>
            <a:pPr>
              <a:buFont typeface="Arial" panose="020B0604020202020204" pitchFamily="34" charset="0"/>
              <a:buChar char="•"/>
            </a:pPr>
            <a:r>
              <a:rPr lang="vi-VN" dirty="0"/>
              <a:t>Có thể là:</a:t>
            </a:r>
          </a:p>
          <a:p>
            <a:pPr marL="742950" lvl="1" indent="-285750">
              <a:buFont typeface="Arial" panose="020B0604020202020204" pitchFamily="34" charset="0"/>
              <a:buChar char="•"/>
            </a:pPr>
            <a:r>
              <a:rPr lang="vi-VN" dirty="0"/>
              <a:t>Cảm biến nhiệt độ, độ ẩm, ánh sáng, áp suất, khí gas.</a:t>
            </a:r>
          </a:p>
          <a:p>
            <a:pPr marL="742950" lvl="1" indent="-285750">
              <a:buFont typeface="Arial" panose="020B0604020202020204" pitchFamily="34" charset="0"/>
              <a:buChar char="•"/>
            </a:pPr>
            <a:r>
              <a:rPr lang="vi-VN" dirty="0"/>
              <a:t>Cảm biến chuyển động, vị trí GPS, camera, microphone.</a:t>
            </a:r>
          </a:p>
          <a:p>
            <a:pPr>
              <a:buFont typeface="Arial" panose="020B0604020202020204" pitchFamily="34" charset="0"/>
              <a:buChar char="•"/>
            </a:pPr>
            <a:r>
              <a:rPr lang="vi-VN" dirty="0"/>
              <a:t>Vai trò: biến </a:t>
            </a:r>
            <a:r>
              <a:rPr lang="vi-VN" b="1" dirty="0"/>
              <a:t>tín hiệu vật lý/thế giới thực</a:t>
            </a:r>
            <a:r>
              <a:rPr lang="vi-VN" dirty="0"/>
              <a:t> thành </a:t>
            </a:r>
            <a:r>
              <a:rPr lang="vi-VN" b="1" dirty="0"/>
              <a:t>dữ liệu số</a:t>
            </a:r>
            <a:r>
              <a:rPr lang="vi-VN" dirty="0"/>
              <a:t> để xử lý.</a:t>
            </a:r>
            <a:br>
              <a:rPr lang="vi-VN" dirty="0"/>
            </a:br>
            <a:r>
              <a:rPr lang="en-US" dirty="0"/>
              <a:t>👉 </a:t>
            </a:r>
            <a:r>
              <a:rPr lang="vi-VN" dirty="0"/>
              <a:t>Ví dụ: cảm biến nhiệt độ trong tủ lạnh thông minh đo mức nhiệt hiện tại để báo về hệ thống.</a:t>
            </a:r>
          </a:p>
          <a:p>
            <a:r>
              <a:rPr lang="vi-VN" b="1" dirty="0"/>
              <a:t>2. Hành động (Actuation)</a:t>
            </a:r>
          </a:p>
          <a:p>
            <a:pPr>
              <a:buFont typeface="Arial" panose="020B0604020202020204" pitchFamily="34" charset="0"/>
              <a:buChar char="•"/>
            </a:pPr>
            <a:r>
              <a:rPr lang="vi-VN" dirty="0"/>
              <a:t>Là khả năng </a:t>
            </a:r>
            <a:r>
              <a:rPr lang="vi-VN" b="1" dirty="0"/>
              <a:t>tác động trở lại môi trường</a:t>
            </a:r>
            <a:r>
              <a:rPr lang="vi-VN" dirty="0"/>
              <a:t> sau khi phân tích dữ liệu.</a:t>
            </a:r>
          </a:p>
          <a:p>
            <a:pPr>
              <a:buFont typeface="Arial" panose="020B0604020202020204" pitchFamily="34" charset="0"/>
              <a:buChar char="•"/>
            </a:pPr>
            <a:r>
              <a:rPr lang="vi-VN" dirty="0"/>
              <a:t>Bao gồm các bộ phận như: động cơ, relay, van điện tử, loa, màn hình hiển thị, bóng đèn LED.</a:t>
            </a:r>
          </a:p>
          <a:p>
            <a:pPr>
              <a:buFont typeface="Arial" panose="020B0604020202020204" pitchFamily="34" charset="0"/>
              <a:buChar char="•"/>
            </a:pPr>
            <a:r>
              <a:rPr lang="vi-VN" dirty="0"/>
              <a:t>Cho phép thiết bị không chỉ “quan sát” mà còn </a:t>
            </a:r>
            <a:r>
              <a:rPr lang="vi-VN" b="1" dirty="0"/>
              <a:t>điều khiển hoặc thay đổi trạng thái vật lý</a:t>
            </a:r>
            <a:r>
              <a:rPr lang="vi-VN" dirty="0"/>
              <a:t>.</a:t>
            </a:r>
            <a:br>
              <a:rPr lang="vi-VN" dirty="0"/>
            </a:br>
            <a:r>
              <a:rPr lang="en-US" dirty="0"/>
              <a:t>👉 </a:t>
            </a:r>
            <a:r>
              <a:rPr lang="vi-VN" dirty="0"/>
              <a:t>Ví dụ: hệ thống tưới cây thông minh bật bơm nước khi cảm biến phát hiện đất khô.</a:t>
            </a:r>
          </a:p>
          <a:p>
            <a:r>
              <a:rPr lang="vi-VN" b="1" dirty="0"/>
              <a:t>3. Trao đổi thông tin (Communication)</a:t>
            </a:r>
          </a:p>
          <a:p>
            <a:pPr>
              <a:buFont typeface="Arial" panose="020B0604020202020204" pitchFamily="34" charset="0"/>
              <a:buChar char="•"/>
            </a:pPr>
            <a:r>
              <a:rPr lang="vi-VN" dirty="0"/>
              <a:t>Là </a:t>
            </a:r>
            <a:r>
              <a:rPr lang="vi-VN" b="1" dirty="0"/>
              <a:t>khả năng kết nối và truyền dữ liệu</a:t>
            </a:r>
            <a:r>
              <a:rPr lang="vi-VN" dirty="0"/>
              <a:t> giữa thiết bị IoT với gateway, server hoặc cloud.</a:t>
            </a:r>
          </a:p>
          <a:p>
            <a:pPr>
              <a:buFont typeface="Arial" panose="020B0604020202020204" pitchFamily="34" charset="0"/>
              <a:buChar char="•"/>
            </a:pPr>
            <a:r>
              <a:rPr lang="vi-VN" dirty="0"/>
              <a:t>Bao gồm các công nghệ truyền thông:</a:t>
            </a:r>
          </a:p>
          <a:p>
            <a:pPr marL="742950" lvl="1" indent="-285750">
              <a:buFont typeface="Arial" panose="020B0604020202020204" pitchFamily="34" charset="0"/>
              <a:buChar char="•"/>
            </a:pPr>
            <a:r>
              <a:rPr lang="vi-VN" b="1" dirty="0"/>
              <a:t>Ngắn hạn:</a:t>
            </a:r>
            <a:r>
              <a:rPr lang="vi-VN" dirty="0"/>
              <a:t> Wi-Fi, Bluetooth, Zigbee, Z-Wave.</a:t>
            </a:r>
          </a:p>
          <a:p>
            <a:pPr marL="742950" lvl="1" indent="-285750">
              <a:buFont typeface="Arial" panose="020B0604020202020204" pitchFamily="34" charset="0"/>
              <a:buChar char="•"/>
            </a:pPr>
            <a:r>
              <a:rPr lang="vi-VN" b="1" dirty="0"/>
              <a:t>Dài hạn:</a:t>
            </a:r>
            <a:r>
              <a:rPr lang="vi-VN" dirty="0"/>
              <a:t> 3G/4G/5G, NB-IoT, LoRaWAN.</a:t>
            </a:r>
          </a:p>
          <a:p>
            <a:pPr>
              <a:buFont typeface="Arial" panose="020B0604020202020204" pitchFamily="34" charset="0"/>
              <a:buChar char="•"/>
            </a:pPr>
            <a:r>
              <a:rPr lang="vi-VN" dirty="0"/>
              <a:t>Đảm bảo </a:t>
            </a:r>
            <a:r>
              <a:rPr lang="vi-VN" b="1" dirty="0"/>
              <a:t>thiết bị có định danh riêng</a:t>
            </a:r>
            <a:r>
              <a:rPr lang="vi-VN" dirty="0"/>
              <a:t> và có thể </a:t>
            </a:r>
            <a:r>
              <a:rPr lang="vi-VN" b="1" dirty="0"/>
              <a:t>trao đổi dữ liệu theo thời gian thực</a:t>
            </a:r>
            <a:r>
              <a:rPr lang="vi-VN" dirty="0"/>
              <a:t> hoặc định kỳ.</a:t>
            </a:r>
            <a:br>
              <a:rPr lang="vi-VN" dirty="0"/>
            </a:br>
            <a:r>
              <a:rPr lang="en-US" dirty="0"/>
              <a:t>👉 </a:t>
            </a:r>
            <a:r>
              <a:rPr lang="vi-VN" dirty="0"/>
              <a:t>Ví dụ: đồng hồ thông minh gửi dữ liệu nhịp tim lên cloud qua kết nối 4G.</a:t>
            </a:r>
          </a:p>
          <a:p>
            <a:r>
              <a:rPr lang="vi-VN" b="1" dirty="0"/>
              <a:t>4. Phân tích và xử lý dữ liệu (Analysis &amp; Processing)</a:t>
            </a:r>
          </a:p>
          <a:p>
            <a:pPr>
              <a:buFont typeface="Arial" panose="020B0604020202020204" pitchFamily="34" charset="0"/>
              <a:buChar char="•"/>
            </a:pPr>
            <a:r>
              <a:rPr lang="vi-VN" dirty="0"/>
              <a:t>Là </a:t>
            </a:r>
            <a:r>
              <a:rPr lang="vi-VN" b="1" dirty="0"/>
              <a:t>khối xử lý trung tâm</a:t>
            </a:r>
            <a:r>
              <a:rPr lang="vi-VN" dirty="0"/>
              <a:t> (có thể là vi điều khiển – MCU, hoặc vi xử lý – SoC).</a:t>
            </a:r>
          </a:p>
          <a:p>
            <a:pPr>
              <a:buFont typeface="Arial" panose="020B0604020202020204" pitchFamily="34" charset="0"/>
              <a:buChar char="•"/>
            </a:pPr>
            <a:r>
              <a:rPr lang="vi-VN" dirty="0"/>
              <a:t>Thực hiện các chức năng:</a:t>
            </a:r>
          </a:p>
          <a:p>
            <a:pPr marL="742950" lvl="1" indent="-285750">
              <a:buFont typeface="Arial" panose="020B0604020202020204" pitchFamily="34" charset="0"/>
              <a:buChar char="•"/>
            </a:pPr>
            <a:r>
              <a:rPr lang="vi-VN" dirty="0"/>
              <a:t>Xử lý tín hiệu cảm biến (lọc nhiễu, chuyển đổi dữ liệu).</a:t>
            </a:r>
          </a:p>
          <a:p>
            <a:pPr marL="742950" lvl="1" indent="-285750">
              <a:buFont typeface="Arial" panose="020B0604020202020204" pitchFamily="34" charset="0"/>
              <a:buChar char="•"/>
            </a:pPr>
            <a:r>
              <a:rPr lang="vi-VN" dirty="0"/>
              <a:t>Ra quyết định tại chỗ (edge computing) hoặc gửi dữ liệu lên cloud để phân tích sâu hơn.</a:t>
            </a:r>
          </a:p>
          <a:p>
            <a:pPr marL="742950" lvl="1" indent="-285750">
              <a:buFont typeface="Arial" panose="020B0604020202020204" pitchFamily="34" charset="0"/>
              <a:buChar char="•"/>
            </a:pPr>
            <a:r>
              <a:rPr lang="vi-VN" dirty="0"/>
              <a:t>Quản lý trạng thái thiết bị, cập nhật phần mềm (OTA update).</a:t>
            </a:r>
          </a:p>
          <a:p>
            <a:pPr>
              <a:buFont typeface="Arial" panose="020B0604020202020204" pitchFamily="34" charset="0"/>
              <a:buChar char="•"/>
            </a:pPr>
            <a:r>
              <a:rPr lang="vi-VN" dirty="0"/>
              <a:t>Đây là “</a:t>
            </a:r>
            <a:r>
              <a:rPr lang="vi-VN" b="1" dirty="0"/>
              <a:t>bộ não</a:t>
            </a:r>
            <a:r>
              <a:rPr lang="vi-VN" dirty="0"/>
              <a:t>” của thiết bị IoT.</a:t>
            </a:r>
            <a:br>
              <a:rPr lang="vi-VN" dirty="0"/>
            </a:br>
            <a:r>
              <a:rPr lang="en-US" dirty="0"/>
              <a:t>👉 </a:t>
            </a:r>
            <a:r>
              <a:rPr lang="vi-VN" dirty="0"/>
              <a:t>Ví dụ: chip ESP32 trong thiết bị IoT vừa đọc dữ liệu cảm biến, vừa kết nối Wi-Fi để truyền dữ liệu đi.</a:t>
            </a:r>
            <a:endParaRPr lang="en-US" dirty="0"/>
          </a:p>
          <a:p>
            <a:pPr>
              <a:buFont typeface="Arial" panose="020B0604020202020204" pitchFamily="34" charset="0"/>
              <a:buChar char="•"/>
            </a:pPr>
            <a:endParaRPr lang="en-US" b="1" dirty="0"/>
          </a:p>
          <a:p>
            <a:pPr marL="158750" indent="0">
              <a:buFont typeface="Arial" panose="020B0604020202020204" pitchFamily="34" charset="0"/>
              <a:buNone/>
            </a:pPr>
            <a:r>
              <a:rPr lang="vi-VN" b="1" dirty="0"/>
              <a:t>Kết luận</a:t>
            </a:r>
          </a:p>
          <a:p>
            <a:r>
              <a:rPr lang="vi-VN" dirty="0"/>
              <a:t>Một thiết bị IoT </a:t>
            </a:r>
            <a:r>
              <a:rPr lang="vi-VN" b="1" dirty="0"/>
              <a:t>không chỉ đơn thuần là cảm biến</a:t>
            </a:r>
            <a:r>
              <a:rPr lang="vi-VN" dirty="0"/>
              <a:t>, mà thường bao gồm </a:t>
            </a:r>
            <a:r>
              <a:rPr lang="vi-VN" b="1" dirty="0"/>
              <a:t>bốn khối chức năng cơ bản</a:t>
            </a:r>
            <a:r>
              <a:rPr lang="vi-VN" dirty="0"/>
              <a:t>:</a:t>
            </a:r>
          </a:p>
          <a:p>
            <a:pPr>
              <a:buFont typeface="+mj-lt"/>
              <a:buAutoNum type="arabicPeriod"/>
            </a:pPr>
            <a:r>
              <a:rPr lang="vi-VN" b="1" dirty="0"/>
              <a:t>Cảm nhận</a:t>
            </a:r>
            <a:r>
              <a:rPr lang="vi-VN" dirty="0"/>
              <a:t> (biết quan sát).</a:t>
            </a:r>
          </a:p>
          <a:p>
            <a:pPr>
              <a:buFont typeface="+mj-lt"/>
              <a:buAutoNum type="arabicPeriod"/>
            </a:pPr>
            <a:r>
              <a:rPr lang="vi-VN" b="1" dirty="0"/>
              <a:t>Hành động</a:t>
            </a:r>
            <a:r>
              <a:rPr lang="vi-VN" dirty="0"/>
              <a:t> (biết tác động trở lại).</a:t>
            </a:r>
          </a:p>
          <a:p>
            <a:pPr>
              <a:buFont typeface="+mj-lt"/>
              <a:buAutoNum type="arabicPeriod"/>
            </a:pPr>
            <a:r>
              <a:rPr lang="vi-VN" b="1" dirty="0"/>
              <a:t>Trao đổi thông tin</a:t>
            </a:r>
            <a:r>
              <a:rPr lang="vi-VN" dirty="0"/>
              <a:t> (biết kết nối và chia sẻ).</a:t>
            </a:r>
          </a:p>
          <a:p>
            <a:pPr>
              <a:buFont typeface="+mj-lt"/>
              <a:buAutoNum type="arabicPeriod"/>
            </a:pPr>
            <a:r>
              <a:rPr lang="vi-VN" b="1" dirty="0"/>
              <a:t>Xử lý dữ liệu</a:t>
            </a:r>
            <a:r>
              <a:rPr lang="vi-VN" dirty="0"/>
              <a:t> (biết phân tích và ra quyết định).</a:t>
            </a:r>
          </a:p>
          <a:p>
            <a:r>
              <a:rPr lang="vi-VN" dirty="0"/>
              <a:t>Chính nhờ sự kết hợp của 4 khối này mà thiết bị IoT trở thành </a:t>
            </a:r>
            <a:r>
              <a:rPr lang="vi-VN" b="1" dirty="0"/>
              <a:t>“smart device”</a:t>
            </a:r>
            <a:r>
              <a:rPr lang="vi-VN" dirty="0"/>
              <a:t>, có khả năng tham gia vào mạng IoT toàn cầu.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78382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8776c11b6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8776c11b6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1. Đặc điểm phần cứng</a:t>
            </a:r>
          </a:p>
          <a:p>
            <a:pPr>
              <a:buFont typeface="Arial" panose="020B0604020202020204" pitchFamily="34" charset="0"/>
              <a:buChar char="•"/>
            </a:pPr>
            <a:r>
              <a:rPr lang="vi-VN" dirty="0"/>
              <a:t>Các thiết bị IoT thế hệ cao hơn so với vi điều khiển 8-bit:</a:t>
            </a:r>
          </a:p>
          <a:p>
            <a:pPr marL="742950" lvl="1" indent="-285750">
              <a:buFont typeface="Arial" panose="020B0604020202020204" pitchFamily="34" charset="0"/>
              <a:buChar char="•"/>
            </a:pPr>
            <a:r>
              <a:rPr lang="vi-VN" dirty="0"/>
              <a:t>Sử dụng </a:t>
            </a:r>
            <a:r>
              <a:rPr lang="vi-VN" b="1" dirty="0"/>
              <a:t>vi xử lý 32-bit (MCU/SoC)</a:t>
            </a:r>
            <a:r>
              <a:rPr lang="vi-VN" dirty="0"/>
              <a:t>, hiệu năng trung bình.</a:t>
            </a:r>
          </a:p>
          <a:p>
            <a:pPr marL="742950" lvl="1" indent="-285750">
              <a:buFont typeface="Arial" panose="020B0604020202020204" pitchFamily="34" charset="0"/>
              <a:buChar char="•"/>
            </a:pPr>
            <a:r>
              <a:rPr lang="vi-VN" dirty="0"/>
              <a:t>Có khả năng xử lý nhiều tác vụ hơn, phù hợp với các ứng dụng IoT phức tạp hơn.</a:t>
            </a:r>
          </a:p>
          <a:p>
            <a:pPr>
              <a:buFont typeface="Arial" panose="020B0604020202020204" pitchFamily="34" charset="0"/>
              <a:buChar char="•"/>
            </a:pPr>
            <a:r>
              <a:rPr lang="vi-VN" dirty="0"/>
              <a:t>Ví dụ: ESP8266, Arduino Uno WiFi, ESP32.</a:t>
            </a:r>
          </a:p>
          <a:p>
            <a:r>
              <a:rPr lang="vi-VN" b="1" dirty="0"/>
              <a:t>2. Hệ điều hành nhúng</a:t>
            </a:r>
          </a:p>
          <a:p>
            <a:pPr>
              <a:buFont typeface="Arial" panose="020B0604020202020204" pitchFamily="34" charset="0"/>
              <a:buChar char="•"/>
            </a:pPr>
            <a:r>
              <a:rPr lang="vi-VN" dirty="0"/>
              <a:t>Với sức mạnh 32-bit, các thiết bị này có thể chạy </a:t>
            </a:r>
            <a:r>
              <a:rPr lang="vi-VN" b="1" dirty="0"/>
              <a:t>hệ điều hành nhúng (embedded OS)</a:t>
            </a:r>
            <a:r>
              <a:rPr lang="vi-VN" dirty="0"/>
              <a:t>:</a:t>
            </a:r>
          </a:p>
          <a:p>
            <a:pPr marL="742950" lvl="1" indent="-285750">
              <a:buFont typeface="Arial" panose="020B0604020202020204" pitchFamily="34" charset="0"/>
              <a:buChar char="•"/>
            </a:pPr>
            <a:r>
              <a:rPr lang="vi-VN" b="1" dirty="0"/>
              <a:t>RTOS (Real-Time Operating System):</a:t>
            </a:r>
            <a:r>
              <a:rPr lang="vi-VN" dirty="0"/>
              <a:t> FreeRTOS, Zephyr → hỗ trợ đa nhiệm, đáp ứng thời gian thực.</a:t>
            </a:r>
          </a:p>
          <a:p>
            <a:pPr marL="742950" lvl="1" indent="-285750">
              <a:buFont typeface="Arial" panose="020B0604020202020204" pitchFamily="34" charset="0"/>
              <a:buChar char="•"/>
            </a:pPr>
            <a:r>
              <a:rPr lang="vi-VN" b="1" dirty="0"/>
              <a:t>TinyOS:</a:t>
            </a:r>
            <a:r>
              <a:rPr lang="vi-VN" dirty="0"/>
              <a:t> thiết kế đặc thù cho các thiết bị IoT tiết kiệm năng lượng.</a:t>
            </a:r>
          </a:p>
          <a:p>
            <a:pPr marL="742950" lvl="1" indent="-285750">
              <a:buFont typeface="Arial" panose="020B0604020202020204" pitchFamily="34" charset="0"/>
              <a:buChar char="•"/>
            </a:pPr>
            <a:r>
              <a:rPr lang="vi-VN" b="1" dirty="0"/>
              <a:t>uClinux:</a:t>
            </a:r>
            <a:r>
              <a:rPr lang="vi-VN" dirty="0"/>
              <a:t> phiên bản Linux rút gọn cho vi xử lý không có MMU.</a:t>
            </a:r>
          </a:p>
          <a:p>
            <a:pPr>
              <a:buFont typeface="Arial" panose="020B0604020202020204" pitchFamily="34" charset="0"/>
              <a:buChar char="•"/>
            </a:pPr>
            <a:r>
              <a:rPr lang="vi-VN" dirty="0"/>
              <a:t>Lợi ích: dễ quản lý nhiều tiến trình, hỗ trợ lập trình đa nhiệm, có driver sẵn cho nhiều ngoại vi.</a:t>
            </a:r>
          </a:p>
          <a:p>
            <a:r>
              <a:rPr lang="vi-VN" b="1" dirty="0"/>
              <a:t>3. Giao tiếp vào/ra (I/O) và ngoại vi</a:t>
            </a:r>
          </a:p>
          <a:p>
            <a:pPr>
              <a:buFont typeface="Arial" panose="020B0604020202020204" pitchFamily="34" charset="0"/>
              <a:buChar char="•"/>
            </a:pPr>
            <a:r>
              <a:rPr lang="vi-VN" dirty="0"/>
              <a:t>Các chuẩn truyền thông cơ bản vẫn được hỗ trợ:</a:t>
            </a:r>
          </a:p>
          <a:p>
            <a:pPr marL="742950" lvl="1" indent="-285750">
              <a:buFont typeface="Arial" panose="020B0604020202020204" pitchFamily="34" charset="0"/>
              <a:buChar char="•"/>
            </a:pPr>
            <a:r>
              <a:rPr lang="vi-VN" b="1" dirty="0"/>
              <a:t>UART:</a:t>
            </a:r>
            <a:r>
              <a:rPr lang="vi-VN" dirty="0"/>
              <a:t> giao tiếp nối tiếp, kết nối module GSM, GPS.</a:t>
            </a:r>
          </a:p>
          <a:p>
            <a:pPr marL="742950" lvl="1" indent="-285750">
              <a:buFont typeface="Arial" panose="020B0604020202020204" pitchFamily="34" charset="0"/>
              <a:buChar char="•"/>
            </a:pPr>
            <a:r>
              <a:rPr lang="vi-VN" b="1" dirty="0"/>
              <a:t>I2C:</a:t>
            </a:r>
            <a:r>
              <a:rPr lang="vi-VN" dirty="0"/>
              <a:t> kết nối nhiều cảm biến trên cùng bus (nhiệt độ, áp suất, gia tốc).</a:t>
            </a:r>
          </a:p>
          <a:p>
            <a:pPr marL="742950" lvl="1" indent="-285750">
              <a:buFont typeface="Arial" panose="020B0604020202020204" pitchFamily="34" charset="0"/>
              <a:buChar char="•"/>
            </a:pPr>
            <a:r>
              <a:rPr lang="vi-VN" b="1" dirty="0"/>
              <a:t>SPI:</a:t>
            </a:r>
            <a:r>
              <a:rPr lang="vi-VN" dirty="0"/>
              <a:t> tốc độ cao, kết nối bộ nhớ flash, màn hình LCD, module RF.</a:t>
            </a:r>
          </a:p>
          <a:p>
            <a:pPr>
              <a:buFont typeface="Arial" panose="020B0604020202020204" pitchFamily="34" charset="0"/>
              <a:buChar char="•"/>
            </a:pPr>
            <a:r>
              <a:rPr lang="vi-VN" dirty="0"/>
              <a:t>Điều này cho phép thiết bị dễ dàng tích hợp nhiều loại cảm biến/thiết bị ngoại vi cùng lúc.</a:t>
            </a:r>
          </a:p>
          <a:p>
            <a:r>
              <a:rPr lang="vi-VN" b="1" dirty="0"/>
              <a:t>4. Khả năng kết nối mạng</a:t>
            </a:r>
          </a:p>
          <a:p>
            <a:pPr>
              <a:buFont typeface="Arial" panose="020B0604020202020204" pitchFamily="34" charset="0"/>
              <a:buChar char="•"/>
            </a:pPr>
            <a:r>
              <a:rPr lang="vi-VN" dirty="0"/>
              <a:t>Điểm mạnh nổi bật của vi xử lý 32-bit cho IoT là </a:t>
            </a:r>
            <a:r>
              <a:rPr lang="vi-VN" b="1" dirty="0"/>
              <a:t>tích hợp hoặc hỗ trợ module kết nối không dây</a:t>
            </a:r>
            <a:r>
              <a:rPr lang="vi-VN" dirty="0"/>
              <a:t>:</a:t>
            </a:r>
          </a:p>
          <a:p>
            <a:pPr marL="742950" lvl="1" indent="-285750">
              <a:buFont typeface="Arial" panose="020B0604020202020204" pitchFamily="34" charset="0"/>
              <a:buChar char="•"/>
            </a:pPr>
            <a:r>
              <a:rPr lang="vi-VN" b="1" dirty="0"/>
              <a:t>Wi-Fi:</a:t>
            </a:r>
            <a:r>
              <a:rPr lang="vi-VN" dirty="0"/>
              <a:t> cho phép kết nối trực tiếp Internet/cloud.</a:t>
            </a:r>
          </a:p>
          <a:p>
            <a:pPr marL="742950" lvl="1" indent="-285750">
              <a:buFont typeface="Arial" panose="020B0604020202020204" pitchFamily="34" charset="0"/>
              <a:buChar char="•"/>
            </a:pPr>
            <a:r>
              <a:rPr lang="vi-VN" b="1" dirty="0"/>
              <a:t>Bluetooth:</a:t>
            </a:r>
            <a:r>
              <a:rPr lang="vi-VN" dirty="0"/>
              <a:t> giao tiếp tầm ngắn, kết nối với điện thoại.</a:t>
            </a:r>
          </a:p>
          <a:p>
            <a:pPr marL="742950" lvl="1" indent="-285750">
              <a:buFont typeface="Arial" panose="020B0604020202020204" pitchFamily="34" charset="0"/>
              <a:buChar char="•"/>
            </a:pPr>
            <a:r>
              <a:rPr lang="vi-VN" b="1" dirty="0"/>
              <a:t>GSM/GPRS/4G module:</a:t>
            </a:r>
            <a:r>
              <a:rPr lang="vi-VN" dirty="0"/>
              <a:t> dùng mạng di động khi không có Wi-Fi.</a:t>
            </a:r>
          </a:p>
          <a:p>
            <a:pPr>
              <a:buFont typeface="Arial" panose="020B0604020202020204" pitchFamily="34" charset="0"/>
              <a:buChar char="•"/>
            </a:pPr>
            <a:r>
              <a:rPr lang="vi-VN" dirty="0"/>
              <a:t>Điều này giúp thiết bị trở thành một </a:t>
            </a:r>
            <a:r>
              <a:rPr lang="vi-VN" b="1" dirty="0"/>
              <a:t>nút IoT độc lập</a:t>
            </a:r>
            <a:r>
              <a:rPr lang="vi-VN" dirty="0"/>
              <a:t>, không cần phụ thuộc gateway.</a:t>
            </a:r>
          </a:p>
          <a:p>
            <a:r>
              <a:rPr lang="vi-VN" b="1" dirty="0"/>
              <a:t>5. Ví dụ thiết bị</a:t>
            </a:r>
          </a:p>
          <a:p>
            <a:pPr>
              <a:buFont typeface="Arial" panose="020B0604020202020204" pitchFamily="34" charset="0"/>
              <a:buChar char="•"/>
            </a:pPr>
            <a:r>
              <a:rPr lang="vi-VN" b="1" dirty="0"/>
              <a:t>ESP8266:</a:t>
            </a:r>
            <a:r>
              <a:rPr lang="vi-VN" dirty="0"/>
              <a:t> chip Wi-Fi giá rẻ, phổ biến trong DIY IoT.</a:t>
            </a:r>
          </a:p>
          <a:p>
            <a:pPr>
              <a:buFont typeface="Arial" panose="020B0604020202020204" pitchFamily="34" charset="0"/>
              <a:buChar char="•"/>
            </a:pPr>
            <a:r>
              <a:rPr lang="vi-VN" b="1" dirty="0"/>
              <a:t>Arduino Uno WiFi:</a:t>
            </a:r>
            <a:r>
              <a:rPr lang="vi-VN" dirty="0"/>
              <a:t> bản nâng cấp Arduino, có thêm kết nối Wi-Fi.</a:t>
            </a:r>
          </a:p>
          <a:p>
            <a:pPr>
              <a:buFont typeface="Arial" panose="020B0604020202020204" pitchFamily="34" charset="0"/>
              <a:buChar char="•"/>
            </a:pPr>
            <a:r>
              <a:rPr lang="vi-VN" dirty="0"/>
              <a:t>(Ngoài slide) </a:t>
            </a:r>
            <a:r>
              <a:rPr lang="vi-VN" b="1" dirty="0"/>
              <a:t>ESP32:</a:t>
            </a:r>
            <a:r>
              <a:rPr lang="vi-VN" dirty="0"/>
              <a:t> vi xử lý 32-bit, tích hợp Wi-Fi + Bluetooth, mạnh mẽ hơn ESP8266.</a:t>
            </a:r>
          </a:p>
          <a:p>
            <a:r>
              <a:rPr lang="vi-VN" b="1" dirty="0"/>
              <a:t>6. Kết luận cho sinh viên</a:t>
            </a:r>
          </a:p>
          <a:p>
            <a:pPr>
              <a:buFont typeface="Arial" panose="020B0604020202020204" pitchFamily="34" charset="0"/>
              <a:buChar char="•"/>
            </a:pPr>
            <a:r>
              <a:rPr lang="vi-VN" dirty="0"/>
              <a:t>So với thiết bị 8-bit, </a:t>
            </a:r>
            <a:r>
              <a:rPr lang="vi-VN" b="1" dirty="0"/>
              <a:t>thiết bị IoT dùng vi xử lý 32-bit</a:t>
            </a:r>
            <a:r>
              <a:rPr lang="vi-VN" dirty="0"/>
              <a:t> mang lại:</a:t>
            </a:r>
          </a:p>
          <a:p>
            <a:pPr marL="742950" lvl="1" indent="-285750">
              <a:buFont typeface="Arial" panose="020B0604020202020204" pitchFamily="34" charset="0"/>
              <a:buChar char="•"/>
            </a:pPr>
            <a:r>
              <a:rPr lang="vi-VN" b="1" dirty="0"/>
              <a:t>Hiệu năng cao hơn</a:t>
            </a:r>
            <a:r>
              <a:rPr lang="vi-VN" dirty="0"/>
              <a:t> → chạy được hệ điều hành nhúng.</a:t>
            </a:r>
          </a:p>
          <a:p>
            <a:pPr marL="742950" lvl="1" indent="-285750">
              <a:buFont typeface="Arial" panose="020B0604020202020204" pitchFamily="34" charset="0"/>
              <a:buChar char="•"/>
            </a:pPr>
            <a:r>
              <a:rPr lang="vi-VN" b="1" dirty="0"/>
              <a:t>Khả năng kết nối phong phú</a:t>
            </a:r>
            <a:r>
              <a:rPr lang="vi-VN" dirty="0"/>
              <a:t> → Wi-Fi, Bluetooth, GSM.</a:t>
            </a:r>
          </a:p>
          <a:p>
            <a:pPr marL="742950" lvl="1" indent="-285750">
              <a:buFont typeface="Arial" panose="020B0604020202020204" pitchFamily="34" charset="0"/>
              <a:buChar char="•"/>
            </a:pPr>
            <a:r>
              <a:rPr lang="vi-VN" b="1" dirty="0"/>
              <a:t>Tích hợp đa cảm biến và ngoại vi</a:t>
            </a:r>
            <a:r>
              <a:rPr lang="vi-VN" dirty="0"/>
              <a:t> dễ dàng.</a:t>
            </a:r>
          </a:p>
          <a:p>
            <a:pPr>
              <a:buFont typeface="Arial" panose="020B0604020202020204" pitchFamily="34" charset="0"/>
              <a:buChar char="•"/>
            </a:pPr>
            <a:r>
              <a:rPr lang="vi-VN" dirty="0"/>
              <a:t>Nhờ vậy, chúng phù hợp cho </a:t>
            </a:r>
            <a:r>
              <a:rPr lang="vi-VN" b="1" dirty="0"/>
              <a:t>ứng dụng IoT trung bình đến phức tạp</a:t>
            </a:r>
            <a:r>
              <a:rPr lang="vi-VN" dirty="0"/>
              <a:t> như smart home, trạm quan trắc môi trường, thiết bị đeo thông minh.</a:t>
            </a:r>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8776c11b64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8776c11b6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1. Đặc điểm phần cứng</a:t>
            </a:r>
          </a:p>
          <a:p>
            <a:pPr>
              <a:buFont typeface="Arial" panose="020B0604020202020204" pitchFamily="34" charset="0"/>
              <a:buChar char="•"/>
            </a:pPr>
            <a:r>
              <a:rPr lang="vi-VN" dirty="0"/>
              <a:t>Đây là nhóm thiết bị IoT </a:t>
            </a:r>
            <a:r>
              <a:rPr lang="vi-VN" b="1" dirty="0"/>
              <a:t>mạnh mẽ nhất</a:t>
            </a:r>
            <a:r>
              <a:rPr lang="vi-VN" dirty="0"/>
              <a:t>, sử dụng </a:t>
            </a:r>
            <a:r>
              <a:rPr lang="vi-VN" b="1" dirty="0"/>
              <a:t>vi xử lý 32-bit hoặc 64-bit</a:t>
            </a:r>
            <a:r>
              <a:rPr lang="vi-VN" dirty="0"/>
              <a:t> (thường là CPU kiến trúc ARM hoặc x86).</a:t>
            </a:r>
          </a:p>
          <a:p>
            <a:pPr>
              <a:buFont typeface="Arial" panose="020B0604020202020204" pitchFamily="34" charset="0"/>
              <a:buChar char="•"/>
            </a:pPr>
            <a:r>
              <a:rPr lang="vi-VN" b="1" dirty="0"/>
              <a:t>Hiệu năng cao</a:t>
            </a:r>
            <a:r>
              <a:rPr lang="vi-VN" dirty="0"/>
              <a:t>, có thể chạy nhiều ứng dụng phức tạp, xử lý dữ liệu lớn, thậm chí thực hiện AI/ML ngay tại thiết bị (edge computing).</a:t>
            </a:r>
          </a:p>
          <a:p>
            <a:pPr>
              <a:buFont typeface="Arial" panose="020B0604020202020204" pitchFamily="34" charset="0"/>
              <a:buChar char="•"/>
            </a:pPr>
            <a:r>
              <a:rPr lang="vi-VN" dirty="0"/>
              <a:t>Phù hợp cho </a:t>
            </a:r>
            <a:r>
              <a:rPr lang="vi-VN" b="1" dirty="0"/>
              <a:t>gateway IoT</a:t>
            </a:r>
            <a:r>
              <a:rPr lang="vi-VN" dirty="0"/>
              <a:t>, </a:t>
            </a:r>
            <a:r>
              <a:rPr lang="vi-VN" b="1" dirty="0"/>
              <a:t>máy chủ biên (edge server)</a:t>
            </a:r>
            <a:r>
              <a:rPr lang="vi-VN" dirty="0"/>
              <a:t>, hoặc các ứng dụng IoT cần xử lý hình ảnh/video, AI thời gian thực.</a:t>
            </a:r>
          </a:p>
          <a:p>
            <a:r>
              <a:rPr lang="vi-VN" b="1" dirty="0"/>
              <a:t>2. Hệ điều hành nhúng</a:t>
            </a:r>
          </a:p>
          <a:p>
            <a:pPr>
              <a:buFont typeface="Arial" panose="020B0604020202020204" pitchFamily="34" charset="0"/>
              <a:buChar char="•"/>
            </a:pPr>
            <a:r>
              <a:rPr lang="vi-VN" dirty="0"/>
              <a:t>Các thiết bị này có thể cài và chạy </a:t>
            </a:r>
            <a:r>
              <a:rPr lang="vi-VN" b="1" dirty="0"/>
              <a:t>hệ điều hành nhúng đầy đủ</a:t>
            </a:r>
            <a:r>
              <a:rPr lang="vi-VN" dirty="0"/>
              <a:t>, ví dụ:</a:t>
            </a:r>
          </a:p>
          <a:p>
            <a:pPr marL="742950" lvl="1" indent="-285750">
              <a:buFont typeface="Arial" panose="020B0604020202020204" pitchFamily="34" charset="0"/>
              <a:buChar char="•"/>
            </a:pPr>
            <a:r>
              <a:rPr lang="vi-VN" b="1" dirty="0"/>
              <a:t>Embedded Linux</a:t>
            </a:r>
            <a:r>
              <a:rPr lang="vi-VN" dirty="0"/>
              <a:t> (Yocto, Buildroot).</a:t>
            </a:r>
          </a:p>
          <a:p>
            <a:pPr marL="742950" lvl="1" indent="-285750">
              <a:buFont typeface="Arial" panose="020B0604020202020204" pitchFamily="34" charset="0"/>
              <a:buChar char="•"/>
            </a:pPr>
            <a:r>
              <a:rPr lang="vi-VN" b="1" dirty="0"/>
              <a:t>Windows Embedded</a:t>
            </a:r>
            <a:r>
              <a:rPr lang="vi-VN" dirty="0"/>
              <a:t>.</a:t>
            </a:r>
          </a:p>
          <a:p>
            <a:pPr marL="742950" lvl="1" indent="-285750">
              <a:buFont typeface="Arial" panose="020B0604020202020204" pitchFamily="34" charset="0"/>
              <a:buChar char="•"/>
            </a:pPr>
            <a:r>
              <a:rPr lang="vi-VN" b="1" dirty="0"/>
              <a:t>Raspbian (Raspberry Pi OS)</a:t>
            </a:r>
            <a:r>
              <a:rPr lang="vi-VN" dirty="0"/>
              <a:t>.</a:t>
            </a:r>
          </a:p>
          <a:p>
            <a:pPr marL="742950" lvl="1" indent="-285750">
              <a:buFont typeface="Arial" panose="020B0604020202020204" pitchFamily="34" charset="0"/>
              <a:buChar char="•"/>
            </a:pPr>
            <a:r>
              <a:rPr lang="vi-VN" b="1" dirty="0"/>
              <a:t>Ubuntu, Android</a:t>
            </a:r>
            <a:r>
              <a:rPr lang="vi-VN" dirty="0"/>
              <a:t> cho các ứng dụng đa dạng hơn.</a:t>
            </a:r>
          </a:p>
          <a:p>
            <a:pPr>
              <a:buFont typeface="Arial" panose="020B0604020202020204" pitchFamily="34" charset="0"/>
              <a:buChar char="•"/>
            </a:pPr>
            <a:r>
              <a:rPr lang="vi-VN" dirty="0"/>
              <a:t>Lợi ích:</a:t>
            </a:r>
          </a:p>
          <a:p>
            <a:pPr marL="742950" lvl="1" indent="-285750">
              <a:buFont typeface="Arial" panose="020B0604020202020204" pitchFamily="34" charset="0"/>
              <a:buChar char="•"/>
            </a:pPr>
            <a:r>
              <a:rPr lang="vi-VN" dirty="0"/>
              <a:t>Có môi trường </a:t>
            </a:r>
            <a:r>
              <a:rPr lang="vi-VN" b="1" dirty="0"/>
              <a:t>đa nhiệm</a:t>
            </a:r>
            <a:r>
              <a:rPr lang="vi-VN" dirty="0"/>
              <a:t>.</a:t>
            </a:r>
          </a:p>
          <a:p>
            <a:pPr marL="742950" lvl="1" indent="-285750">
              <a:buFont typeface="Arial" panose="020B0604020202020204" pitchFamily="34" charset="0"/>
              <a:buChar char="•"/>
            </a:pPr>
            <a:r>
              <a:rPr lang="vi-VN" dirty="0"/>
              <a:t>Quản lý tài nguyên tốt hơn.</a:t>
            </a:r>
          </a:p>
          <a:p>
            <a:pPr marL="742950" lvl="1" indent="-285750">
              <a:buFont typeface="Arial" panose="020B0604020202020204" pitchFamily="34" charset="0"/>
              <a:buChar char="•"/>
            </a:pPr>
            <a:r>
              <a:rPr lang="vi-VN" dirty="0"/>
              <a:t>Dễ phát triển ứng dụng nhờ kho thư viện phong phú.</a:t>
            </a:r>
          </a:p>
          <a:p>
            <a:r>
              <a:rPr lang="vi-VN" b="1" dirty="0"/>
              <a:t>3. Khả năng kết nối</a:t>
            </a:r>
          </a:p>
          <a:p>
            <a:pPr>
              <a:buFont typeface="Arial" panose="020B0604020202020204" pitchFamily="34" charset="0"/>
              <a:buChar char="•"/>
            </a:pPr>
            <a:r>
              <a:rPr lang="vi-VN" dirty="0"/>
              <a:t>Hỗ trợ </a:t>
            </a:r>
            <a:r>
              <a:rPr lang="vi-VN" b="1" dirty="0"/>
              <a:t>nhiều giao thức mạng hiện đại</a:t>
            </a:r>
            <a:r>
              <a:rPr lang="vi-VN" dirty="0"/>
              <a:t>:</a:t>
            </a:r>
          </a:p>
          <a:p>
            <a:pPr marL="742950" lvl="1" indent="-285750">
              <a:buFont typeface="Arial" panose="020B0604020202020204" pitchFamily="34" charset="0"/>
              <a:buChar char="•"/>
            </a:pPr>
            <a:r>
              <a:rPr lang="vi-VN" b="1" dirty="0"/>
              <a:t>Wi-Fi:</a:t>
            </a:r>
            <a:r>
              <a:rPr lang="vi-VN" dirty="0"/>
              <a:t> kết nối Internet không dây.</a:t>
            </a:r>
          </a:p>
          <a:p>
            <a:pPr marL="742950" lvl="1" indent="-285750">
              <a:buFont typeface="Arial" panose="020B0604020202020204" pitchFamily="34" charset="0"/>
              <a:buChar char="•"/>
            </a:pPr>
            <a:r>
              <a:rPr lang="vi-VN" b="1" dirty="0"/>
              <a:t>Ethernet:</a:t>
            </a:r>
            <a:r>
              <a:rPr lang="vi-VN" dirty="0"/>
              <a:t> kết nối có dây, ổn định và băng thông cao.</a:t>
            </a:r>
          </a:p>
          <a:p>
            <a:pPr marL="742950" lvl="1" indent="-285750">
              <a:buFont typeface="Arial" panose="020B0604020202020204" pitchFamily="34" charset="0"/>
              <a:buChar char="•"/>
            </a:pPr>
            <a:r>
              <a:rPr lang="vi-VN" dirty="0"/>
              <a:t>Một số còn hỗ trợ thêm Bluetooth, 4G/5G qua module.</a:t>
            </a:r>
          </a:p>
          <a:p>
            <a:pPr>
              <a:buFont typeface="Arial" panose="020B0604020202020204" pitchFamily="34" charset="0"/>
              <a:buChar char="•"/>
            </a:pPr>
            <a:r>
              <a:rPr lang="vi-VN" dirty="0"/>
              <a:t>Điều này giúp thiết bị dễ dàng tích hợp vào cả mạng LAN nội bộ lẫn Internet toàn cầu.</a:t>
            </a:r>
          </a:p>
          <a:p>
            <a:r>
              <a:rPr lang="vi-VN" b="1" dirty="0"/>
              <a:t>4. Giao tiếp ngoại vi</a:t>
            </a:r>
          </a:p>
          <a:p>
            <a:pPr>
              <a:buFont typeface="Arial" panose="020B0604020202020204" pitchFamily="34" charset="0"/>
              <a:buChar char="•"/>
            </a:pPr>
            <a:r>
              <a:rPr lang="vi-VN" dirty="0"/>
              <a:t>Việc giao tiếp với các cảm biến/thiết bị ngoại vi được thực hiện </a:t>
            </a:r>
            <a:r>
              <a:rPr lang="vi-VN" b="1" dirty="0"/>
              <a:t>thông qua driver trong hệ điều hành</a:t>
            </a:r>
            <a:r>
              <a:rPr lang="vi-VN" dirty="0"/>
              <a:t>.</a:t>
            </a:r>
          </a:p>
          <a:p>
            <a:pPr>
              <a:buFont typeface="Arial" panose="020B0604020202020204" pitchFamily="34" charset="0"/>
              <a:buChar char="•"/>
            </a:pPr>
            <a:r>
              <a:rPr lang="vi-VN" dirty="0"/>
              <a:t>Khác với vi điều khiển (MCU) phải lập trình trực tiếp UART/I2C/SPI, các vi xử lý 32/64-bit có </a:t>
            </a:r>
            <a:r>
              <a:rPr lang="vi-VN" b="1" dirty="0"/>
              <a:t>driver kernel</a:t>
            </a:r>
            <a:r>
              <a:rPr lang="vi-VN" dirty="0"/>
              <a:t> hỗ trợ sẵn → dễ dàng mở rộng.</a:t>
            </a:r>
            <a:br>
              <a:rPr lang="vi-VN" dirty="0"/>
            </a:br>
            <a:r>
              <a:rPr lang="en-US" dirty="0"/>
              <a:t>👉 </a:t>
            </a:r>
            <a:r>
              <a:rPr lang="vi-VN" dirty="0"/>
              <a:t>Ví dụ: kết nối camera USB, cảm biến qua GPIO/I2C, module GPS qua UART.</a:t>
            </a:r>
          </a:p>
          <a:p>
            <a:r>
              <a:rPr lang="vi-VN" b="1" dirty="0"/>
              <a:t>5. Ví dụ thiết bị</a:t>
            </a:r>
          </a:p>
          <a:p>
            <a:pPr>
              <a:buFont typeface="Arial" panose="020B0604020202020204" pitchFamily="34" charset="0"/>
              <a:buChar char="•"/>
            </a:pPr>
            <a:r>
              <a:rPr lang="vi-VN" b="1" dirty="0"/>
              <a:t>Raspberry Pi:</a:t>
            </a:r>
            <a:r>
              <a:rPr lang="vi-VN" dirty="0"/>
              <a:t> máy tính nhúng giá rẻ, phổ biến trong học tập và nghiên cứu IoT, hỗ trợ Linux, Python, kết nối đầy đủ.</a:t>
            </a:r>
          </a:p>
          <a:p>
            <a:pPr>
              <a:buFont typeface="Arial" panose="020B0604020202020204" pitchFamily="34" charset="0"/>
              <a:buChar char="•"/>
            </a:pPr>
            <a:r>
              <a:rPr lang="vi-VN" b="1" dirty="0"/>
              <a:t>NVIDIA Jetson Nano:</a:t>
            </a:r>
            <a:r>
              <a:rPr lang="vi-VN" dirty="0"/>
              <a:t> vi xử lý mạnh mẽ, có GPU, chuyên cho </a:t>
            </a:r>
            <a:r>
              <a:rPr lang="vi-VN" b="1" dirty="0"/>
              <a:t>AI tại edge</a:t>
            </a:r>
            <a:r>
              <a:rPr lang="vi-VN" dirty="0"/>
              <a:t> (nhận diện hình ảnh, phân tích video trong thời gian thực).</a:t>
            </a:r>
          </a:p>
          <a:p>
            <a:r>
              <a:rPr lang="vi-VN" b="1" dirty="0"/>
              <a:t>6. Kết luận cho sinh viên</a:t>
            </a:r>
          </a:p>
          <a:p>
            <a:pPr>
              <a:buFont typeface="Arial" panose="020B0604020202020204" pitchFamily="34" charset="0"/>
              <a:buChar char="•"/>
            </a:pPr>
            <a:r>
              <a:rPr lang="vi-VN" dirty="0"/>
              <a:t>So với thiết bị 8-bit và 32-bit MCU, các thiết bị </a:t>
            </a:r>
            <a:r>
              <a:rPr lang="vi-VN" b="1" dirty="0"/>
              <a:t>32/64-bit hiệu năng cao</a:t>
            </a:r>
            <a:r>
              <a:rPr lang="vi-VN" dirty="0"/>
              <a:t> có thể coi là </a:t>
            </a:r>
            <a:r>
              <a:rPr lang="vi-VN" b="1" dirty="0"/>
              <a:t>máy tính nhúng thực thụ</a:t>
            </a:r>
            <a:r>
              <a:rPr lang="vi-VN" dirty="0"/>
              <a:t>.</a:t>
            </a:r>
          </a:p>
          <a:p>
            <a:pPr>
              <a:buFont typeface="Arial" panose="020B0604020202020204" pitchFamily="34" charset="0"/>
              <a:buChar char="•"/>
            </a:pPr>
            <a:r>
              <a:rPr lang="vi-VN" dirty="0"/>
              <a:t>Ưu điểm:</a:t>
            </a:r>
          </a:p>
          <a:p>
            <a:pPr marL="742950" lvl="1" indent="-285750">
              <a:buFont typeface="Arial" panose="020B0604020202020204" pitchFamily="34" charset="0"/>
              <a:buChar char="•"/>
            </a:pPr>
            <a:r>
              <a:rPr lang="vi-VN" dirty="0"/>
              <a:t>Hiệu năng mạnh, chạy hệ điều hành đầy đủ.</a:t>
            </a:r>
          </a:p>
          <a:p>
            <a:pPr marL="742950" lvl="1" indent="-285750">
              <a:buFont typeface="Arial" panose="020B0604020202020204" pitchFamily="34" charset="0"/>
              <a:buChar char="•"/>
            </a:pPr>
            <a:r>
              <a:rPr lang="vi-VN" dirty="0"/>
              <a:t>Hỗ trợ lập trình cao cấp (Python, C++, Java, AI frameworks).</a:t>
            </a:r>
          </a:p>
          <a:p>
            <a:pPr marL="742950" lvl="1" indent="-285750">
              <a:buFont typeface="Arial" panose="020B0604020202020204" pitchFamily="34" charset="0"/>
              <a:buChar char="•"/>
            </a:pPr>
            <a:r>
              <a:rPr lang="vi-VN" dirty="0"/>
              <a:t>Kết nối mạng đa dạng, tích hợp dễ dàng.</a:t>
            </a:r>
          </a:p>
          <a:p>
            <a:pPr>
              <a:buFont typeface="Arial" panose="020B0604020202020204" pitchFamily="34" charset="0"/>
              <a:buChar char="•"/>
            </a:pPr>
            <a:r>
              <a:rPr lang="vi-VN" dirty="0"/>
              <a:t>Ứng dụng: </a:t>
            </a:r>
            <a:r>
              <a:rPr lang="vi-VN" b="1" dirty="0"/>
              <a:t>Smart camera, edge AI, gateway IoT, trạm quan trắc thông minh, robot thông minh.</a:t>
            </a:r>
            <a:endParaRPr lang="vi-VN"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lgn="just">
              <a:lnSpc>
                <a:spcPct val="115000"/>
              </a:lnSpc>
              <a:spcBef>
                <a:spcPts val="300"/>
              </a:spcBef>
              <a:spcAft>
                <a:spcPts val="300"/>
              </a:spcAft>
              <a:buClr>
                <a:schemeClr val="tx2"/>
              </a:buClr>
              <a:buSzPts val="1000"/>
              <a:buFont typeface="Symbol" panose="05050102010706020507" pitchFamily="18" charset="2"/>
              <a:buChar char=""/>
              <a:tabLst>
                <a:tab pos="457200" algn="l"/>
              </a:tabLst>
            </a:pPr>
            <a:r>
              <a:rPr lang="en-US" dirty="0" err="1">
                <a:solidFill>
                  <a:schemeClr val="tx2"/>
                </a:solidFill>
              </a:rPr>
              <a:t>Nguồn</a:t>
            </a:r>
            <a:r>
              <a:rPr lang="en-US" dirty="0">
                <a:solidFill>
                  <a:schemeClr val="tx2"/>
                </a:solidFill>
              </a:rPr>
              <a:t> </a:t>
            </a:r>
            <a:r>
              <a:rPr lang="en-US" dirty="0" err="1">
                <a:solidFill>
                  <a:schemeClr val="tx2"/>
                </a:solidFill>
              </a:rPr>
              <a:t>nuôi</a:t>
            </a:r>
            <a:r>
              <a:rPr lang="en-US" dirty="0">
                <a:solidFill>
                  <a:schemeClr val="tx2"/>
                </a:solidFill>
              </a:rPr>
              <a:t> </a:t>
            </a:r>
            <a:r>
              <a:rPr lang="vi-VN" dirty="0">
                <a:solidFill>
                  <a:schemeClr val="tx2"/>
                </a:solidFill>
              </a:rPr>
              <a:t>5V</a:t>
            </a:r>
            <a:r>
              <a:rPr lang="en-US" dirty="0">
                <a:solidFill>
                  <a:schemeClr val="tx2"/>
                </a:solidFill>
              </a:rPr>
              <a:t>dc</a:t>
            </a:r>
            <a:r>
              <a:rPr lang="vi-VN" dirty="0">
                <a:solidFill>
                  <a:schemeClr val="tx2"/>
                </a:solidFill>
              </a:rPr>
              <a:t> qua cổng USB. </a:t>
            </a:r>
            <a:r>
              <a:rPr lang="en-US" dirty="0" err="1">
                <a:solidFill>
                  <a:schemeClr val="tx2"/>
                </a:solidFill>
              </a:rPr>
              <a:t>Nguồn</a:t>
            </a:r>
            <a:r>
              <a:rPr lang="en-US" dirty="0">
                <a:solidFill>
                  <a:schemeClr val="tx2"/>
                </a:solidFill>
              </a:rPr>
              <a:t> </a:t>
            </a:r>
            <a:r>
              <a:rPr lang="en-US" dirty="0" err="1">
                <a:solidFill>
                  <a:schemeClr val="tx2"/>
                </a:solidFill>
              </a:rPr>
              <a:t>nuôi</a:t>
            </a:r>
            <a:r>
              <a:rPr lang="en-US" dirty="0">
                <a:solidFill>
                  <a:schemeClr val="tx2"/>
                </a:solidFill>
              </a:rPr>
              <a:t> </a:t>
            </a:r>
            <a:r>
              <a:rPr lang="vi-VN" dirty="0">
                <a:solidFill>
                  <a:schemeClr val="tx2"/>
                </a:solidFill>
              </a:rPr>
              <a:t>5÷12V</a:t>
            </a:r>
            <a:r>
              <a:rPr lang="en-US" dirty="0">
                <a:solidFill>
                  <a:schemeClr val="tx2"/>
                </a:solidFill>
              </a:rPr>
              <a:t>dc</a:t>
            </a:r>
            <a:r>
              <a:rPr lang="vi-VN" dirty="0">
                <a:solidFill>
                  <a:schemeClr val="tx2"/>
                </a:solidFill>
              </a:rPr>
              <a:t> qua giắc cấp nguồn DC tròn hoặc chân Vin.</a:t>
            </a:r>
          </a:p>
          <a:p>
            <a:pPr marL="342900" indent="-342900" algn="just">
              <a:lnSpc>
                <a:spcPct val="115000"/>
              </a:lnSpc>
              <a:spcBef>
                <a:spcPts val="300"/>
              </a:spcBef>
              <a:spcAft>
                <a:spcPts val="300"/>
              </a:spcAft>
              <a:buClr>
                <a:schemeClr val="tx2"/>
              </a:buClr>
              <a:buSzPts val="1000"/>
              <a:buFont typeface="Symbol" panose="05050102010706020507" pitchFamily="18" charset="2"/>
              <a:buChar char=""/>
              <a:tabLst>
                <a:tab pos="457200" algn="l"/>
              </a:tabLst>
            </a:pPr>
            <a:r>
              <a:rPr lang="vi-VN" dirty="0">
                <a:solidFill>
                  <a:schemeClr val="tx2"/>
                </a:solidFill>
              </a:rPr>
              <a:t>Nhân xử lý trung tâm: Wireless Module – ESP-WROOM-32 </a:t>
            </a:r>
            <a:r>
              <a:rPr lang="en-US" dirty="0" err="1">
                <a:solidFill>
                  <a:schemeClr val="tx2"/>
                </a:solidFill>
              </a:rPr>
              <a:t>dựa</a:t>
            </a:r>
            <a:r>
              <a:rPr lang="en-US" dirty="0">
                <a:solidFill>
                  <a:schemeClr val="tx2"/>
                </a:solidFill>
              </a:rPr>
              <a:t> </a:t>
            </a:r>
            <a:r>
              <a:rPr lang="en-US" dirty="0" err="1">
                <a:solidFill>
                  <a:schemeClr val="tx2"/>
                </a:solidFill>
              </a:rPr>
              <a:t>trên</a:t>
            </a:r>
            <a:r>
              <a:rPr lang="en-US" dirty="0">
                <a:solidFill>
                  <a:schemeClr val="tx2"/>
                </a:solidFill>
              </a:rPr>
              <a:t> </a:t>
            </a:r>
            <a:r>
              <a:rPr lang="vi-VN" dirty="0">
                <a:solidFill>
                  <a:schemeClr val="tx2"/>
                </a:solidFill>
              </a:rPr>
              <a:t>Espressif ESP32 dual core Tensilica LX6 processor with 802.11 b/g/n WiFi and Bluetooth 4.2 LE.</a:t>
            </a:r>
          </a:p>
          <a:p>
            <a:pPr marL="342900" indent="-342900" algn="just">
              <a:lnSpc>
                <a:spcPct val="115000"/>
              </a:lnSpc>
              <a:spcBef>
                <a:spcPts val="300"/>
              </a:spcBef>
              <a:spcAft>
                <a:spcPts val="300"/>
              </a:spcAft>
              <a:buClr>
                <a:schemeClr val="tx2"/>
              </a:buClr>
              <a:buSzPts val="1000"/>
              <a:buFont typeface="Symbol" panose="05050102010706020507" pitchFamily="18" charset="2"/>
              <a:buChar char=""/>
              <a:tabLst>
                <a:tab pos="457200" algn="l"/>
              </a:tabLst>
            </a:pPr>
            <a:r>
              <a:rPr lang="en-US" dirty="0" err="1">
                <a:solidFill>
                  <a:schemeClr val="tx2"/>
                </a:solidFill>
              </a:rPr>
              <a:t>Tần</a:t>
            </a:r>
            <a:r>
              <a:rPr lang="en-US" dirty="0">
                <a:solidFill>
                  <a:schemeClr val="tx2"/>
                </a:solidFill>
              </a:rPr>
              <a:t> </a:t>
            </a:r>
            <a:r>
              <a:rPr lang="en-US" dirty="0" err="1">
                <a:solidFill>
                  <a:schemeClr val="tx2"/>
                </a:solidFill>
              </a:rPr>
              <a:t>số</a:t>
            </a:r>
            <a:r>
              <a:rPr lang="en-US" dirty="0">
                <a:solidFill>
                  <a:schemeClr val="tx2"/>
                </a:solidFill>
              </a:rPr>
              <a:t> </a:t>
            </a:r>
            <a:r>
              <a:rPr lang="en-US" dirty="0" err="1">
                <a:solidFill>
                  <a:schemeClr val="tx2"/>
                </a:solidFill>
              </a:rPr>
              <a:t>hoạt</a:t>
            </a:r>
            <a:r>
              <a:rPr lang="en-US" dirty="0">
                <a:solidFill>
                  <a:schemeClr val="tx2"/>
                </a:solidFill>
              </a:rPr>
              <a:t> </a:t>
            </a:r>
            <a:r>
              <a:rPr lang="en-US" dirty="0" err="1">
                <a:solidFill>
                  <a:schemeClr val="tx2"/>
                </a:solidFill>
              </a:rPr>
              <a:t>động</a:t>
            </a:r>
            <a:r>
              <a:rPr lang="en-US" dirty="0">
                <a:solidFill>
                  <a:schemeClr val="tx2"/>
                </a:solidFill>
              </a:rPr>
              <a:t> </a:t>
            </a:r>
            <a:r>
              <a:rPr lang="en-US" dirty="0" err="1">
                <a:solidFill>
                  <a:schemeClr val="tx2"/>
                </a:solidFill>
              </a:rPr>
              <a:t>lên</a:t>
            </a:r>
            <a:r>
              <a:rPr lang="en-US" dirty="0">
                <a:solidFill>
                  <a:schemeClr val="tx2"/>
                </a:solidFill>
              </a:rPr>
              <a:t> </a:t>
            </a:r>
            <a:r>
              <a:rPr lang="en-US" dirty="0" err="1">
                <a:solidFill>
                  <a:schemeClr val="tx2"/>
                </a:solidFill>
              </a:rPr>
              <a:t>tới</a:t>
            </a:r>
            <a:r>
              <a:rPr lang="en-US" dirty="0">
                <a:solidFill>
                  <a:schemeClr val="tx2"/>
                </a:solidFill>
              </a:rPr>
              <a:t> 240Mhz.</a:t>
            </a:r>
            <a:endParaRPr lang="vi-VN" dirty="0">
              <a:solidFill>
                <a:schemeClr val="tx2"/>
              </a:solidFill>
            </a:endParaRPr>
          </a:p>
          <a:p>
            <a:pPr marL="342900" indent="-342900" algn="just">
              <a:lnSpc>
                <a:spcPct val="115000"/>
              </a:lnSpc>
              <a:spcBef>
                <a:spcPts val="300"/>
              </a:spcBef>
              <a:spcAft>
                <a:spcPts val="300"/>
              </a:spcAft>
              <a:buClr>
                <a:schemeClr val="tx2"/>
              </a:buClr>
              <a:buSzPts val="1000"/>
              <a:buFont typeface="Symbol" panose="05050102010706020507" pitchFamily="18" charset="2"/>
              <a:buChar char=""/>
              <a:tabLst>
                <a:tab pos="457200" algn="l"/>
              </a:tabLst>
            </a:pPr>
            <a:r>
              <a:rPr lang="en-US" dirty="0">
                <a:solidFill>
                  <a:schemeClr val="tx2"/>
                </a:solidFill>
              </a:rPr>
              <a:t>Chip </a:t>
            </a:r>
            <a:r>
              <a:rPr lang="en-US" dirty="0" err="1">
                <a:solidFill>
                  <a:schemeClr val="tx2"/>
                </a:solidFill>
              </a:rPr>
              <a:t>lõi</a:t>
            </a:r>
            <a:r>
              <a:rPr lang="en-US" dirty="0">
                <a:solidFill>
                  <a:schemeClr val="tx2"/>
                </a:solidFill>
              </a:rPr>
              <a:t> bao </a:t>
            </a:r>
            <a:r>
              <a:rPr lang="en-US" dirty="0" err="1">
                <a:solidFill>
                  <a:schemeClr val="tx2"/>
                </a:solidFill>
              </a:rPr>
              <a:t>gồm</a:t>
            </a:r>
            <a:r>
              <a:rPr lang="en-US" dirty="0">
                <a:solidFill>
                  <a:schemeClr val="tx2"/>
                </a:solidFill>
              </a:rPr>
              <a:t> 49 </a:t>
            </a:r>
            <a:r>
              <a:rPr lang="en-US" dirty="0" err="1">
                <a:solidFill>
                  <a:schemeClr val="tx2"/>
                </a:solidFill>
              </a:rPr>
              <a:t>chân</a:t>
            </a:r>
            <a:r>
              <a:rPr lang="en-US" dirty="0">
                <a:solidFill>
                  <a:schemeClr val="tx2"/>
                </a:solidFill>
              </a:rPr>
              <a:t> </a:t>
            </a:r>
            <a:r>
              <a:rPr lang="en-US" dirty="0" err="1">
                <a:solidFill>
                  <a:schemeClr val="tx2"/>
                </a:solidFill>
              </a:rPr>
              <a:t>với</a:t>
            </a:r>
            <a:r>
              <a:rPr lang="en-US" dirty="0">
                <a:solidFill>
                  <a:schemeClr val="tx2"/>
                </a:solidFill>
              </a:rPr>
              <a:t> 32 </a:t>
            </a:r>
            <a:r>
              <a:rPr lang="en-US" dirty="0" err="1">
                <a:solidFill>
                  <a:schemeClr val="tx2"/>
                </a:solidFill>
              </a:rPr>
              <a:t>chân</a:t>
            </a:r>
            <a:r>
              <a:rPr lang="en-US" dirty="0">
                <a:solidFill>
                  <a:schemeClr val="tx2"/>
                </a:solidFill>
              </a:rPr>
              <a:t> </a:t>
            </a:r>
            <a:r>
              <a:rPr lang="en-US" dirty="0" err="1">
                <a:solidFill>
                  <a:schemeClr val="tx2"/>
                </a:solidFill>
              </a:rPr>
              <a:t>cắm</a:t>
            </a:r>
            <a:r>
              <a:rPr lang="en-US" dirty="0">
                <a:solidFill>
                  <a:schemeClr val="tx2"/>
                </a:solidFill>
              </a:rPr>
              <a:t> </a:t>
            </a:r>
            <a:r>
              <a:rPr lang="en-US" dirty="0" err="1">
                <a:solidFill>
                  <a:schemeClr val="tx2"/>
                </a:solidFill>
              </a:rPr>
              <a:t>vào</a:t>
            </a:r>
            <a:r>
              <a:rPr lang="en-US" dirty="0">
                <a:solidFill>
                  <a:schemeClr val="tx2"/>
                </a:solidFill>
              </a:rPr>
              <a:t>/</a:t>
            </a:r>
            <a:r>
              <a:rPr lang="en-US" dirty="0" err="1">
                <a:solidFill>
                  <a:schemeClr val="tx2"/>
                </a:solidFill>
              </a:rPr>
              <a:t>ra</a:t>
            </a:r>
            <a:r>
              <a:rPr lang="en-US" dirty="0">
                <a:solidFill>
                  <a:schemeClr val="tx2"/>
                </a:solidFill>
              </a:rPr>
              <a:t> </a:t>
            </a:r>
            <a:r>
              <a:rPr lang="en-US" dirty="0" err="1">
                <a:solidFill>
                  <a:schemeClr val="tx2"/>
                </a:solidFill>
              </a:rPr>
              <a:t>đầy</a:t>
            </a:r>
            <a:r>
              <a:rPr lang="en-US" dirty="0">
                <a:solidFill>
                  <a:schemeClr val="tx2"/>
                </a:solidFill>
              </a:rPr>
              <a:t> </a:t>
            </a:r>
            <a:r>
              <a:rPr lang="en-US" dirty="0" err="1">
                <a:solidFill>
                  <a:schemeClr val="tx2"/>
                </a:solidFill>
              </a:rPr>
              <a:t>đủ</a:t>
            </a:r>
            <a:r>
              <a:rPr lang="vi-VN" dirty="0">
                <a:solidFill>
                  <a:schemeClr val="tx2"/>
                </a:solidFill>
              </a:rPr>
              <a:t>, thiết kế chuẩn chân cắm GPIO và kích thước tương tự </a:t>
            </a:r>
            <a:r>
              <a:rPr lang="en-US" dirty="0">
                <a:solidFill>
                  <a:schemeClr val="tx2"/>
                </a:solidFill>
              </a:rPr>
              <a:t>KIT </a:t>
            </a:r>
            <a:r>
              <a:rPr lang="vi-VN" dirty="0">
                <a:solidFill>
                  <a:schemeClr val="tx2"/>
                </a:solidFill>
              </a:rPr>
              <a:t>Arduino Uno. Tích hợp mạch nạp và giao tiếp UART CH340.</a:t>
            </a:r>
          </a:p>
          <a:p>
            <a:endParaRPr lang="en-US" dirty="0"/>
          </a:p>
        </p:txBody>
      </p:sp>
    </p:spTree>
    <p:extLst>
      <p:ext uri="{BB962C8B-B14F-4D97-AF65-F5344CB8AC3E}">
        <p14:creationId xmlns:p14="http://schemas.microsoft.com/office/powerpoint/2010/main" val="4149097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Đặc</a:t>
            </a:r>
            <a:r>
              <a:rPr lang="en-US" b="1" dirty="0"/>
              <a:t> tr</a:t>
            </a:r>
            <a:r>
              <a:rPr lang="vi-VN" b="1" dirty="0"/>
              <a:t>ư</a:t>
            </a:r>
            <a:r>
              <a:rPr lang="en-US" b="1" dirty="0"/>
              <a:t>ng </a:t>
            </a:r>
            <a:r>
              <a:rPr lang="en-US" b="1" dirty="0" err="1"/>
              <a:t>kỹ</a:t>
            </a:r>
            <a:r>
              <a:rPr lang="en-US" b="1" dirty="0"/>
              <a:t> </a:t>
            </a:r>
            <a:r>
              <a:rPr lang="en-US" b="1" dirty="0" err="1"/>
              <a:t>thuật</a:t>
            </a:r>
            <a:r>
              <a:rPr lang="en-US" b="1" dirty="0"/>
              <a:t> </a:t>
            </a:r>
            <a:r>
              <a:rPr lang="en-US" b="1" dirty="0" err="1"/>
              <a:t>của</a:t>
            </a:r>
            <a:r>
              <a:rPr lang="en-US" b="1" dirty="0"/>
              <a:t> </a:t>
            </a:r>
            <a:r>
              <a:rPr lang="en-US" b="1" dirty="0" err="1"/>
              <a:t>Rasberry</a:t>
            </a:r>
            <a:r>
              <a:rPr lang="en-US" b="1" dirty="0"/>
              <a:t> Pi</a:t>
            </a:r>
          </a:p>
          <a:p>
            <a:pPr lvl="1" algn="just"/>
            <a:r>
              <a:rPr lang="vi-VN" dirty="0"/>
              <a:t>Máy tính Raspberry Pi là board mạch Mini Computer được sử dụng nhiều nhất hiện nay, ngoài việc sử dụng như một máy tính bình thường chạy hệ điều hành Linux hoặc Windows 10 IoT, </a:t>
            </a:r>
          </a:p>
          <a:p>
            <a:pPr lvl="1" algn="just"/>
            <a:r>
              <a:rPr lang="vi-VN" dirty="0"/>
              <a:t>Có khả năng xuất tín hiệu ra 40 chân GPIO giúp giao tiếp và điểu khiển vô số các board mạch và cảm biến bên ngoài để thực hiện vô số các ứng dụng khác nhau.</a:t>
            </a:r>
            <a:endParaRPr lang="en-US" b="1" dirty="0"/>
          </a:p>
          <a:p>
            <a:pPr lvl="1" algn="just"/>
            <a:endParaRPr lang="en-US" b="1" dirty="0"/>
          </a:p>
          <a:p>
            <a:r>
              <a:rPr lang="en-US" b="1" dirty="0" err="1"/>
              <a:t>Đặc</a:t>
            </a:r>
            <a:r>
              <a:rPr lang="en-US" b="1" dirty="0"/>
              <a:t> tr</a:t>
            </a:r>
            <a:r>
              <a:rPr lang="vi-VN" b="1" dirty="0"/>
              <a:t>ư</a:t>
            </a:r>
            <a:r>
              <a:rPr lang="en-US" b="1" dirty="0"/>
              <a:t>ng </a:t>
            </a:r>
            <a:r>
              <a:rPr lang="en-US" b="1" dirty="0" err="1"/>
              <a:t>kỹ</a:t>
            </a:r>
            <a:r>
              <a:rPr lang="en-US" b="1" dirty="0"/>
              <a:t> </a:t>
            </a:r>
            <a:r>
              <a:rPr lang="en-US" b="1" dirty="0" err="1"/>
              <a:t>thuật</a:t>
            </a:r>
            <a:r>
              <a:rPr lang="en-US" b="1" dirty="0"/>
              <a:t> </a:t>
            </a:r>
            <a:r>
              <a:rPr lang="en-US" b="1" dirty="0" err="1"/>
              <a:t>của</a:t>
            </a:r>
            <a:r>
              <a:rPr lang="en-US" b="1" dirty="0"/>
              <a:t> </a:t>
            </a:r>
            <a:r>
              <a:rPr lang="en-US" b="1" dirty="0" err="1"/>
              <a:t>Rasberry</a:t>
            </a:r>
            <a:r>
              <a:rPr lang="en-US" b="1" dirty="0"/>
              <a:t> Pi 3</a:t>
            </a:r>
          </a:p>
          <a:p>
            <a:pPr lvl="1"/>
            <a:r>
              <a:rPr lang="vi-VN" sz="1600" dirty="0"/>
              <a:t>1.2GHz 64-bit quad-core ARM Cortex-A53 CPU (BCM2837)</a:t>
            </a:r>
          </a:p>
          <a:p>
            <a:pPr lvl="1"/>
            <a:r>
              <a:rPr lang="vi-VN" sz="1600" dirty="0"/>
              <a:t>1GB RAM (LPDDR2 SDRAM)</a:t>
            </a:r>
          </a:p>
          <a:p>
            <a:pPr lvl="1"/>
            <a:r>
              <a:rPr lang="vi-VN" sz="1600" dirty="0"/>
              <a:t>On-board Wireless LAN - 2.4 GHz 802.11 b/g/n (BCM43438)</a:t>
            </a:r>
          </a:p>
          <a:p>
            <a:pPr lvl="1"/>
            <a:r>
              <a:rPr lang="vi-VN" sz="1600" dirty="0"/>
              <a:t>On-board Bluetooth 4.1 + HS Low-energy (BLE) (BCM43438)</a:t>
            </a:r>
          </a:p>
          <a:p>
            <a:pPr lvl="1"/>
            <a:r>
              <a:rPr lang="vi-VN" sz="1600" dirty="0"/>
              <a:t>4 x USB 2.0 ports</a:t>
            </a:r>
          </a:p>
          <a:p>
            <a:pPr lvl="1"/>
            <a:r>
              <a:rPr lang="vi-VN" sz="1600" dirty="0"/>
              <a:t>10/100 Ethernet</a:t>
            </a:r>
          </a:p>
          <a:p>
            <a:pPr lvl="1"/>
            <a:r>
              <a:rPr lang="vi-VN" sz="1600" dirty="0"/>
              <a:t>40 GPIO pins</a:t>
            </a:r>
          </a:p>
          <a:p>
            <a:pPr lvl="1"/>
            <a:r>
              <a:rPr lang="vi-VN" sz="1600" dirty="0"/>
              <a:t>Full size HDMI 1.3a port</a:t>
            </a:r>
          </a:p>
          <a:p>
            <a:pPr lvl="1"/>
            <a:r>
              <a:rPr lang="vi-VN" sz="1600" dirty="0"/>
              <a:t>Combined 3.5mm analog audio and composite video jack</a:t>
            </a:r>
          </a:p>
          <a:p>
            <a:pPr lvl="1"/>
            <a:r>
              <a:rPr lang="vi-VN" sz="1600" dirty="0"/>
              <a:t>Camera interface (CSI)</a:t>
            </a:r>
          </a:p>
          <a:p>
            <a:pPr lvl="1"/>
            <a:r>
              <a:rPr lang="vi-VN" sz="1600" dirty="0"/>
              <a:t>Display interface (DSI)</a:t>
            </a:r>
          </a:p>
          <a:p>
            <a:pPr lvl="1"/>
            <a:r>
              <a:rPr lang="vi-VN" sz="1600" dirty="0"/>
              <a:t>MmicroSD slot</a:t>
            </a:r>
          </a:p>
          <a:p>
            <a:pPr lvl="1"/>
            <a:r>
              <a:rPr lang="vi-VN" sz="1600" dirty="0"/>
              <a:t>VideoCore IV multimedia/3D graphics core @ 400MHz/300MHz</a:t>
            </a:r>
          </a:p>
          <a:p>
            <a:pPr lvl="1" algn="just"/>
            <a:endParaRPr lang="en-US" b="1" dirty="0"/>
          </a:p>
          <a:p>
            <a:pPr lvl="1" algn="just"/>
            <a:endParaRPr lang="vi-VN" dirty="0"/>
          </a:p>
          <a:p>
            <a:pPr marL="615950" lvl="1" indent="0" algn="just">
              <a:buNone/>
            </a:pPr>
            <a:endParaRPr lang="vi-VN" dirty="0"/>
          </a:p>
        </p:txBody>
      </p:sp>
    </p:spTree>
    <p:extLst>
      <p:ext uri="{BB962C8B-B14F-4D97-AF65-F5344CB8AC3E}">
        <p14:creationId xmlns:p14="http://schemas.microsoft.com/office/powerpoint/2010/main" val="41972470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8776c11b6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8776c11b6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dirty="0"/>
              <a:t>Hình vẽ trên là sơ đồ chân và các thành phần chính của bo mạch </a:t>
            </a:r>
            <a:r>
              <a:rPr lang="vi-VN" b="1" dirty="0"/>
              <a:t>Arduino Uno</a:t>
            </a:r>
            <a:r>
              <a:rPr lang="vi-VN" dirty="0"/>
              <a:t>, ta có thể giải thích như sau:</a:t>
            </a:r>
          </a:p>
          <a:p>
            <a:r>
              <a:rPr lang="vi-VN" b="1" dirty="0"/>
              <a:t>1. Nguồn cấp điện (Power input &amp; Power Supply)</a:t>
            </a:r>
          </a:p>
          <a:p>
            <a:pPr>
              <a:buFont typeface="Arial" panose="020B0604020202020204" pitchFamily="34" charset="0"/>
              <a:buChar char="•"/>
            </a:pPr>
            <a:r>
              <a:rPr lang="vi-VN" b="1" dirty="0"/>
              <a:t>Power input (jack tròn)</a:t>
            </a:r>
            <a:r>
              <a:rPr lang="vi-VN" dirty="0"/>
              <a:t>: cho phép cấp nguồn ngoài (7V – 12V).</a:t>
            </a:r>
          </a:p>
          <a:p>
            <a:pPr>
              <a:buFont typeface="Arial" panose="020B0604020202020204" pitchFamily="34" charset="0"/>
              <a:buChar char="•"/>
            </a:pPr>
            <a:r>
              <a:rPr lang="vi-VN" b="1" dirty="0"/>
              <a:t>Power Supply header (các chân GND, 3.3V, 5V, Vin)</a:t>
            </a:r>
            <a:r>
              <a:rPr lang="vi-VN" dirty="0"/>
              <a:t>: cung cấp điện áp tham chiếu và nối đất cho các linh kiện ngoại vi.</a:t>
            </a:r>
          </a:p>
          <a:p>
            <a:r>
              <a:rPr lang="vi-VN" b="1" dirty="0"/>
              <a:t>2. Kết nối USB</a:t>
            </a:r>
          </a:p>
          <a:p>
            <a:pPr>
              <a:buFont typeface="Arial" panose="020B0604020202020204" pitchFamily="34" charset="0"/>
              <a:buChar char="•"/>
            </a:pPr>
            <a:r>
              <a:rPr lang="vi-VN" b="1" dirty="0"/>
              <a:t>USB port</a:t>
            </a:r>
            <a:r>
              <a:rPr lang="vi-VN" dirty="0"/>
              <a:t>: dùng để lập trình (nạp code từ máy tính vào board) và có thể cấp nguồn 5V trực tiếp cho Arduino.</a:t>
            </a:r>
          </a:p>
          <a:p>
            <a:r>
              <a:rPr lang="vi-VN" b="1" dirty="0"/>
              <a:t>3. Chân Digital I/O</a:t>
            </a:r>
          </a:p>
          <a:p>
            <a:pPr>
              <a:buFont typeface="Arial" panose="020B0604020202020204" pitchFamily="34" charset="0"/>
              <a:buChar char="•"/>
            </a:pPr>
            <a:r>
              <a:rPr lang="vi-VN" dirty="0"/>
              <a:t>Gồm </a:t>
            </a:r>
            <a:r>
              <a:rPr lang="vi-VN" b="1" dirty="0"/>
              <a:t>14 chân (0–13)</a:t>
            </a:r>
            <a:r>
              <a:rPr lang="vi-VN" dirty="0"/>
              <a:t>: có thể dùng làm đầu vào (input) hoặc đầu ra (output).</a:t>
            </a:r>
          </a:p>
          <a:p>
            <a:pPr>
              <a:buFont typeface="Arial" panose="020B0604020202020204" pitchFamily="34" charset="0"/>
              <a:buChar char="•"/>
            </a:pPr>
            <a:r>
              <a:rPr lang="vi-VN" dirty="0"/>
              <a:t>Một số chân (~) hỗ trợ </a:t>
            </a:r>
            <a:r>
              <a:rPr lang="vi-VN" b="1" dirty="0"/>
              <a:t>PWM</a:t>
            </a:r>
            <a:r>
              <a:rPr lang="vi-VN" dirty="0"/>
              <a:t> để điều chế độ rộng xung (dùng trong điều khiển động cơ, LED dimming).</a:t>
            </a:r>
          </a:p>
          <a:p>
            <a:pPr>
              <a:buFont typeface="Arial" panose="020B0604020202020204" pitchFamily="34" charset="0"/>
              <a:buChar char="•"/>
            </a:pPr>
            <a:r>
              <a:rPr lang="vi-VN" dirty="0"/>
              <a:t>Chân </a:t>
            </a:r>
            <a:r>
              <a:rPr lang="vi-VN" b="1" dirty="0"/>
              <a:t>0 (RX), 1 (TX)</a:t>
            </a:r>
            <a:r>
              <a:rPr lang="vi-VN" dirty="0"/>
              <a:t> được dùng cho giao tiếp </a:t>
            </a:r>
            <a:r>
              <a:rPr lang="vi-VN" b="1" dirty="0"/>
              <a:t>UART Serial</a:t>
            </a:r>
            <a:r>
              <a:rPr lang="vi-VN" dirty="0"/>
              <a:t>.</a:t>
            </a:r>
          </a:p>
          <a:p>
            <a:r>
              <a:rPr lang="vi-VN" b="1" dirty="0"/>
              <a:t>4. Chân Analog Input</a:t>
            </a:r>
          </a:p>
          <a:p>
            <a:pPr>
              <a:buFont typeface="Arial" panose="020B0604020202020204" pitchFamily="34" charset="0"/>
              <a:buChar char="•"/>
            </a:pPr>
            <a:r>
              <a:rPr lang="vi-VN" dirty="0"/>
              <a:t>Gồm </a:t>
            </a:r>
            <a:r>
              <a:rPr lang="vi-VN" b="1" dirty="0"/>
              <a:t>6 chân (A0–A5)</a:t>
            </a:r>
            <a:r>
              <a:rPr lang="vi-VN" dirty="0"/>
              <a:t>: dùng để đọc tín hiệu analog từ cảm biến (0–1023 giá trị số sau khi ADC 10 bit chuyển đổi).</a:t>
            </a:r>
          </a:p>
          <a:p>
            <a:r>
              <a:rPr lang="vi-VN" b="1" dirty="0"/>
              <a:t>5. Bộ vi điều khiển Atmel (ATmega328P)</a:t>
            </a:r>
          </a:p>
          <a:p>
            <a:pPr>
              <a:buFont typeface="Arial" panose="020B0604020202020204" pitchFamily="34" charset="0"/>
              <a:buChar char="•"/>
            </a:pPr>
            <a:r>
              <a:rPr lang="vi-VN" dirty="0"/>
              <a:t>Đây là “bộ não” của Arduino Uno, thực thi chương trình được nạp từ máy tính.</a:t>
            </a:r>
          </a:p>
          <a:p>
            <a:r>
              <a:rPr lang="vi-VN" b="1" dirty="0"/>
              <a:t>6. ICSP (In-Circuit Serial Programming)</a:t>
            </a:r>
          </a:p>
          <a:p>
            <a:pPr>
              <a:buFont typeface="Arial" panose="020B0604020202020204" pitchFamily="34" charset="0"/>
              <a:buChar char="•"/>
            </a:pPr>
            <a:r>
              <a:rPr lang="vi-VN" dirty="0"/>
              <a:t>Dùng để nạp chương trình trực tiếp vào vi điều khiển bằng mạch nạp ISP, thay vì qua USB.</a:t>
            </a:r>
          </a:p>
          <a:p>
            <a:r>
              <a:rPr lang="vi-VN" dirty="0"/>
              <a:t>👉 Tóm lại:</a:t>
            </a:r>
          </a:p>
          <a:p>
            <a:pPr>
              <a:buFont typeface="Arial" panose="020B0604020202020204" pitchFamily="34" charset="0"/>
              <a:buChar char="•"/>
            </a:pPr>
            <a:r>
              <a:rPr lang="vi-VN" b="1" dirty="0"/>
              <a:t>Nguồn</a:t>
            </a:r>
            <a:r>
              <a:rPr lang="vi-VN" dirty="0"/>
              <a:t>: USB hoặc jack DC.</a:t>
            </a:r>
          </a:p>
          <a:p>
            <a:pPr>
              <a:buFont typeface="Arial" panose="020B0604020202020204" pitchFamily="34" charset="0"/>
              <a:buChar char="•"/>
            </a:pPr>
            <a:r>
              <a:rPr lang="vi-VN" b="1" dirty="0"/>
              <a:t>Giao tiếp</a:t>
            </a:r>
            <a:r>
              <a:rPr lang="vi-VN" dirty="0"/>
              <a:t>: Digital I/O, Analog input, Serial.</a:t>
            </a:r>
          </a:p>
          <a:p>
            <a:pPr>
              <a:buFont typeface="Arial" panose="020B0604020202020204" pitchFamily="34" charset="0"/>
              <a:buChar char="•"/>
            </a:pPr>
            <a:r>
              <a:rPr lang="vi-VN" b="1" dirty="0"/>
              <a:t>Điều khiển</a:t>
            </a:r>
            <a:r>
              <a:rPr lang="vi-VN" dirty="0"/>
              <a:t>: Vi điều khiển Atmel ATmega328P.</a:t>
            </a:r>
          </a:p>
          <a:p>
            <a:pPr>
              <a:buFont typeface="Arial" panose="020B0604020202020204" pitchFamily="34" charset="0"/>
              <a:buChar char="•"/>
            </a:pPr>
            <a:r>
              <a:rPr lang="vi-VN" b="1" dirty="0"/>
              <a:t>Nạp code</a:t>
            </a:r>
            <a:r>
              <a:rPr lang="vi-VN" dirty="0"/>
              <a:t>: Qua USB hoặc ICSP.</a:t>
            </a:r>
          </a:p>
          <a:p>
            <a:pPr marL="0" lvl="0" indent="0" algn="l" rtl="0">
              <a:spcBef>
                <a:spcPts val="0"/>
              </a:spcBef>
              <a:spcAft>
                <a:spcPts val="0"/>
              </a:spcAft>
              <a:buNone/>
            </a:pPr>
            <a:endParaRPr lang="vi-VN"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8776c11b6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8776c11b6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8776c11b6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8776c11b6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1. Nguồn điện (Power Supply)</a:t>
            </a:r>
          </a:p>
          <a:p>
            <a:pPr>
              <a:buFont typeface="Arial" panose="020B0604020202020204" pitchFamily="34" charset="0"/>
              <a:buChar char="•"/>
            </a:pPr>
            <a:r>
              <a:rPr lang="vi-VN" b="1" dirty="0"/>
              <a:t>DC Power Jack</a:t>
            </a:r>
            <a:r>
              <a:rPr lang="vi-VN" dirty="0"/>
              <a:t>: Cổng cắm nguồn ngoài (7–12V DC).</a:t>
            </a:r>
          </a:p>
          <a:p>
            <a:pPr>
              <a:buFont typeface="Arial" panose="020B0604020202020204" pitchFamily="34" charset="0"/>
              <a:buChar char="•"/>
            </a:pPr>
            <a:r>
              <a:rPr lang="vi-VN" b="1" dirty="0"/>
              <a:t>USB Port</a:t>
            </a:r>
            <a:r>
              <a:rPr lang="vi-VN" dirty="0"/>
              <a:t>: Dùng để cấp nguồn (5V) và nạp chương trình.</a:t>
            </a:r>
          </a:p>
          <a:p>
            <a:pPr>
              <a:buFont typeface="Arial" panose="020B0604020202020204" pitchFamily="34" charset="0"/>
              <a:buChar char="•"/>
            </a:pPr>
            <a:r>
              <a:rPr lang="vi-VN" b="1" dirty="0"/>
              <a:t>Vin</a:t>
            </a:r>
            <a:r>
              <a:rPr lang="vi-VN" dirty="0"/>
              <a:t>: Nếu dùng nguồn ngoài, điện áp này sẽ vào qua chân Vin (7–12V).</a:t>
            </a:r>
          </a:p>
          <a:p>
            <a:pPr>
              <a:buFont typeface="Arial" panose="020B0604020202020204" pitchFamily="34" charset="0"/>
              <a:buChar char="•"/>
            </a:pPr>
            <a:r>
              <a:rPr lang="vi-VN" b="1" dirty="0"/>
              <a:t>5V</a:t>
            </a:r>
            <a:r>
              <a:rPr lang="vi-VN" dirty="0"/>
              <a:t>: Cấp điện áp 5V ra cho các cảm biến, module.</a:t>
            </a:r>
          </a:p>
          <a:p>
            <a:pPr>
              <a:buFont typeface="Arial" panose="020B0604020202020204" pitchFamily="34" charset="0"/>
              <a:buChar char="•"/>
            </a:pPr>
            <a:r>
              <a:rPr lang="vi-VN" b="1" dirty="0"/>
              <a:t>3.3V</a:t>
            </a:r>
            <a:r>
              <a:rPr lang="vi-VN" dirty="0"/>
              <a:t>: Điện áp 3.3V (dòng tối đa khoảng 50mA).</a:t>
            </a:r>
          </a:p>
          <a:p>
            <a:pPr>
              <a:buFont typeface="Arial" panose="020B0604020202020204" pitchFamily="34" charset="0"/>
              <a:buChar char="•"/>
            </a:pPr>
            <a:r>
              <a:rPr lang="vi-VN" b="1" dirty="0"/>
              <a:t>GND</a:t>
            </a:r>
            <a:r>
              <a:rPr lang="vi-VN" dirty="0"/>
              <a:t>: Các chân nối đất (Ground).</a:t>
            </a:r>
          </a:p>
          <a:p>
            <a:pPr>
              <a:buFont typeface="Arial" panose="020B0604020202020204" pitchFamily="34" charset="0"/>
              <a:buChar char="•"/>
            </a:pPr>
            <a:r>
              <a:rPr lang="vi-VN" b="1" dirty="0"/>
              <a:t>RESET</a:t>
            </a:r>
            <a:r>
              <a:rPr lang="vi-VN" dirty="0"/>
              <a:t>: Reset vi điều khiển, đưa về trạng thái khởi động.</a:t>
            </a:r>
          </a:p>
          <a:p>
            <a:r>
              <a:rPr lang="vi-VN" b="1" dirty="0"/>
              <a:t>2. Chân Analog</a:t>
            </a:r>
          </a:p>
          <a:p>
            <a:pPr>
              <a:buFont typeface="Arial" panose="020B0604020202020204" pitchFamily="34" charset="0"/>
              <a:buChar char="•"/>
            </a:pPr>
            <a:r>
              <a:rPr lang="vi-VN" dirty="0"/>
              <a:t>Gồm </a:t>
            </a:r>
            <a:r>
              <a:rPr lang="vi-VN" b="1" dirty="0"/>
              <a:t>A0 → A5</a:t>
            </a:r>
            <a:r>
              <a:rPr lang="vi-VN" dirty="0"/>
              <a:t> (6 chân).</a:t>
            </a:r>
          </a:p>
          <a:p>
            <a:pPr>
              <a:buFont typeface="Arial" panose="020B0604020202020204" pitchFamily="34" charset="0"/>
              <a:buChar char="•"/>
            </a:pPr>
            <a:r>
              <a:rPr lang="vi-VN" dirty="0"/>
              <a:t>Dùng để đọc tín hiệu analog (0–5V), ví dụ từ cảm biến nhiệt độ, ánh sáng.</a:t>
            </a:r>
          </a:p>
          <a:p>
            <a:pPr>
              <a:buFont typeface="Arial" panose="020B0604020202020204" pitchFamily="34" charset="0"/>
              <a:buChar char="•"/>
            </a:pPr>
            <a:r>
              <a:rPr lang="vi-VN" dirty="0"/>
              <a:t>Có thể dùng như chân digital nếu cần.</a:t>
            </a:r>
          </a:p>
          <a:p>
            <a:r>
              <a:rPr lang="vi-VN" b="1" dirty="0"/>
              <a:t>3. Chân Digital</a:t>
            </a:r>
          </a:p>
          <a:p>
            <a:pPr>
              <a:buFont typeface="Arial" panose="020B0604020202020204" pitchFamily="34" charset="0"/>
              <a:buChar char="•"/>
            </a:pPr>
            <a:r>
              <a:rPr lang="vi-VN" dirty="0"/>
              <a:t>Gồm </a:t>
            </a:r>
            <a:r>
              <a:rPr lang="vi-VN" b="1" dirty="0"/>
              <a:t>D0 → D13</a:t>
            </a:r>
            <a:r>
              <a:rPr lang="vi-VN" dirty="0"/>
              <a:t> (14 chân).</a:t>
            </a:r>
          </a:p>
          <a:p>
            <a:pPr>
              <a:buFont typeface="Arial" panose="020B0604020202020204" pitchFamily="34" charset="0"/>
              <a:buChar char="•"/>
            </a:pPr>
            <a:r>
              <a:rPr lang="vi-VN" dirty="0"/>
              <a:t>Có hai chế độ: </a:t>
            </a:r>
            <a:r>
              <a:rPr lang="vi-VN" b="1" dirty="0"/>
              <a:t>Input</a:t>
            </a:r>
            <a:r>
              <a:rPr lang="vi-VN" dirty="0"/>
              <a:t> (nhận tín hiệu) hoặc </a:t>
            </a:r>
            <a:r>
              <a:rPr lang="vi-VN" b="1" dirty="0"/>
              <a:t>Output</a:t>
            </a:r>
            <a:r>
              <a:rPr lang="vi-VN" dirty="0"/>
              <a:t> (xuất tín hiệu).</a:t>
            </a:r>
          </a:p>
          <a:p>
            <a:pPr>
              <a:buFont typeface="Arial" panose="020B0604020202020204" pitchFamily="34" charset="0"/>
              <a:buChar char="•"/>
            </a:pPr>
            <a:r>
              <a:rPr lang="vi-VN" dirty="0"/>
              <a:t>Một số chân có chức năng đặc biệt:</a:t>
            </a:r>
          </a:p>
          <a:p>
            <a:pPr marL="742950" lvl="1" indent="-285750">
              <a:buFont typeface="Arial" panose="020B0604020202020204" pitchFamily="34" charset="0"/>
              <a:buChar char="•"/>
            </a:pPr>
            <a:r>
              <a:rPr lang="vi-VN" b="1" dirty="0"/>
              <a:t>D0 (RX), D1 (TX):</a:t>
            </a:r>
            <a:r>
              <a:rPr lang="vi-VN" dirty="0"/>
              <a:t> Truyền/nhận dữ liệu UART (Serial).</a:t>
            </a:r>
          </a:p>
          <a:p>
            <a:pPr marL="742950" lvl="1" indent="-285750">
              <a:buFont typeface="Arial" panose="020B0604020202020204" pitchFamily="34" charset="0"/>
              <a:buChar char="•"/>
            </a:pPr>
            <a:r>
              <a:rPr lang="vi-VN" b="1" dirty="0"/>
              <a:t>D2, D3:</a:t>
            </a:r>
            <a:r>
              <a:rPr lang="vi-VN" dirty="0"/>
              <a:t> Hỗ trợ ngắt ngoài (Interrupt 0,1).</a:t>
            </a:r>
          </a:p>
          <a:p>
            <a:pPr marL="742950" lvl="1" indent="-285750">
              <a:buFont typeface="Arial" panose="020B0604020202020204" pitchFamily="34" charset="0"/>
              <a:buChar char="•"/>
            </a:pPr>
            <a:r>
              <a:rPr lang="vi-VN" b="1" dirty="0"/>
              <a:t>D3, D5, D6, D9, D10, D11:</a:t>
            </a:r>
            <a:r>
              <a:rPr lang="vi-VN" dirty="0"/>
              <a:t> Có PWM (xuất xung điều chế độ rộng, dùng điều khiển động cơ, LED mờ sáng).</a:t>
            </a:r>
          </a:p>
          <a:p>
            <a:pPr marL="742950" lvl="1" indent="-285750">
              <a:buFont typeface="Arial" panose="020B0604020202020204" pitchFamily="34" charset="0"/>
              <a:buChar char="•"/>
            </a:pPr>
            <a:r>
              <a:rPr lang="vi-VN" b="1" dirty="0"/>
              <a:t>D10–D13:</a:t>
            </a:r>
            <a:r>
              <a:rPr lang="vi-VN" dirty="0"/>
              <a:t> Dùng cho giao tiếp SPI.</a:t>
            </a:r>
          </a:p>
          <a:p>
            <a:pPr marL="742950" lvl="1" indent="-285750">
              <a:buFont typeface="Arial" panose="020B0604020202020204" pitchFamily="34" charset="0"/>
              <a:buChar char="•"/>
            </a:pPr>
            <a:r>
              <a:rPr lang="vi-VN" b="1" dirty="0"/>
              <a:t>D13:</a:t>
            </a:r>
            <a:r>
              <a:rPr lang="vi-VN" dirty="0"/>
              <a:t> Có nối LED trên bo để kiểm tra nhanh.</a:t>
            </a:r>
          </a:p>
          <a:p>
            <a:r>
              <a:rPr lang="vi-VN" b="1" dirty="0"/>
              <a:t>4. Giao tiếp ngoại vi</a:t>
            </a:r>
          </a:p>
          <a:p>
            <a:pPr>
              <a:buFont typeface="Arial" panose="020B0604020202020204" pitchFamily="34" charset="0"/>
              <a:buChar char="•"/>
            </a:pPr>
            <a:r>
              <a:rPr lang="vi-VN" b="1" dirty="0"/>
              <a:t>I2C:</a:t>
            </a:r>
            <a:r>
              <a:rPr lang="vi-VN" dirty="0"/>
              <a:t> SDA (A4), SCL (A5). Dùng giao tiếp với nhiều cảm biến qua bus I2C.</a:t>
            </a:r>
          </a:p>
          <a:p>
            <a:pPr>
              <a:buFont typeface="Arial" panose="020B0604020202020204" pitchFamily="34" charset="0"/>
              <a:buChar char="•"/>
            </a:pPr>
            <a:r>
              <a:rPr lang="vi-VN" b="1" dirty="0"/>
              <a:t>SPI:</a:t>
            </a:r>
            <a:r>
              <a:rPr lang="vi-VN" dirty="0"/>
              <a:t> MOSI (D11), MISO (D12), SCK (D13), SS (D10).</a:t>
            </a:r>
          </a:p>
          <a:p>
            <a:pPr>
              <a:buFont typeface="Arial" panose="020B0604020202020204" pitchFamily="34" charset="0"/>
              <a:buChar char="•"/>
            </a:pPr>
            <a:r>
              <a:rPr lang="vi-VN" b="1" dirty="0"/>
              <a:t>UART:</a:t>
            </a:r>
            <a:r>
              <a:rPr lang="vi-VN" dirty="0"/>
              <a:t> TX (D1), RX (D0).</a:t>
            </a:r>
          </a:p>
          <a:p>
            <a:r>
              <a:rPr lang="vi-VN" b="1" dirty="0"/>
              <a:t>5. Nút và mạch đặc biệt</a:t>
            </a:r>
          </a:p>
          <a:p>
            <a:pPr>
              <a:buFont typeface="Arial" panose="020B0604020202020204" pitchFamily="34" charset="0"/>
              <a:buChar char="•"/>
            </a:pPr>
            <a:r>
              <a:rPr lang="vi-VN" b="1" dirty="0"/>
              <a:t>Reset Button</a:t>
            </a:r>
            <a:r>
              <a:rPr lang="vi-VN" dirty="0"/>
              <a:t>: Nhấn để khởi động lại chương trình.</a:t>
            </a:r>
          </a:p>
          <a:p>
            <a:pPr>
              <a:buFont typeface="Arial" panose="020B0604020202020204" pitchFamily="34" charset="0"/>
              <a:buChar char="•"/>
            </a:pPr>
            <a:r>
              <a:rPr lang="vi-VN" b="1" dirty="0"/>
              <a:t>AREF (Analog Reference):</a:t>
            </a:r>
            <a:r>
              <a:rPr lang="vi-VN" dirty="0"/>
              <a:t> Chân tham chiếu điện áp cho ADC, để thay đổi mức điện áp chuẩn khi đo tín hiệu analog.</a:t>
            </a:r>
          </a:p>
          <a:p>
            <a:r>
              <a:rPr lang="en-US" dirty="0"/>
              <a:t>✅ </a:t>
            </a:r>
            <a:r>
              <a:rPr lang="vi-VN" b="1" dirty="0"/>
              <a:t>Tóm lại:</a:t>
            </a:r>
            <a:br>
              <a:rPr lang="vi-VN" dirty="0"/>
            </a:br>
            <a:r>
              <a:rPr lang="vi-VN" dirty="0"/>
              <a:t>Arduino UNO có </a:t>
            </a:r>
            <a:r>
              <a:rPr lang="vi-VN" b="1" dirty="0"/>
              <a:t>nguồn cấp (USB, DC Jack, 5V, 3.3V, GND)</a:t>
            </a:r>
            <a:r>
              <a:rPr lang="vi-VN" dirty="0"/>
              <a:t>, </a:t>
            </a:r>
            <a:r>
              <a:rPr lang="vi-VN" b="1" dirty="0"/>
              <a:t>6 chân analog</a:t>
            </a:r>
            <a:r>
              <a:rPr lang="vi-VN" dirty="0"/>
              <a:t>, </a:t>
            </a:r>
            <a:r>
              <a:rPr lang="vi-VN" b="1" dirty="0"/>
              <a:t>14 chân digital (trong đó 6 chân hỗ trợ PWM)</a:t>
            </a:r>
            <a:r>
              <a:rPr lang="vi-VN" dirty="0"/>
              <a:t>, và </a:t>
            </a:r>
            <a:r>
              <a:rPr lang="vi-VN" b="1" dirty="0"/>
              <a:t>các cổng giao tiếp (UART, SPI, I2C)</a:t>
            </a:r>
            <a:r>
              <a:rPr lang="vi-VN" dirty="0"/>
              <a:t>. </a:t>
            </a:r>
            <a:r>
              <a:rPr lang="vi-VN"/>
              <a:t>Nhờ vậy, nó có thể kết nối đa dạng cảm biến, module, động cơ và LED để làm các dự án IoT, robot, tự động hóa.</a:t>
            </a:r>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8776c11b6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8776c11b6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8776c11b64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8776c11b6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8776c11b6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8776c11b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8776c11b6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8776c11b6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8776c11b6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8776c11b6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8776c11b64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8776c11b6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8776c11b64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8776c11b6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8776c11b64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8776c11b6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8aa10935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8aa10935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8aa109358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8aa109358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8aa1093580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8aa109358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8aa109358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8aa109358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8aa109358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8aa109358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8aa109358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8aa10935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8776c11b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8776c11b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1. Các cảm biến đo lường thông tin về môi trường và gửi về thiết bị</a:t>
            </a:r>
          </a:p>
          <a:p>
            <a:pPr>
              <a:buFont typeface="Arial" panose="020B0604020202020204" pitchFamily="34" charset="0"/>
              <a:buChar char="•"/>
            </a:pPr>
            <a:r>
              <a:rPr lang="vi-VN" b="1" dirty="0"/>
              <a:t>Cảm biến (Sensors)</a:t>
            </a:r>
            <a:r>
              <a:rPr lang="vi-VN" dirty="0"/>
              <a:t> là thành phần đầu tiên của chuỗi IoT.</a:t>
            </a:r>
          </a:p>
          <a:p>
            <a:pPr>
              <a:buFont typeface="Arial" panose="020B0604020202020204" pitchFamily="34" charset="0"/>
              <a:buChar char="•"/>
            </a:pPr>
            <a:r>
              <a:rPr lang="vi-VN" dirty="0"/>
              <a:t>Chúng </a:t>
            </a:r>
            <a:r>
              <a:rPr lang="vi-VN" b="1" dirty="0"/>
              <a:t>thu thập dữ liệu từ môi trường</a:t>
            </a:r>
            <a:r>
              <a:rPr lang="vi-VN" dirty="0"/>
              <a:t> vật lý: nhiệt độ, độ ẩm, ánh sáng, khí gas, chuyển động, vị trí GPS…</a:t>
            </a:r>
          </a:p>
          <a:p>
            <a:pPr>
              <a:buFont typeface="Arial" panose="020B0604020202020204" pitchFamily="34" charset="0"/>
              <a:buChar char="•"/>
            </a:pPr>
            <a:r>
              <a:rPr lang="vi-VN" dirty="0"/>
              <a:t>Dữ liệu này sau đó được truyền về </a:t>
            </a:r>
            <a:r>
              <a:rPr lang="vi-VN" b="1" dirty="0"/>
              <a:t>thiết bị IoT</a:t>
            </a:r>
            <a:r>
              <a:rPr lang="vi-VN" dirty="0"/>
              <a:t> (thường là bộ vi điều khiển hoặc gateway cục bộ) để xử lý sơ bộ.</a:t>
            </a:r>
            <a:br>
              <a:rPr lang="vi-VN" dirty="0"/>
            </a:br>
            <a:r>
              <a:rPr lang="en-US" dirty="0"/>
              <a:t>👉 </a:t>
            </a:r>
            <a:r>
              <a:rPr lang="vi-VN" dirty="0"/>
              <a:t>Ví dụ: trong nông nghiệp thông minh, cảm biến độ ẩm đất đo mức nước trong đất và gửi tín hiệu về board IoT (như Arduino hoặc ESP32).</a:t>
            </a:r>
          </a:p>
          <a:p>
            <a:r>
              <a:rPr lang="vi-VN" b="1" dirty="0"/>
              <a:t>2. Các thiết bị thu thập dữ liệu và gửi về server/cloud</a:t>
            </a:r>
          </a:p>
          <a:p>
            <a:pPr>
              <a:buFont typeface="Arial" panose="020B0604020202020204" pitchFamily="34" charset="0"/>
              <a:buChar char="•"/>
            </a:pPr>
            <a:r>
              <a:rPr lang="vi-VN" b="1" dirty="0"/>
              <a:t>Thiết bị IoT (IoT Devices / Edge Devices)</a:t>
            </a:r>
            <a:r>
              <a:rPr lang="vi-VN" dirty="0"/>
              <a:t> đóng vai trò trung gian:</a:t>
            </a:r>
          </a:p>
          <a:p>
            <a:pPr marL="742950" lvl="1" indent="-285750">
              <a:buFont typeface="Arial" panose="020B0604020202020204" pitchFamily="34" charset="0"/>
              <a:buChar char="•"/>
            </a:pPr>
            <a:r>
              <a:rPr lang="vi-VN" dirty="0"/>
              <a:t>Thu thập dữ liệu từ cảm biến.</a:t>
            </a:r>
          </a:p>
          <a:p>
            <a:pPr marL="742950" lvl="1" indent="-285750">
              <a:buFont typeface="Arial" panose="020B0604020202020204" pitchFamily="34" charset="0"/>
              <a:buChar char="•"/>
            </a:pPr>
            <a:r>
              <a:rPr lang="vi-VN" dirty="0"/>
              <a:t>Thực hiện </a:t>
            </a:r>
            <a:r>
              <a:rPr lang="vi-VN" b="1" dirty="0"/>
              <a:t>xử lý cục bộ ban đầu</a:t>
            </a:r>
            <a:r>
              <a:rPr lang="vi-VN" dirty="0"/>
              <a:t> (lọc nhiễu, nén, tính toán nhỏ).</a:t>
            </a:r>
          </a:p>
          <a:p>
            <a:pPr marL="742950" lvl="1" indent="-285750">
              <a:buFont typeface="Arial" panose="020B0604020202020204" pitchFamily="34" charset="0"/>
              <a:buChar char="•"/>
            </a:pPr>
            <a:r>
              <a:rPr lang="vi-VN" dirty="0"/>
              <a:t>Gửi dữ liệu đã thu thập đến </a:t>
            </a:r>
            <a:r>
              <a:rPr lang="vi-VN" b="1" dirty="0"/>
              <a:t>server hoặc cloud</a:t>
            </a:r>
            <a:r>
              <a:rPr lang="vi-VN" dirty="0"/>
              <a:t> để phân tích sâu hơn, lưu trữ lâu dài, và hiển thị qua ứng dụng/dashboards.</a:t>
            </a:r>
          </a:p>
          <a:p>
            <a:pPr>
              <a:buFont typeface="Arial" panose="020B0604020202020204" pitchFamily="34" charset="0"/>
              <a:buChar char="•"/>
            </a:pPr>
            <a:r>
              <a:rPr lang="vi-VN" b="1" dirty="0"/>
              <a:t>Cloud/server</a:t>
            </a:r>
            <a:r>
              <a:rPr lang="vi-VN" dirty="0"/>
              <a:t> giúp:</a:t>
            </a:r>
          </a:p>
          <a:p>
            <a:pPr marL="742950" lvl="1" indent="-285750">
              <a:buFont typeface="Arial" panose="020B0604020202020204" pitchFamily="34" charset="0"/>
              <a:buChar char="•"/>
            </a:pPr>
            <a:r>
              <a:rPr lang="vi-VN" dirty="0"/>
              <a:t>Tích hợp dữ liệu từ nhiều thiết bị.</a:t>
            </a:r>
          </a:p>
          <a:p>
            <a:pPr marL="742950" lvl="1" indent="-285750">
              <a:buFont typeface="Arial" panose="020B0604020202020204" pitchFamily="34" charset="0"/>
              <a:buChar char="•"/>
            </a:pPr>
            <a:r>
              <a:rPr lang="vi-VN" dirty="0"/>
              <a:t>Chạy thuật toán Machine Learning / AI để đưa ra dự báo hoặc hành động tự động.</a:t>
            </a:r>
            <a:br>
              <a:rPr lang="vi-VN" dirty="0"/>
            </a:br>
            <a:r>
              <a:rPr lang="en-US" dirty="0"/>
              <a:t>👉 </a:t>
            </a:r>
            <a:r>
              <a:rPr lang="vi-VN" dirty="0"/>
              <a:t>Ví dụ: đồng hồ thông minh thu dữ liệu nhịp tim → gửi về cloud → ứng dụng trên điện thoại hiển thị biểu đồ sức khỏe.</a:t>
            </a:r>
          </a:p>
          <a:p>
            <a:r>
              <a:rPr lang="vi-VN" b="1" dirty="0"/>
              <a:t>3. Các thiết bị hạn chế về tài nguyên: CPU, Memory…</a:t>
            </a:r>
          </a:p>
          <a:p>
            <a:pPr>
              <a:buFont typeface="Arial" panose="020B0604020202020204" pitchFamily="34" charset="0"/>
              <a:buChar char="•"/>
            </a:pPr>
            <a:r>
              <a:rPr lang="vi-VN" dirty="0"/>
              <a:t>Điểm đặc trưng của thiết bị IoT là </a:t>
            </a:r>
            <a:r>
              <a:rPr lang="vi-VN" b="1" dirty="0"/>
              <a:t>nhỏ gọn, tiết kiệm năng lượng, chi phí thấp</a:t>
            </a:r>
            <a:r>
              <a:rPr lang="vi-VN" dirty="0"/>
              <a:t>, do đó:</a:t>
            </a:r>
          </a:p>
          <a:p>
            <a:pPr marL="742950" lvl="1" indent="-285750">
              <a:buFont typeface="Arial" panose="020B0604020202020204" pitchFamily="34" charset="0"/>
              <a:buChar char="•"/>
            </a:pPr>
            <a:r>
              <a:rPr lang="vi-VN" b="1" dirty="0"/>
              <a:t>CPU:</a:t>
            </a:r>
            <a:r>
              <a:rPr lang="vi-VN" dirty="0"/>
              <a:t> thường là vi điều khiển (MCU) với năng lực xử lý hạn chế, không mạnh như PC hoặc server.</a:t>
            </a:r>
          </a:p>
          <a:p>
            <a:pPr marL="742950" lvl="1" indent="-285750">
              <a:buFont typeface="Arial" panose="020B0604020202020204" pitchFamily="34" charset="0"/>
              <a:buChar char="•"/>
            </a:pPr>
            <a:r>
              <a:rPr lang="vi-VN" b="1" dirty="0"/>
              <a:t>Bộ nhớ (Memory):</a:t>
            </a:r>
            <a:r>
              <a:rPr lang="vi-VN" dirty="0"/>
              <a:t> RAM chỉ vài KB đến MB, ROM/Flash nhỏ, không đủ cho các tác vụ tính toán lớn.</a:t>
            </a:r>
          </a:p>
          <a:p>
            <a:pPr marL="742950" lvl="1" indent="-285750">
              <a:buFont typeface="Arial" panose="020B0604020202020204" pitchFamily="34" charset="0"/>
              <a:buChar char="•"/>
            </a:pPr>
            <a:r>
              <a:rPr lang="vi-VN" b="1" dirty="0"/>
              <a:t>Nguồn năng lượng:</a:t>
            </a:r>
            <a:r>
              <a:rPr lang="vi-VN" dirty="0"/>
              <a:t> nhiều thiết bị chạy pin, cần tối ưu năng lượng, dẫn đến hạn chế khả năng xử lý.</a:t>
            </a:r>
          </a:p>
          <a:p>
            <a:pPr>
              <a:buFont typeface="Arial" panose="020B0604020202020204" pitchFamily="34" charset="0"/>
              <a:buChar char="•"/>
            </a:pPr>
            <a:r>
              <a:rPr lang="vi-VN" dirty="0"/>
              <a:t>Vì vậy, IoT thường áp dụng mô hình </a:t>
            </a:r>
            <a:r>
              <a:rPr lang="vi-VN" b="1" dirty="0"/>
              <a:t>Edge + Cloud</a:t>
            </a:r>
            <a:r>
              <a:rPr lang="vi-VN" dirty="0"/>
              <a:t>:</a:t>
            </a:r>
          </a:p>
          <a:p>
            <a:pPr marL="742950" lvl="1" indent="-285750">
              <a:buFont typeface="Arial" panose="020B0604020202020204" pitchFamily="34" charset="0"/>
              <a:buChar char="•"/>
            </a:pPr>
            <a:r>
              <a:rPr lang="vi-VN" dirty="0"/>
              <a:t>Thiết bị IoT xử lý dữ liệu cơ bản.</a:t>
            </a:r>
          </a:p>
          <a:p>
            <a:pPr marL="742950" lvl="1" indent="-285750">
              <a:buFont typeface="Arial" panose="020B0604020202020204" pitchFamily="34" charset="0"/>
              <a:buChar char="•"/>
            </a:pPr>
            <a:r>
              <a:rPr lang="vi-VN" dirty="0"/>
              <a:t>Cloud đảm nhận phân tích nặng (big data, AI, machine learning).</a:t>
            </a:r>
            <a:br>
              <a:rPr lang="vi-VN" dirty="0"/>
            </a:br>
            <a:r>
              <a:rPr lang="en-US" dirty="0"/>
              <a:t>👉 </a:t>
            </a:r>
            <a:r>
              <a:rPr lang="vi-VN" dirty="0"/>
              <a:t>Ví dụ: cảm biến đo chất lượng không khí chỉ gửi dữ liệu PM2.5 dạng số liệu thô, việc phân tích xu hướng ô nhiễm sẽ do cloud xử lý.</a:t>
            </a:r>
          </a:p>
          <a:p>
            <a:r>
              <a:rPr lang="en-US" b="1" dirty="0"/>
              <a:t>📌 </a:t>
            </a:r>
            <a:r>
              <a:rPr lang="vi-VN" b="1" dirty="0"/>
              <a:t>Kết luận</a:t>
            </a:r>
          </a:p>
          <a:p>
            <a:r>
              <a:rPr lang="vi-VN" dirty="0"/>
              <a:t>Thiết bị IoT </a:t>
            </a:r>
            <a:r>
              <a:rPr lang="vi-VN" b="1" dirty="0"/>
              <a:t>không phải là “máy tính thu nhỏ” toàn năng</a:t>
            </a:r>
            <a:r>
              <a:rPr lang="vi-VN" dirty="0"/>
              <a:t>, mà là </a:t>
            </a:r>
            <a:r>
              <a:rPr lang="vi-VN" b="1" dirty="0"/>
              <a:t>một nút cảm biến/thực thi đơn giản, kết nối vào hạ tầng lớn hơn</a:t>
            </a:r>
            <a:r>
              <a:rPr lang="vi-VN" dirty="0"/>
              <a:t>.</a:t>
            </a:r>
          </a:p>
          <a:p>
            <a:pPr>
              <a:buFont typeface="Arial" panose="020B0604020202020204" pitchFamily="34" charset="0"/>
              <a:buChar char="•"/>
            </a:pPr>
            <a:r>
              <a:rPr lang="vi-VN" dirty="0"/>
              <a:t>Cảm biến → thu dữ liệu.</a:t>
            </a:r>
          </a:p>
          <a:p>
            <a:pPr>
              <a:buFont typeface="Arial" panose="020B0604020202020204" pitchFamily="34" charset="0"/>
              <a:buChar char="•"/>
            </a:pPr>
            <a:r>
              <a:rPr lang="vi-VN" dirty="0"/>
              <a:t>Thiết bị → thu thập và chuyển dữ liệu lên cloud.</a:t>
            </a:r>
          </a:p>
          <a:p>
            <a:pPr>
              <a:buFont typeface="Arial" panose="020B0604020202020204" pitchFamily="34" charset="0"/>
              <a:buChar char="•"/>
            </a:pPr>
            <a:r>
              <a:rPr lang="vi-VN" dirty="0"/>
              <a:t>Do hạn chế tài nguyên, IoT </a:t>
            </a:r>
            <a:r>
              <a:rPr lang="vi-VN" b="1" dirty="0"/>
              <a:t>dựa vào cloud</a:t>
            </a:r>
            <a:r>
              <a:rPr lang="vi-VN" dirty="0"/>
              <a:t> để phân tích phức tạp và cung cấp giá trị thông minh.</a:t>
            </a:r>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8aa109358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8aa109358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8aa109358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8aa109358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8aa109358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8aa109358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8aa109358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8aa109358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8aa1093580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8aa109358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8aa1093580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8aa109358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8aa1093580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8aa109358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8aa1093580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8aa109358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8aa109358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8aa109358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8aa109358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8aa109358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fb86d61ae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fb86d61ae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các loại thông tin mà một thiết bị IoT cung cấp cho backend</a:t>
            </a:r>
            <a:r>
              <a:rPr lang="vi-VN" dirty="0"/>
              <a:t>, cụ thể là </a:t>
            </a:r>
            <a:r>
              <a:rPr lang="vi-VN" b="1" dirty="0"/>
              <a:t>Devices Metadata</a:t>
            </a:r>
            <a:r>
              <a:rPr lang="vi-VN" dirty="0"/>
              <a:t>, như sau:</a:t>
            </a:r>
          </a:p>
          <a:p>
            <a:r>
              <a:rPr lang="vi-VN" b="1" dirty="0"/>
              <a:t>1. Thiết bị cung cấp hoặc sử dụng thông tin cho backend</a:t>
            </a:r>
          </a:p>
          <a:p>
            <a:pPr>
              <a:buFont typeface="Arial" panose="020B0604020202020204" pitchFamily="34" charset="0"/>
              <a:buChar char="•"/>
            </a:pPr>
            <a:r>
              <a:rPr lang="vi-VN" b="1" dirty="0"/>
              <a:t>Backend</a:t>
            </a:r>
            <a:r>
              <a:rPr lang="vi-VN" dirty="0"/>
              <a:t> (server/cloud) là nơi lưu trữ, quản lý, và phân tích dữ liệu.</a:t>
            </a:r>
          </a:p>
          <a:p>
            <a:pPr>
              <a:buFont typeface="Arial" panose="020B0604020202020204" pitchFamily="34" charset="0"/>
              <a:buChar char="•"/>
            </a:pPr>
            <a:r>
              <a:rPr lang="vi-VN" dirty="0"/>
              <a:t>Mỗi thiết bị IoT không chỉ gửi dữ liệu cảm biến, mà còn </a:t>
            </a:r>
            <a:r>
              <a:rPr lang="vi-VN" b="1" dirty="0"/>
              <a:t>cung cấp thông tin mô tả (metadata)</a:t>
            </a:r>
            <a:r>
              <a:rPr lang="vi-VN" dirty="0"/>
              <a:t> để backend có thể:</a:t>
            </a:r>
          </a:p>
          <a:p>
            <a:pPr marL="742950" lvl="1" indent="-285750">
              <a:buFont typeface="Arial" panose="020B0604020202020204" pitchFamily="34" charset="0"/>
              <a:buChar char="•"/>
            </a:pPr>
            <a:r>
              <a:rPr lang="vi-VN" dirty="0"/>
              <a:t>Nhận diện chính xác thiết bị nào đang gửi dữ liệu.</a:t>
            </a:r>
          </a:p>
          <a:p>
            <a:pPr marL="742950" lvl="1" indent="-285750">
              <a:buFont typeface="Arial" panose="020B0604020202020204" pitchFamily="34" charset="0"/>
              <a:buChar char="•"/>
            </a:pPr>
            <a:r>
              <a:rPr lang="vi-VN" dirty="0"/>
              <a:t>Phân loại thiết bị theo loại, thế hệ, phiên bản.</a:t>
            </a:r>
          </a:p>
          <a:p>
            <a:pPr marL="742950" lvl="1" indent="-285750">
              <a:buFont typeface="Arial" panose="020B0604020202020204" pitchFamily="34" charset="0"/>
              <a:buChar char="•"/>
            </a:pPr>
            <a:r>
              <a:rPr lang="vi-VN" dirty="0"/>
              <a:t>Quản lý vòng đời thiết bị (từ sản xuất đến bảo trì).</a:t>
            </a:r>
          </a:p>
          <a:p>
            <a:pPr>
              <a:buFont typeface="Arial" panose="020B0604020202020204" pitchFamily="34" charset="0"/>
              <a:buChar char="•"/>
            </a:pPr>
            <a:r>
              <a:rPr lang="vi-VN" dirty="0"/>
              <a:t>Một số thông tin này do nhà sản xuất cung cấp, một số được hệ thống gán khi thiết bị tham gia mạng IoT.</a:t>
            </a:r>
          </a:p>
          <a:p>
            <a:r>
              <a:rPr lang="vi-VN" b="1" dirty="0"/>
              <a:t>2. Devices Metadata – Thông tin mô tả thiết bị</a:t>
            </a:r>
          </a:p>
          <a:p>
            <a:r>
              <a:rPr lang="vi-VN" b="1" dirty="0"/>
              <a:t>a. Identity (ID)</a:t>
            </a:r>
          </a:p>
          <a:p>
            <a:pPr>
              <a:buFont typeface="Arial" panose="020B0604020202020204" pitchFamily="34" charset="0"/>
              <a:buChar char="•"/>
            </a:pPr>
            <a:r>
              <a:rPr lang="vi-VN" dirty="0"/>
              <a:t>Là định danh duy nhất của thiết bị trong hệ thống.</a:t>
            </a:r>
          </a:p>
          <a:p>
            <a:pPr>
              <a:buFont typeface="Arial" panose="020B0604020202020204" pitchFamily="34" charset="0"/>
              <a:buChar char="•"/>
            </a:pPr>
            <a:r>
              <a:rPr lang="vi-VN" dirty="0"/>
              <a:t>Có thể là: địa chỉ MAC, Device ID, hoặc một UUID được gán khi đăng ký thiết bị.</a:t>
            </a:r>
            <a:br>
              <a:rPr lang="vi-VN" dirty="0"/>
            </a:br>
            <a:r>
              <a:rPr lang="en-US" dirty="0"/>
              <a:t>👉 </a:t>
            </a:r>
            <a:r>
              <a:rPr lang="vi-VN" dirty="0"/>
              <a:t>Mục đích: phân biệt từng thiết bị trong hàng ngàn, hàng triệu thiết bị IoT.</a:t>
            </a:r>
          </a:p>
          <a:p>
            <a:r>
              <a:rPr lang="vi-VN" b="1" dirty="0"/>
              <a:t>b. Class / Type of Device (Lớp hoặc loại thiết bị)</a:t>
            </a:r>
          </a:p>
          <a:p>
            <a:pPr>
              <a:buFont typeface="Arial" panose="020B0604020202020204" pitchFamily="34" charset="0"/>
              <a:buChar char="•"/>
            </a:pPr>
            <a:r>
              <a:rPr lang="vi-VN" dirty="0"/>
              <a:t>Cho biết thiết bị thuộc nhóm nào: cảm biến, actuator, gateway, camera, đồng hồ thông minh…</a:t>
            </a:r>
            <a:br>
              <a:rPr lang="vi-VN" dirty="0"/>
            </a:br>
            <a:r>
              <a:rPr lang="en-US" dirty="0"/>
              <a:t>👉 </a:t>
            </a:r>
            <a:r>
              <a:rPr lang="vi-VN" dirty="0"/>
              <a:t>Mục đích: giúp backend áp dụng đúng cách xử lý dữ liệu (ví dụ dữ liệu từ camera khác dữ liệu từ cảm biến nhiệt độ).</a:t>
            </a:r>
          </a:p>
          <a:p>
            <a:r>
              <a:rPr lang="vi-VN" b="1" dirty="0"/>
              <a:t>c. Model</a:t>
            </a:r>
          </a:p>
          <a:p>
            <a:pPr>
              <a:buFont typeface="Arial" panose="020B0604020202020204" pitchFamily="34" charset="0"/>
              <a:buChar char="•"/>
            </a:pPr>
            <a:r>
              <a:rPr lang="vi-VN" dirty="0"/>
              <a:t>Tên model sản phẩm do nhà sản xuất cung cấp.</a:t>
            </a:r>
            <a:br>
              <a:rPr lang="vi-VN" dirty="0"/>
            </a:br>
            <a:r>
              <a:rPr lang="en-US" dirty="0"/>
              <a:t>👉 </a:t>
            </a:r>
            <a:r>
              <a:rPr lang="vi-VN" dirty="0"/>
              <a:t>Ví dụ: “ESP32-WROOM-32” hoặc “Fitbit Versa 3”.</a:t>
            </a:r>
          </a:p>
          <a:p>
            <a:r>
              <a:rPr lang="vi-VN" b="1" dirty="0"/>
              <a:t>d. Revision</a:t>
            </a:r>
          </a:p>
          <a:p>
            <a:pPr>
              <a:buFont typeface="Arial" panose="020B0604020202020204" pitchFamily="34" charset="0"/>
              <a:buChar char="•"/>
            </a:pPr>
            <a:r>
              <a:rPr lang="vi-VN" dirty="0"/>
              <a:t>Phiên bản phần cứng hoặc firmware.</a:t>
            </a:r>
            <a:br>
              <a:rPr lang="vi-VN" dirty="0"/>
            </a:br>
            <a:r>
              <a:rPr lang="en-US" dirty="0"/>
              <a:t>👉 </a:t>
            </a:r>
            <a:r>
              <a:rPr lang="vi-VN" dirty="0"/>
              <a:t>Dùng để phân biệt các thế hệ khác nhau (ví dụ: cảm biến đời mới có thêm chức năng đo độ ẩm).</a:t>
            </a:r>
          </a:p>
          <a:p>
            <a:r>
              <a:rPr lang="vi-VN" b="1" dirty="0"/>
              <a:t>e. Date Manufactured</a:t>
            </a:r>
          </a:p>
          <a:p>
            <a:pPr>
              <a:buFont typeface="Arial" panose="020B0604020202020204" pitchFamily="34" charset="0"/>
              <a:buChar char="•"/>
            </a:pPr>
            <a:r>
              <a:rPr lang="vi-VN" dirty="0"/>
              <a:t>Ngày sản xuất thiết bị.</a:t>
            </a:r>
            <a:br>
              <a:rPr lang="vi-VN" dirty="0"/>
            </a:br>
            <a:r>
              <a:rPr lang="en-US" dirty="0"/>
              <a:t>👉 </a:t>
            </a:r>
            <a:r>
              <a:rPr lang="vi-VN" dirty="0"/>
              <a:t>Thông tin này quan trọng trong quản lý vòng đời: biết tuổi thọ thiết bị, dự báo thời điểm cần bảo trì hoặc thay thế.</a:t>
            </a:r>
          </a:p>
          <a:p>
            <a:r>
              <a:rPr lang="vi-VN" b="1" dirty="0"/>
              <a:t>f. Hardware Serial Number</a:t>
            </a:r>
          </a:p>
          <a:p>
            <a:pPr>
              <a:buFont typeface="Arial" panose="020B0604020202020204" pitchFamily="34" charset="0"/>
              <a:buChar char="•"/>
            </a:pPr>
            <a:r>
              <a:rPr lang="vi-VN" dirty="0"/>
              <a:t>Số seri phần cứng gắn liền với thiết bị, duy nhất trên từng sản phẩm vật lý.</a:t>
            </a:r>
            <a:br>
              <a:rPr lang="vi-VN" dirty="0"/>
            </a:br>
            <a:r>
              <a:rPr lang="en-US" dirty="0"/>
              <a:t>👉 </a:t>
            </a:r>
            <a:r>
              <a:rPr lang="vi-VN" dirty="0"/>
              <a:t>Dùng trong bảo hành, truy xuất nguồn gốc, và quản lý thiết bị.</a:t>
            </a:r>
          </a:p>
          <a:p>
            <a:r>
              <a:rPr lang="en-US" b="1" dirty="0"/>
              <a:t>📌 </a:t>
            </a:r>
            <a:r>
              <a:rPr lang="vi-VN" b="1" dirty="0"/>
              <a:t>Kết luận</a:t>
            </a:r>
          </a:p>
          <a:p>
            <a:pPr>
              <a:buFont typeface="Arial" panose="020B0604020202020204" pitchFamily="34" charset="0"/>
              <a:buChar char="•"/>
            </a:pPr>
            <a:r>
              <a:rPr lang="vi-VN" dirty="0"/>
              <a:t>Ngoài dữ liệu đo đạc (telemetry, state), mỗi thiết bị IoT còn phải cung cấp </a:t>
            </a:r>
            <a:r>
              <a:rPr lang="vi-VN" b="1" dirty="0"/>
              <a:t>metadata</a:t>
            </a:r>
            <a:r>
              <a:rPr lang="vi-VN" dirty="0"/>
              <a:t> để hệ thống backend </a:t>
            </a:r>
            <a:r>
              <a:rPr lang="vi-VN" b="1" dirty="0"/>
              <a:t>quản lý và phân biệt thiết bị</a:t>
            </a:r>
            <a:r>
              <a:rPr lang="vi-VN" dirty="0"/>
              <a:t>.</a:t>
            </a:r>
          </a:p>
          <a:p>
            <a:pPr>
              <a:buFont typeface="Arial" panose="020B0604020202020204" pitchFamily="34" charset="0"/>
              <a:buChar char="•"/>
            </a:pPr>
            <a:r>
              <a:rPr lang="vi-VN" dirty="0"/>
              <a:t>Metadata giống như </a:t>
            </a:r>
            <a:r>
              <a:rPr lang="vi-VN" b="1" dirty="0"/>
              <a:t>“hồ sơ định danh”</a:t>
            </a:r>
            <a:r>
              <a:rPr lang="vi-VN" dirty="0"/>
              <a:t> của thiết bị, giúp cloud biết: </a:t>
            </a:r>
            <a:r>
              <a:rPr lang="vi-VN" i="1" dirty="0"/>
              <a:t>“Bạn là ai? Thuộc loại nào? Phiên bản nào? Sản xuất khi nào?”</a:t>
            </a:r>
            <a:endParaRPr lang="vi-VN" dirty="0"/>
          </a:p>
          <a:p>
            <a:pPr>
              <a:buFont typeface="Arial" panose="020B0604020202020204" pitchFamily="34" charset="0"/>
              <a:buChar char="•"/>
            </a:pPr>
            <a:r>
              <a:rPr lang="vi-VN" dirty="0"/>
              <a:t>Nhờ vậy, hệ thống IoT có thể mở rộng quy mô lên hàng ngàn thiết bị mà vẫn quản lý hiệu quả.</a:t>
            </a:r>
          </a:p>
          <a:p>
            <a:pPr marL="0" lvl="0" indent="0" algn="l"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8aa109358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8aa109358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8aa1093580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8aa109358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8aa1093580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8aa109358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8aa1093580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8aa109358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8aa1093580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8aa10935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8aa1093580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8aa109358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8aa1093580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8aa1093580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8aa1093580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8aa1093580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8aa1093580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8aa1093580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8aa1093580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8aa109358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8776c11b6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8776c11b6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Telemetry</a:t>
            </a:r>
            <a:r>
              <a:rPr lang="vi-VN" dirty="0"/>
              <a:t> trong ngữ cảnh thông tin thiết bị IoT như sau:</a:t>
            </a:r>
          </a:p>
          <a:p>
            <a:r>
              <a:rPr lang="vi-VN" b="1" dirty="0"/>
              <a:t>1. Định nghĩa Telemetry</a:t>
            </a:r>
          </a:p>
          <a:p>
            <a:pPr>
              <a:buFont typeface="Arial" panose="020B0604020202020204" pitchFamily="34" charset="0"/>
              <a:buChar char="•"/>
            </a:pPr>
            <a:r>
              <a:rPr lang="vi-VN" b="1" dirty="0"/>
              <a:t>Telemetry</a:t>
            </a:r>
            <a:r>
              <a:rPr lang="vi-VN" dirty="0"/>
              <a:t> là </a:t>
            </a:r>
            <a:r>
              <a:rPr lang="vi-VN" b="1" dirty="0"/>
              <a:t>dữ liệu được cảm biến của thiết bị IoT thu thập</a:t>
            </a:r>
            <a:r>
              <a:rPr lang="vi-VN" dirty="0"/>
              <a:t> từ môi trường hoặc đối tượng cần giám sát.</a:t>
            </a:r>
          </a:p>
          <a:p>
            <a:pPr>
              <a:buFont typeface="Arial" panose="020B0604020202020204" pitchFamily="34" charset="0"/>
              <a:buChar char="•"/>
            </a:pPr>
            <a:r>
              <a:rPr lang="vi-VN" dirty="0"/>
              <a:t>Đây là loại dữ liệu </a:t>
            </a:r>
            <a:r>
              <a:rPr lang="vi-VN" b="1" dirty="0"/>
              <a:t>“chỉ đọc”</a:t>
            </a:r>
            <a:r>
              <a:rPr lang="vi-VN" dirty="0"/>
              <a:t>, nghĩa là thiết bị chỉ có thể </a:t>
            </a:r>
            <a:r>
              <a:rPr lang="vi-VN" b="1" dirty="0"/>
              <a:t>gửi lên server/cloud</a:t>
            </a:r>
            <a:r>
              <a:rPr lang="vi-VN" dirty="0"/>
              <a:t> để lưu trữ và phân tích, chứ </a:t>
            </a:r>
            <a:r>
              <a:rPr lang="vi-VN" b="1" dirty="0"/>
              <a:t>không thay đổi trực tiếp</a:t>
            </a:r>
            <a:r>
              <a:rPr lang="vi-VN" dirty="0"/>
              <a:t> từ phía backend.</a:t>
            </a:r>
            <a:br>
              <a:rPr lang="vi-VN" dirty="0"/>
            </a:br>
            <a:r>
              <a:rPr lang="en-US" dirty="0"/>
              <a:t>👉 </a:t>
            </a:r>
            <a:r>
              <a:rPr lang="vi-VN" dirty="0"/>
              <a:t>Có thể hiểu: telemetry là “</a:t>
            </a:r>
            <a:r>
              <a:rPr lang="vi-VN" b="1" dirty="0"/>
              <a:t>dữ liệu thô</a:t>
            </a:r>
            <a:r>
              <a:rPr lang="vi-VN" dirty="0"/>
              <a:t>” mà thiết bị liên tục gửi về hệ thống trung tâm.</a:t>
            </a:r>
          </a:p>
          <a:p>
            <a:r>
              <a:rPr lang="vi-VN" b="1" dirty="0"/>
              <a:t>2. Đặc điểm của Telemetry</a:t>
            </a:r>
          </a:p>
          <a:p>
            <a:pPr>
              <a:buFont typeface="Arial" panose="020B0604020202020204" pitchFamily="34" charset="0"/>
              <a:buChar char="•"/>
            </a:pPr>
            <a:r>
              <a:rPr lang="vi-VN" b="1" dirty="0"/>
              <a:t>Một chiều:</a:t>
            </a:r>
            <a:r>
              <a:rPr lang="vi-VN" dirty="0"/>
              <a:t> từ thiết bị gửi lên server/cloud.</a:t>
            </a:r>
          </a:p>
          <a:p>
            <a:pPr>
              <a:buFont typeface="Arial" panose="020B0604020202020204" pitchFamily="34" charset="0"/>
              <a:buChar char="•"/>
            </a:pPr>
            <a:r>
              <a:rPr lang="vi-VN" b="1" dirty="0"/>
              <a:t>Theo thời gian:</a:t>
            </a:r>
            <a:r>
              <a:rPr lang="vi-VN" dirty="0"/>
              <a:t> thường được gửi định kỳ hoặc theo sự kiện (event-based).</a:t>
            </a:r>
          </a:p>
          <a:p>
            <a:pPr>
              <a:buFont typeface="Arial" panose="020B0604020202020204" pitchFamily="34" charset="0"/>
              <a:buChar char="•"/>
            </a:pPr>
            <a:r>
              <a:rPr lang="vi-VN" b="1" dirty="0"/>
              <a:t>Không thể chỉnh sửa:</a:t>
            </a:r>
            <a:r>
              <a:rPr lang="vi-VN" dirty="0"/>
              <a:t> hệ thống chỉ lưu trữ, hiển thị, và phân tích; không thể “viết lại” giá trị telemetry của cảm biến.</a:t>
            </a:r>
          </a:p>
          <a:p>
            <a:pPr>
              <a:buFont typeface="Arial" panose="020B0604020202020204" pitchFamily="34" charset="0"/>
              <a:buChar char="•"/>
            </a:pPr>
            <a:r>
              <a:rPr lang="vi-VN" b="1" dirty="0"/>
              <a:t>Khối lượng lớn:</a:t>
            </a:r>
            <a:r>
              <a:rPr lang="vi-VN" dirty="0"/>
              <a:t> vì thiết bị IoT có thể hoạt động liên tục, nên telemetry tạo ra rất nhiều dữ liệu (big data).</a:t>
            </a:r>
          </a:p>
          <a:p>
            <a:r>
              <a:rPr lang="vi-VN" b="1" dirty="0"/>
              <a:t>3. Ví dụ minh họa</a:t>
            </a:r>
          </a:p>
          <a:p>
            <a:pPr>
              <a:buFont typeface="Arial" panose="020B0604020202020204" pitchFamily="34" charset="0"/>
              <a:buChar char="•"/>
            </a:pPr>
            <a:r>
              <a:rPr lang="vi-VN" b="1" dirty="0"/>
              <a:t>Cảm biến nhiệt độ</a:t>
            </a:r>
            <a:r>
              <a:rPr lang="vi-VN" dirty="0"/>
              <a:t> trong phòng: telemetry = 27°C, 28°C… (gửi liên tục mỗi 5 giây).</a:t>
            </a:r>
          </a:p>
          <a:p>
            <a:pPr>
              <a:buFont typeface="Arial" panose="020B0604020202020204" pitchFamily="34" charset="0"/>
              <a:buChar char="•"/>
            </a:pPr>
            <a:r>
              <a:rPr lang="vi-VN" b="1" dirty="0"/>
              <a:t>Cảm biến độ ẩm đất</a:t>
            </a:r>
            <a:r>
              <a:rPr lang="vi-VN" dirty="0"/>
              <a:t>: telemetry = 35% (khi &lt; 30% thì hệ thống ra lệnh tưới).</a:t>
            </a:r>
          </a:p>
          <a:p>
            <a:pPr>
              <a:buFont typeface="Arial" panose="020B0604020202020204" pitchFamily="34" charset="0"/>
              <a:buChar char="•"/>
            </a:pPr>
            <a:r>
              <a:rPr lang="vi-VN" b="1" dirty="0"/>
              <a:t>Đồng hồ thông minh</a:t>
            </a:r>
            <a:r>
              <a:rPr lang="vi-VN" dirty="0"/>
              <a:t>: telemetry = nhịp tim 85 bpm, bước chân 2000 bước.</a:t>
            </a:r>
          </a:p>
          <a:p>
            <a:r>
              <a:rPr lang="en-US" dirty="0"/>
              <a:t>👉 </a:t>
            </a:r>
            <a:r>
              <a:rPr lang="vi-VN" dirty="0"/>
              <a:t>Tất cả các giá trị trên là “dữ liệu đo được”, chỉ có thể đọc, không thể thay đổi từ hệ thống cloud.</a:t>
            </a:r>
          </a:p>
          <a:p>
            <a:r>
              <a:rPr lang="vi-VN" b="1" dirty="0"/>
              <a:t>4. Ý nghĩa trong hệ thống IoT</a:t>
            </a:r>
          </a:p>
          <a:p>
            <a:pPr>
              <a:buFont typeface="Arial" panose="020B0604020202020204" pitchFamily="34" charset="0"/>
              <a:buChar char="•"/>
            </a:pPr>
            <a:r>
              <a:rPr lang="vi-VN" dirty="0"/>
              <a:t>Telemetry là nguồn dữ liệu </a:t>
            </a:r>
            <a:r>
              <a:rPr lang="vi-VN" b="1" dirty="0"/>
              <a:t>cốt lõi</a:t>
            </a:r>
            <a:r>
              <a:rPr lang="vi-VN" dirty="0"/>
              <a:t> để các hệ thống IoT phân tích và đưa ra quyết định.</a:t>
            </a:r>
          </a:p>
          <a:p>
            <a:pPr>
              <a:buFont typeface="Arial" panose="020B0604020202020204" pitchFamily="34" charset="0"/>
              <a:buChar char="•"/>
            </a:pPr>
            <a:r>
              <a:rPr lang="vi-VN" dirty="0"/>
              <a:t>Nhờ telemetry, cloud/server có thể:</a:t>
            </a:r>
          </a:p>
          <a:p>
            <a:pPr marL="742950" lvl="1" indent="-285750">
              <a:buFont typeface="Arial" panose="020B0604020202020204" pitchFamily="34" charset="0"/>
              <a:buChar char="•"/>
            </a:pPr>
            <a:r>
              <a:rPr lang="vi-VN" dirty="0"/>
              <a:t>Vẽ biểu đồ theo dõi môi trường (dashboard).</a:t>
            </a:r>
          </a:p>
          <a:p>
            <a:pPr marL="742950" lvl="1" indent="-285750">
              <a:buFont typeface="Arial" panose="020B0604020202020204" pitchFamily="34" charset="0"/>
              <a:buChar char="•"/>
            </a:pPr>
            <a:r>
              <a:rPr lang="vi-VN" dirty="0"/>
              <a:t>Phát hiện bất thường (anomaly detection).</a:t>
            </a:r>
          </a:p>
          <a:p>
            <a:pPr marL="742950" lvl="1" indent="-285750">
              <a:buFont typeface="Arial" panose="020B0604020202020204" pitchFamily="34" charset="0"/>
              <a:buChar char="•"/>
            </a:pPr>
            <a:r>
              <a:rPr lang="vi-VN" dirty="0"/>
              <a:t>Huấn luyện AI/ML cho dự báo (ví dụ: dự báo nhu cầu năng lượng, thời tiết, tình trạng sức khỏe).</a:t>
            </a:r>
          </a:p>
          <a:p>
            <a:r>
              <a:rPr lang="en-US" b="1" dirty="0"/>
              <a:t>📌 </a:t>
            </a:r>
            <a:r>
              <a:rPr lang="vi-VN" b="1" dirty="0"/>
              <a:t>Kết luận cho sinh viên</a:t>
            </a:r>
          </a:p>
          <a:p>
            <a:r>
              <a:rPr lang="vi-VN" dirty="0"/>
              <a:t>Telemetry chính là </a:t>
            </a:r>
            <a:r>
              <a:rPr lang="vi-VN" b="1" dirty="0"/>
              <a:t>“tiếng nói” của các cảm biến IoT</a:t>
            </a:r>
            <a:r>
              <a:rPr lang="vi-VN" dirty="0"/>
              <a:t>:</a:t>
            </a:r>
          </a:p>
          <a:p>
            <a:pPr>
              <a:buFont typeface="Arial" panose="020B0604020202020204" pitchFamily="34" charset="0"/>
              <a:buChar char="•"/>
            </a:pPr>
            <a:r>
              <a:rPr lang="vi-VN" dirty="0"/>
              <a:t>Nó </a:t>
            </a:r>
            <a:r>
              <a:rPr lang="vi-VN" b="1" dirty="0"/>
              <a:t>chỉ đọc</a:t>
            </a:r>
            <a:r>
              <a:rPr lang="vi-VN" dirty="0"/>
              <a:t> được, không thể thay đổi.</a:t>
            </a:r>
          </a:p>
          <a:p>
            <a:pPr>
              <a:buFont typeface="Arial" panose="020B0604020202020204" pitchFamily="34" charset="0"/>
              <a:buChar char="•"/>
            </a:pPr>
            <a:r>
              <a:rPr lang="vi-VN" dirty="0"/>
              <a:t>Nó </a:t>
            </a:r>
            <a:r>
              <a:rPr lang="vi-VN" b="1" dirty="0"/>
              <a:t>phản ánh trực tiếp</a:t>
            </a:r>
            <a:r>
              <a:rPr lang="vi-VN" dirty="0"/>
              <a:t> tình trạng môi trường hoặc đối tượng.</a:t>
            </a:r>
          </a:p>
          <a:p>
            <a:pPr>
              <a:buFont typeface="Arial" panose="020B0604020202020204" pitchFamily="34" charset="0"/>
              <a:buChar char="•"/>
            </a:pPr>
            <a:r>
              <a:rPr lang="vi-VN" dirty="0"/>
              <a:t>Là nền tảng dữ liệu để IoT phát huy giá trị trong phân tích, cảnh báo và điều khiển thông minh.</a:t>
            </a:r>
          </a:p>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8aa1093580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8aa1093580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8aa1093580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8aa1093580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8aa1093580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8aa1093580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8aa1093580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8aa1093580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8aa1093580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8aa1093580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8aa1093580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8aa1093580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8aea6f50a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8aea6f50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8776c11b6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8776c11b6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State (trạng thái của thiết bị)</a:t>
            </a:r>
            <a:r>
              <a:rPr lang="vi-VN" dirty="0"/>
              <a:t> để sinh viên phân biệt rõ với </a:t>
            </a:r>
            <a:r>
              <a:rPr lang="vi-VN" b="1" dirty="0"/>
              <a:t>Telemetry</a:t>
            </a:r>
            <a:r>
              <a:rPr lang="vi-VN" dirty="0"/>
              <a:t>, như sau:</a:t>
            </a:r>
          </a:p>
          <a:p>
            <a:r>
              <a:rPr lang="vi-VN" b="1" dirty="0"/>
              <a:t>1. Device’s State là gì?</a:t>
            </a:r>
          </a:p>
          <a:p>
            <a:pPr>
              <a:buFont typeface="Arial" panose="020B0604020202020204" pitchFamily="34" charset="0"/>
              <a:buChar char="•"/>
            </a:pPr>
            <a:r>
              <a:rPr lang="vi-VN" b="1" dirty="0"/>
              <a:t>State</a:t>
            </a:r>
            <a:r>
              <a:rPr lang="vi-VN" dirty="0"/>
              <a:t> mô tả </a:t>
            </a:r>
            <a:r>
              <a:rPr lang="vi-VN" b="1" dirty="0"/>
              <a:t>trạng thái hiện tại</a:t>
            </a:r>
            <a:r>
              <a:rPr lang="vi-VN" dirty="0"/>
              <a:t> của chính thiết bị IoT, không phải dữ liệu cảm biến.</a:t>
            </a:r>
          </a:p>
          <a:p>
            <a:pPr>
              <a:buFont typeface="Arial" panose="020B0604020202020204" pitchFamily="34" charset="0"/>
              <a:buChar char="•"/>
            </a:pPr>
            <a:r>
              <a:rPr lang="vi-VN" dirty="0"/>
              <a:t>Đây là những thông tin thể hiện </a:t>
            </a:r>
            <a:r>
              <a:rPr lang="vi-VN" b="1" dirty="0"/>
              <a:t>thiết bị đang hoạt động như thế nào</a:t>
            </a:r>
            <a:r>
              <a:rPr lang="vi-VN" dirty="0"/>
              <a:t>, ví dụ:</a:t>
            </a:r>
          </a:p>
          <a:p>
            <a:pPr marL="742950" lvl="1" indent="-285750">
              <a:buFont typeface="Arial" panose="020B0604020202020204" pitchFamily="34" charset="0"/>
              <a:buChar char="•"/>
            </a:pPr>
            <a:r>
              <a:rPr lang="vi-VN" dirty="0"/>
              <a:t>Đèn: đang </a:t>
            </a:r>
            <a:r>
              <a:rPr lang="vi-VN" b="1" dirty="0"/>
              <a:t>ON</a:t>
            </a:r>
            <a:r>
              <a:rPr lang="vi-VN" dirty="0"/>
              <a:t> hay </a:t>
            </a:r>
            <a:r>
              <a:rPr lang="vi-VN" b="1" dirty="0"/>
              <a:t>OFF</a:t>
            </a:r>
            <a:r>
              <a:rPr lang="vi-VN" dirty="0"/>
              <a:t>.</a:t>
            </a:r>
          </a:p>
          <a:p>
            <a:pPr marL="742950" lvl="1" indent="-285750">
              <a:buFont typeface="Arial" panose="020B0604020202020204" pitchFamily="34" charset="0"/>
              <a:buChar char="•"/>
            </a:pPr>
            <a:r>
              <a:rPr lang="vi-VN" dirty="0"/>
              <a:t>Điều hòa: </a:t>
            </a:r>
            <a:r>
              <a:rPr lang="vi-VN" b="1" dirty="0"/>
              <a:t>nhiệt độ cài đặt = 25°C</a:t>
            </a:r>
            <a:r>
              <a:rPr lang="vi-VN" dirty="0"/>
              <a:t>, chế độ </a:t>
            </a:r>
            <a:r>
              <a:rPr lang="vi-VN" b="1" dirty="0"/>
              <a:t>Cooling/Heating</a:t>
            </a:r>
            <a:r>
              <a:rPr lang="vi-VN" dirty="0"/>
              <a:t>.</a:t>
            </a:r>
          </a:p>
          <a:p>
            <a:pPr marL="742950" lvl="1" indent="-285750">
              <a:buFont typeface="Arial" panose="020B0604020202020204" pitchFamily="34" charset="0"/>
              <a:buChar char="•"/>
            </a:pPr>
            <a:r>
              <a:rPr lang="vi-VN" dirty="0"/>
              <a:t>Cửa thông minh: </a:t>
            </a:r>
            <a:r>
              <a:rPr lang="vi-VN" b="1" dirty="0"/>
              <a:t>Locked/Unlocked</a:t>
            </a:r>
            <a:r>
              <a:rPr lang="vi-VN" dirty="0"/>
              <a:t>.</a:t>
            </a:r>
          </a:p>
          <a:p>
            <a:r>
              <a:rPr lang="en-US" dirty="0"/>
              <a:t>👉 </a:t>
            </a:r>
            <a:r>
              <a:rPr lang="vi-VN" dirty="0"/>
              <a:t>Như vậy, trong khi </a:t>
            </a:r>
            <a:r>
              <a:rPr lang="vi-VN" b="1" dirty="0"/>
              <a:t>Telemetry phản ánh môi trường</a:t>
            </a:r>
            <a:r>
              <a:rPr lang="vi-VN" dirty="0"/>
              <a:t>, thì </a:t>
            </a:r>
            <a:r>
              <a:rPr lang="vi-VN" b="1" dirty="0"/>
              <a:t>State phản ánh bản thân thiết bị</a:t>
            </a:r>
            <a:r>
              <a:rPr lang="vi-VN" dirty="0"/>
              <a:t>.</a:t>
            </a:r>
          </a:p>
          <a:p>
            <a:r>
              <a:rPr lang="vi-VN" b="1" dirty="0"/>
              <a:t>2. Đặc điểm của State</a:t>
            </a:r>
          </a:p>
          <a:p>
            <a:pPr>
              <a:buFont typeface="Arial" panose="020B0604020202020204" pitchFamily="34" charset="0"/>
              <a:buChar char="•"/>
            </a:pPr>
            <a:r>
              <a:rPr lang="vi-VN" b="1" dirty="0"/>
              <a:t>Có thể đọc/ghi/cập nhật</a:t>
            </a:r>
            <a:r>
              <a:rPr lang="vi-VN" dirty="0"/>
              <a:t>:</a:t>
            </a:r>
          </a:p>
          <a:p>
            <a:pPr marL="742950" lvl="1" indent="-285750">
              <a:buFont typeface="Arial" panose="020B0604020202020204" pitchFamily="34" charset="0"/>
              <a:buChar char="•"/>
            </a:pPr>
            <a:r>
              <a:rPr lang="vi-VN" b="1" dirty="0"/>
              <a:t>Đọc</a:t>
            </a:r>
            <a:r>
              <a:rPr lang="vi-VN" dirty="0"/>
              <a:t>: hệ thống backend hoặc người dùng có thể kiểm tra trạng thái hiện tại.</a:t>
            </a:r>
          </a:p>
          <a:p>
            <a:pPr marL="742950" lvl="1" indent="-285750">
              <a:buFont typeface="Arial" panose="020B0604020202020204" pitchFamily="34" charset="0"/>
              <a:buChar char="•"/>
            </a:pPr>
            <a:r>
              <a:rPr lang="vi-VN" b="1" dirty="0"/>
              <a:t>Ghi/cập nhật</a:t>
            </a:r>
            <a:r>
              <a:rPr lang="vi-VN" dirty="0"/>
              <a:t>: backend hoặc người dùng có thể gửi lệnh thay đổi state (ví dụ bật đèn, đổi nhiệt độ điều hòa).</a:t>
            </a:r>
          </a:p>
          <a:p>
            <a:pPr>
              <a:buFont typeface="Arial" panose="020B0604020202020204" pitchFamily="34" charset="0"/>
              <a:buChar char="•"/>
            </a:pPr>
            <a:r>
              <a:rPr lang="vi-VN" b="1" dirty="0"/>
              <a:t>Không thay đổi thường xuyên</a:t>
            </a:r>
            <a:r>
              <a:rPr lang="vi-VN" dirty="0"/>
              <a:t>:</a:t>
            </a:r>
          </a:p>
          <a:p>
            <a:pPr marL="742950" lvl="1" indent="-285750">
              <a:buFont typeface="Arial" panose="020B0604020202020204" pitchFamily="34" charset="0"/>
              <a:buChar char="•"/>
            </a:pPr>
            <a:r>
              <a:rPr lang="vi-VN" dirty="0"/>
              <a:t>State chỉ thay đổi khi có lệnh điều khiển hoặc khi thiết bị chuyển sang trạng thái khác.</a:t>
            </a:r>
          </a:p>
          <a:p>
            <a:pPr marL="742950" lvl="1" indent="-285750">
              <a:buFont typeface="Arial" panose="020B0604020202020204" pitchFamily="34" charset="0"/>
              <a:buChar char="•"/>
            </a:pPr>
            <a:r>
              <a:rPr lang="vi-VN" dirty="0"/>
              <a:t>Khác với telemetry, state không được gửi liên tục mà thường đồng bộ định kỳ hoặc khi có sự kiện.</a:t>
            </a:r>
          </a:p>
          <a:p>
            <a:r>
              <a:rPr lang="vi-VN" b="1" dirty="0"/>
              <a:t>3. Ví dụ minh họa</a:t>
            </a:r>
          </a:p>
          <a:p>
            <a:pPr>
              <a:buFont typeface="Arial" panose="020B0604020202020204" pitchFamily="34" charset="0"/>
              <a:buChar char="•"/>
            </a:pPr>
            <a:r>
              <a:rPr lang="vi-VN" b="1" dirty="0"/>
              <a:t>Đèn thông minh:</a:t>
            </a:r>
            <a:endParaRPr lang="vi-VN" dirty="0"/>
          </a:p>
          <a:p>
            <a:pPr marL="742950" lvl="1" indent="-285750">
              <a:buFont typeface="Arial" panose="020B0604020202020204" pitchFamily="34" charset="0"/>
              <a:buChar char="•"/>
            </a:pPr>
            <a:r>
              <a:rPr lang="vi-VN" i="1" dirty="0"/>
              <a:t>Telemetry:</a:t>
            </a:r>
            <a:r>
              <a:rPr lang="vi-VN" dirty="0"/>
              <a:t> cảm biến ánh sáng = 150 lux.</a:t>
            </a:r>
          </a:p>
          <a:p>
            <a:pPr marL="742950" lvl="1" indent="-285750">
              <a:buFont typeface="Arial" panose="020B0604020202020204" pitchFamily="34" charset="0"/>
              <a:buChar char="•"/>
            </a:pPr>
            <a:r>
              <a:rPr lang="vi-VN" i="1" dirty="0"/>
              <a:t>State:</a:t>
            </a:r>
            <a:r>
              <a:rPr lang="vi-VN" dirty="0"/>
              <a:t> đèn đang </a:t>
            </a:r>
            <a:r>
              <a:rPr lang="vi-VN" b="1" dirty="0"/>
              <a:t>OFF</a:t>
            </a:r>
            <a:r>
              <a:rPr lang="vi-VN" dirty="0"/>
              <a:t> (và có thể gửi lệnh bật sang </a:t>
            </a:r>
            <a:r>
              <a:rPr lang="vi-VN" b="1" dirty="0"/>
              <a:t>ON</a:t>
            </a:r>
            <a:r>
              <a:rPr lang="vi-VN" dirty="0"/>
              <a:t>).</a:t>
            </a:r>
          </a:p>
          <a:p>
            <a:pPr>
              <a:buFont typeface="Arial" panose="020B0604020202020204" pitchFamily="34" charset="0"/>
              <a:buChar char="•"/>
            </a:pPr>
            <a:r>
              <a:rPr lang="vi-VN" b="1" dirty="0"/>
              <a:t>Máy lạnh IoT:</a:t>
            </a:r>
            <a:endParaRPr lang="vi-VN" dirty="0"/>
          </a:p>
          <a:p>
            <a:pPr marL="742950" lvl="1" indent="-285750">
              <a:buFont typeface="Arial" panose="020B0604020202020204" pitchFamily="34" charset="0"/>
              <a:buChar char="•"/>
            </a:pPr>
            <a:r>
              <a:rPr lang="vi-VN" i="1" dirty="0"/>
              <a:t>Telemetry:</a:t>
            </a:r>
            <a:r>
              <a:rPr lang="vi-VN" dirty="0"/>
              <a:t> nhiệt độ phòng = 30°C.</a:t>
            </a:r>
          </a:p>
          <a:p>
            <a:pPr marL="742950" lvl="1" indent="-285750">
              <a:buFont typeface="Arial" panose="020B0604020202020204" pitchFamily="34" charset="0"/>
              <a:buChar char="•"/>
            </a:pPr>
            <a:r>
              <a:rPr lang="vi-VN" i="1" dirty="0"/>
              <a:t>State:</a:t>
            </a:r>
            <a:r>
              <a:rPr lang="vi-VN" dirty="0"/>
              <a:t> nhiệt độ cài đặt = 24°C, quạt mức 2.</a:t>
            </a:r>
          </a:p>
          <a:p>
            <a:pPr>
              <a:buFont typeface="Arial" panose="020B0604020202020204" pitchFamily="34" charset="0"/>
              <a:buChar char="•"/>
            </a:pPr>
            <a:r>
              <a:rPr lang="vi-VN" b="1" dirty="0"/>
              <a:t>Robot hút bụi:</a:t>
            </a:r>
            <a:endParaRPr lang="vi-VN" dirty="0"/>
          </a:p>
          <a:p>
            <a:pPr marL="742950" lvl="1" indent="-285750">
              <a:buFont typeface="Arial" panose="020B0604020202020204" pitchFamily="34" charset="0"/>
              <a:buChar char="•"/>
            </a:pPr>
            <a:r>
              <a:rPr lang="vi-VN" i="1" dirty="0"/>
              <a:t>Telemetry:</a:t>
            </a:r>
            <a:r>
              <a:rPr lang="vi-VN" dirty="0"/>
              <a:t> mức pin còn 35%.</a:t>
            </a:r>
          </a:p>
          <a:p>
            <a:pPr marL="742950" lvl="1" indent="-285750">
              <a:buFont typeface="Arial" panose="020B0604020202020204" pitchFamily="34" charset="0"/>
              <a:buChar char="•"/>
            </a:pPr>
            <a:r>
              <a:rPr lang="vi-VN" i="1" dirty="0"/>
              <a:t>State:</a:t>
            </a:r>
            <a:r>
              <a:rPr lang="vi-VN" dirty="0"/>
              <a:t> đang trong chế độ “Cleaning” hay “Docked”.</a:t>
            </a:r>
          </a:p>
          <a:p>
            <a:r>
              <a:rPr lang="vi-VN" b="1" dirty="0"/>
              <a:t>4. Ý nghĩa trong hệ thống IoT</a:t>
            </a:r>
          </a:p>
          <a:p>
            <a:pPr>
              <a:buFont typeface="Arial" panose="020B0604020202020204" pitchFamily="34" charset="0"/>
              <a:buChar char="•"/>
            </a:pPr>
            <a:r>
              <a:rPr lang="vi-VN" b="1" dirty="0"/>
              <a:t>State</a:t>
            </a:r>
            <a:r>
              <a:rPr lang="vi-VN" dirty="0"/>
              <a:t> cho phép người dùng và hệ thống </a:t>
            </a:r>
            <a:r>
              <a:rPr lang="vi-VN" b="1" dirty="0"/>
              <a:t>kiểm soát thiết bị từ xa</a:t>
            </a:r>
            <a:r>
              <a:rPr lang="vi-VN" dirty="0"/>
              <a:t>.</a:t>
            </a:r>
          </a:p>
          <a:p>
            <a:pPr>
              <a:buFont typeface="Arial" panose="020B0604020202020204" pitchFamily="34" charset="0"/>
              <a:buChar char="•"/>
            </a:pPr>
            <a:r>
              <a:rPr lang="vi-VN" dirty="0"/>
              <a:t>Quản lý state giúp:</a:t>
            </a:r>
          </a:p>
          <a:p>
            <a:pPr marL="742950" lvl="1" indent="-285750">
              <a:buFont typeface="Arial" panose="020B0604020202020204" pitchFamily="34" charset="0"/>
              <a:buChar char="•"/>
            </a:pPr>
            <a:r>
              <a:rPr lang="vi-VN" dirty="0"/>
              <a:t>Đồng bộ trạng thái thiết bị trên dashboard/app.</a:t>
            </a:r>
          </a:p>
          <a:p>
            <a:pPr marL="742950" lvl="1" indent="-285750">
              <a:buFont typeface="Arial" panose="020B0604020202020204" pitchFamily="34" charset="0"/>
              <a:buChar char="•"/>
            </a:pPr>
            <a:r>
              <a:rPr lang="vi-VN" dirty="0"/>
              <a:t>Hỗ trợ tự động hóa (automation): nếu state = OFF và trời tối → bật đèn.</a:t>
            </a:r>
          </a:p>
          <a:p>
            <a:pPr marL="742950" lvl="1" indent="-285750">
              <a:buFont typeface="Arial" panose="020B0604020202020204" pitchFamily="34" charset="0"/>
              <a:buChar char="•"/>
            </a:pPr>
            <a:r>
              <a:rPr lang="vi-VN" dirty="0"/>
              <a:t>Đảm bảo tính chính xác khi điều khiển nhiều thiết bị cùng lúc.</a:t>
            </a:r>
          </a:p>
          <a:p>
            <a:r>
              <a:rPr lang="en-US" b="1" dirty="0"/>
              <a:t>📌 </a:t>
            </a:r>
            <a:r>
              <a:rPr lang="vi-VN" b="1" dirty="0"/>
              <a:t>Kết luận cho sinh viên</a:t>
            </a:r>
          </a:p>
          <a:p>
            <a:pPr>
              <a:buFont typeface="Arial" panose="020B0604020202020204" pitchFamily="34" charset="0"/>
              <a:buChar char="•"/>
            </a:pPr>
            <a:r>
              <a:rPr lang="vi-VN" b="1" dirty="0"/>
              <a:t>Telemetry</a:t>
            </a:r>
            <a:r>
              <a:rPr lang="vi-VN" dirty="0"/>
              <a:t> = dữ liệu cảm biến, chỉ đọc, liên tục.</a:t>
            </a:r>
          </a:p>
          <a:p>
            <a:pPr>
              <a:buFont typeface="Arial" panose="020B0604020202020204" pitchFamily="34" charset="0"/>
              <a:buChar char="•"/>
            </a:pPr>
            <a:r>
              <a:rPr lang="vi-VN" b="1" dirty="0"/>
              <a:t>State</a:t>
            </a:r>
            <a:r>
              <a:rPr lang="vi-VN" dirty="0"/>
              <a:t> = trạng thái thiết bị, đọc/ghi được, thay đổi khi có lệnh hoặc sự kiện.</a:t>
            </a:r>
            <a:br>
              <a:rPr lang="vi-VN" dirty="0"/>
            </a:br>
            <a:r>
              <a:rPr lang="en-US" dirty="0"/>
              <a:t>👉 </a:t>
            </a:r>
            <a:r>
              <a:rPr lang="vi-VN" dirty="0"/>
              <a:t>Nhờ có cả </a:t>
            </a:r>
            <a:r>
              <a:rPr lang="vi-VN" b="1" dirty="0"/>
              <a:t>Telemetry</a:t>
            </a:r>
            <a:r>
              <a:rPr lang="vi-VN" dirty="0"/>
              <a:t> và </a:t>
            </a:r>
            <a:r>
              <a:rPr lang="vi-VN" b="1" dirty="0"/>
              <a:t>State</a:t>
            </a:r>
            <a:r>
              <a:rPr lang="vi-VN" dirty="0"/>
              <a:t>, hệ thống IoT vừa có thể </a:t>
            </a:r>
            <a:r>
              <a:rPr lang="vi-VN" b="1" dirty="0"/>
              <a:t>giám sát môi trường</a:t>
            </a:r>
            <a:r>
              <a:rPr lang="vi-VN" dirty="0"/>
              <a:t>, vừa có thể </a:t>
            </a:r>
            <a:r>
              <a:rPr lang="vi-VN" b="1" dirty="0"/>
              <a:t>điều khiển thiết bị một cách thông minh</a:t>
            </a:r>
            <a:r>
              <a:rPr lang="vi-VN" dirty="0"/>
              <a:t>.</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33100" y="1125475"/>
            <a:ext cx="8183700" cy="1473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CA" dirty="0"/>
              <a:t>Chapter 2 </a:t>
            </a:r>
            <a:r>
              <a:rPr lang="en-CA" dirty="0" err="1"/>
              <a:t>Thiết</a:t>
            </a:r>
            <a:r>
              <a:rPr lang="en-CA" dirty="0"/>
              <a:t> </a:t>
            </a:r>
            <a:r>
              <a:rPr lang="en-CA" dirty="0" err="1"/>
              <a:t>Bị</a:t>
            </a:r>
            <a:r>
              <a:rPr lang="en-CA" dirty="0"/>
              <a:t> IoT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2. Các loại thông tin của thiết bị</a:t>
            </a:r>
            <a:endParaRPr/>
          </a:p>
        </p:txBody>
      </p:sp>
      <p:sp>
        <p:nvSpPr>
          <p:cNvPr id="109" name="Google Shape;10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FF0000"/>
              </a:buClr>
              <a:buSzPts val="2300"/>
              <a:buChar char="-"/>
            </a:pPr>
            <a:r>
              <a:rPr lang="en-CA" sz="2300" b="1" u="sng" dirty="0">
                <a:solidFill>
                  <a:srgbClr val="FF0000"/>
                </a:solidFill>
              </a:rPr>
              <a:t>Command:</a:t>
            </a:r>
            <a:endParaRPr sz="2300" b="1" u="sng" dirty="0">
              <a:solidFill>
                <a:srgbClr val="FF0000"/>
              </a:solidFill>
            </a:endParaRPr>
          </a:p>
          <a:p>
            <a:pPr marL="914400" lvl="1" indent="-349250" algn="l" rtl="0">
              <a:spcBef>
                <a:spcPts val="0"/>
              </a:spcBef>
              <a:spcAft>
                <a:spcPts val="0"/>
              </a:spcAft>
              <a:buSzPts val="1900"/>
              <a:buChar char="-"/>
            </a:pPr>
            <a:r>
              <a:rPr lang="en-CA" sz="1900" dirty="0" err="1"/>
              <a:t>Là</a:t>
            </a:r>
            <a:r>
              <a:rPr lang="en-CA" sz="1900" dirty="0"/>
              <a:t> </a:t>
            </a:r>
            <a:r>
              <a:rPr lang="en-CA" sz="1900" dirty="0" err="1"/>
              <a:t>các</a:t>
            </a:r>
            <a:r>
              <a:rPr lang="en-CA" sz="1900" dirty="0"/>
              <a:t> </a:t>
            </a:r>
            <a:r>
              <a:rPr lang="en-CA" sz="1900" dirty="0" err="1"/>
              <a:t>hành</a:t>
            </a:r>
            <a:r>
              <a:rPr lang="en-CA" sz="1900" dirty="0"/>
              <a:t> vi </a:t>
            </a:r>
            <a:r>
              <a:rPr lang="en-CA" sz="1900" dirty="0" err="1"/>
              <a:t>được</a:t>
            </a:r>
            <a:r>
              <a:rPr lang="en-CA" sz="1900" dirty="0"/>
              <a:t> </a:t>
            </a:r>
            <a:r>
              <a:rPr lang="en-CA" sz="1900" dirty="0" err="1"/>
              <a:t>thực</a:t>
            </a:r>
            <a:r>
              <a:rPr lang="en-CA" sz="1900" dirty="0"/>
              <a:t> </a:t>
            </a:r>
            <a:r>
              <a:rPr lang="en-CA" sz="1900" dirty="0" err="1"/>
              <a:t>hiện</a:t>
            </a:r>
            <a:r>
              <a:rPr lang="en-CA" sz="1900" dirty="0"/>
              <a:t> </a:t>
            </a:r>
            <a:r>
              <a:rPr lang="en-CA" sz="1900" dirty="0" err="1"/>
              <a:t>bởi</a:t>
            </a:r>
            <a:r>
              <a:rPr lang="en-CA" sz="1900" dirty="0"/>
              <a:t> </a:t>
            </a:r>
            <a:r>
              <a:rPr lang="en-CA" sz="1900" dirty="0" err="1"/>
              <a:t>thiết</a:t>
            </a:r>
            <a:r>
              <a:rPr lang="en-CA" sz="1900" dirty="0"/>
              <a:t> </a:t>
            </a:r>
            <a:r>
              <a:rPr lang="en-CA" sz="1900" dirty="0" err="1"/>
              <a:t>bị</a:t>
            </a:r>
            <a:endParaRPr sz="1900" dirty="0"/>
          </a:p>
          <a:p>
            <a:pPr marL="914400" lvl="1" indent="-349250" algn="l" rtl="0">
              <a:spcBef>
                <a:spcPts val="0"/>
              </a:spcBef>
              <a:spcAft>
                <a:spcPts val="0"/>
              </a:spcAft>
              <a:buSzPts val="1900"/>
              <a:buChar char="-"/>
            </a:pPr>
            <a:r>
              <a:rPr lang="en-CA" sz="1900" dirty="0" err="1"/>
              <a:t>Ví</a:t>
            </a:r>
            <a:r>
              <a:rPr lang="en-CA" sz="1900" dirty="0"/>
              <a:t> </a:t>
            </a:r>
            <a:r>
              <a:rPr lang="en-CA" sz="1900" dirty="0" err="1"/>
              <a:t>dụ</a:t>
            </a:r>
            <a:r>
              <a:rPr lang="en-CA" sz="1900" dirty="0"/>
              <a:t>:  Quay 360 </a:t>
            </a:r>
            <a:r>
              <a:rPr lang="en-CA" sz="1900" dirty="0" err="1"/>
              <a:t>độ</a:t>
            </a:r>
            <a:r>
              <a:rPr lang="en-CA" sz="1900" dirty="0"/>
              <a:t> sang </a:t>
            </a:r>
            <a:r>
              <a:rPr lang="en-CA" sz="1900" dirty="0" err="1"/>
              <a:t>phải</a:t>
            </a:r>
            <a:r>
              <a:rPr lang="en-CA" sz="1900" dirty="0"/>
              <a:t>, </a:t>
            </a:r>
            <a:r>
              <a:rPr lang="en-CA" sz="1900" dirty="0" err="1"/>
              <a:t>tắt</a:t>
            </a:r>
            <a:r>
              <a:rPr lang="en-CA" sz="1900" dirty="0"/>
              <a:t>/</a:t>
            </a:r>
            <a:r>
              <a:rPr lang="en-CA" sz="1900" dirty="0" err="1"/>
              <a:t>bật</a:t>
            </a:r>
            <a:r>
              <a:rPr lang="en-CA" sz="1900" dirty="0"/>
              <a:t> </a:t>
            </a:r>
            <a:r>
              <a:rPr lang="en-CA" sz="1900" dirty="0" err="1"/>
              <a:t>đèn</a:t>
            </a:r>
            <a:r>
              <a:rPr lang="en-CA" sz="1900" dirty="0"/>
              <a:t>, </a:t>
            </a:r>
            <a:r>
              <a:rPr lang="en-CA" sz="1900" dirty="0" err="1"/>
              <a:t>thay</a:t>
            </a:r>
            <a:r>
              <a:rPr lang="en-CA" sz="1900" dirty="0"/>
              <a:t> </a:t>
            </a:r>
            <a:r>
              <a:rPr lang="en-CA" sz="1900" dirty="0" err="1"/>
              <a:t>đổi</a:t>
            </a:r>
            <a:r>
              <a:rPr lang="en-CA" sz="1900" dirty="0"/>
              <a:t> </a:t>
            </a:r>
            <a:r>
              <a:rPr lang="en-CA" sz="1900" dirty="0" err="1"/>
              <a:t>công</a:t>
            </a:r>
            <a:r>
              <a:rPr lang="en-CA" sz="1900" dirty="0"/>
              <a:t> </a:t>
            </a:r>
            <a:r>
              <a:rPr lang="en-CA" sz="1900" dirty="0" err="1"/>
              <a:t>suất</a:t>
            </a:r>
            <a:r>
              <a:rPr lang="en-CA" sz="1900" dirty="0"/>
              <a:t>, </a:t>
            </a:r>
            <a:r>
              <a:rPr lang="en-CA" sz="1900" dirty="0" err="1"/>
              <a:t>v.v</a:t>
            </a:r>
            <a:r>
              <a:rPr lang="en-CA" sz="1900" dirty="0"/>
              <a:t>…</a:t>
            </a:r>
            <a:endParaRPr sz="1900" dirty="0"/>
          </a:p>
        </p:txBody>
      </p:sp>
      <p:pic>
        <p:nvPicPr>
          <p:cNvPr id="110" name="Google Shape;110;p21"/>
          <p:cNvPicPr preferRelativeResize="0"/>
          <p:nvPr/>
        </p:nvPicPr>
        <p:blipFill>
          <a:blip r:embed="rId3">
            <a:alphaModFix/>
          </a:blip>
          <a:stretch>
            <a:fillRect/>
          </a:stretch>
        </p:blipFill>
        <p:spPr>
          <a:xfrm>
            <a:off x="1895799" y="2362774"/>
            <a:ext cx="5465301" cy="2710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2. Các loại thông tin của thiết bị</a:t>
            </a:r>
            <a:endParaRPr/>
          </a:p>
        </p:txBody>
      </p:sp>
      <p:sp>
        <p:nvSpPr>
          <p:cNvPr id="116" name="Google Shape;116;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chemeClr val="dk2"/>
              </a:buClr>
              <a:buSzPts val="2300"/>
              <a:buChar char="-"/>
            </a:pPr>
            <a:r>
              <a:rPr lang="en-CA" sz="2300" b="1" u="sng">
                <a:solidFill>
                  <a:schemeClr val="dk2"/>
                </a:solidFill>
              </a:rPr>
              <a:t>Ví dụ 1:</a:t>
            </a:r>
            <a:endParaRPr sz="2300" b="1" u="sng">
              <a:solidFill>
                <a:schemeClr val="dk2"/>
              </a:solidFill>
            </a:endParaRPr>
          </a:p>
          <a:p>
            <a:pPr marL="457200" lvl="0" indent="-374650" algn="l" rtl="0">
              <a:spcBef>
                <a:spcPts val="0"/>
              </a:spcBef>
              <a:spcAft>
                <a:spcPts val="0"/>
              </a:spcAft>
              <a:buSzPts val="2300"/>
              <a:buChar char="-"/>
            </a:pPr>
            <a:r>
              <a:rPr lang="en-CA" sz="2300"/>
              <a:t>Giám sát nhiệt độ phòng khách sạn</a:t>
            </a:r>
            <a:endParaRPr sz="2300"/>
          </a:p>
          <a:p>
            <a:pPr marL="457200" lvl="0" indent="-374650" algn="l" rtl="0">
              <a:spcBef>
                <a:spcPts val="0"/>
              </a:spcBef>
              <a:spcAft>
                <a:spcPts val="0"/>
              </a:spcAft>
              <a:buSzPts val="2300"/>
              <a:buChar char="-"/>
            </a:pPr>
            <a:r>
              <a:rPr lang="en-CA" sz="2300" b="1" u="sng"/>
              <a:t>Giải pháp 1:</a:t>
            </a:r>
            <a:endParaRPr sz="2300" b="1" u="sng"/>
          </a:p>
          <a:p>
            <a:pPr marL="914400" lvl="1" indent="-374650" algn="l" rtl="0">
              <a:spcBef>
                <a:spcPts val="0"/>
              </a:spcBef>
              <a:spcAft>
                <a:spcPts val="0"/>
              </a:spcAft>
              <a:buSzPts val="2300"/>
              <a:buChar char="-"/>
            </a:pPr>
            <a:r>
              <a:rPr lang="en-CA" sz="2300"/>
              <a:t>Mỗi phòng có 3 cảm biến</a:t>
            </a:r>
            <a:endParaRPr sz="2300"/>
          </a:p>
          <a:p>
            <a:pPr marL="914400" lvl="1" indent="-374650" algn="l" rtl="0">
              <a:spcBef>
                <a:spcPts val="0"/>
              </a:spcBef>
              <a:spcAft>
                <a:spcPts val="0"/>
              </a:spcAft>
              <a:buSzPts val="2300"/>
              <a:buChar char="-"/>
            </a:pPr>
            <a:r>
              <a:rPr lang="en-CA" sz="2300"/>
              <a:t>Sàn, Trần, Giường.</a:t>
            </a:r>
            <a:endParaRPr sz="2300"/>
          </a:p>
        </p:txBody>
      </p:sp>
      <p:pic>
        <p:nvPicPr>
          <p:cNvPr id="117" name="Google Shape;117;p22"/>
          <p:cNvPicPr preferRelativeResize="0"/>
          <p:nvPr/>
        </p:nvPicPr>
        <p:blipFill>
          <a:blip r:embed="rId3">
            <a:alphaModFix/>
          </a:blip>
          <a:stretch>
            <a:fillRect/>
          </a:stretch>
        </p:blipFill>
        <p:spPr>
          <a:xfrm>
            <a:off x="5253248" y="1617375"/>
            <a:ext cx="3579050" cy="248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CA"/>
              <a:t>2. Các loại thông tin của thiết bị</a:t>
            </a:r>
            <a:endParaRPr/>
          </a:p>
          <a:p>
            <a:pPr marL="0" lvl="0" indent="0" algn="l" rtl="0">
              <a:spcBef>
                <a:spcPts val="0"/>
              </a:spcBef>
              <a:spcAft>
                <a:spcPts val="0"/>
              </a:spcAft>
              <a:buNone/>
            </a:pPr>
            <a:endParaRPr/>
          </a:p>
        </p:txBody>
      </p:sp>
      <p:sp>
        <p:nvSpPr>
          <p:cNvPr id="123" name="Google Shape;12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a:t>Dữ liệu được gửi đến server/cloud như là 3 thiết bị khác nhau.</a:t>
            </a:r>
            <a:endParaRPr/>
          </a:p>
          <a:p>
            <a:pPr marL="457200" lvl="0" indent="0" algn="l" rtl="0">
              <a:spcBef>
                <a:spcPts val="1200"/>
              </a:spcBef>
              <a:spcAft>
                <a:spcPts val="1200"/>
              </a:spcAft>
              <a:buNone/>
            </a:pPr>
            <a:endParaRPr/>
          </a:p>
        </p:txBody>
      </p:sp>
      <p:pic>
        <p:nvPicPr>
          <p:cNvPr id="124" name="Google Shape;124;p23"/>
          <p:cNvPicPr preferRelativeResize="0"/>
          <p:nvPr/>
        </p:nvPicPr>
        <p:blipFill>
          <a:blip r:embed="rId3">
            <a:alphaModFix/>
          </a:blip>
          <a:stretch>
            <a:fillRect/>
          </a:stretch>
        </p:blipFill>
        <p:spPr>
          <a:xfrm>
            <a:off x="1052763" y="1719488"/>
            <a:ext cx="6867525" cy="2124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CA"/>
              <a:t>2. Các loại thông tin của thiết bị</a:t>
            </a:r>
            <a:endParaRPr/>
          </a:p>
          <a:p>
            <a:pPr marL="0" lvl="0" indent="0" algn="l" rtl="0">
              <a:spcBef>
                <a:spcPts val="0"/>
              </a:spcBef>
              <a:spcAft>
                <a:spcPts val="0"/>
              </a:spcAft>
              <a:buNone/>
            </a:pPr>
            <a:endParaRPr/>
          </a:p>
        </p:txBody>
      </p:sp>
      <p:sp>
        <p:nvSpPr>
          <p:cNvPr id="130" name="Google Shape;13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Char char="-"/>
            </a:pPr>
            <a:r>
              <a:rPr lang="en-CA" sz="2200" b="1" u="sng"/>
              <a:t>Giải pháp 2:</a:t>
            </a:r>
            <a:endParaRPr sz="2200" b="1" u="sng"/>
          </a:p>
          <a:p>
            <a:pPr marL="457200" lvl="0" indent="-368300" algn="l" rtl="0">
              <a:spcBef>
                <a:spcPts val="0"/>
              </a:spcBef>
              <a:spcAft>
                <a:spcPts val="0"/>
              </a:spcAft>
              <a:buSzPts val="2200"/>
              <a:buChar char="-"/>
            </a:pPr>
            <a:r>
              <a:rPr lang="en-CA" sz="2200"/>
              <a:t>Mỗi phòng sử dụng 1 thiết bị chịu trách nhiệm quản lý 3 cảm biến</a:t>
            </a:r>
            <a:endParaRPr sz="2200"/>
          </a:p>
        </p:txBody>
      </p:sp>
      <p:pic>
        <p:nvPicPr>
          <p:cNvPr id="131" name="Google Shape;131;p24"/>
          <p:cNvPicPr preferRelativeResize="0"/>
          <p:nvPr/>
        </p:nvPicPr>
        <p:blipFill>
          <a:blip r:embed="rId3">
            <a:alphaModFix/>
          </a:blip>
          <a:stretch>
            <a:fillRect/>
          </a:stretch>
        </p:blipFill>
        <p:spPr>
          <a:xfrm>
            <a:off x="5596468" y="1945472"/>
            <a:ext cx="3433857" cy="2145878"/>
          </a:xfrm>
          <a:prstGeom prst="rect">
            <a:avLst/>
          </a:prstGeom>
          <a:noFill/>
          <a:ln>
            <a:noFill/>
          </a:ln>
        </p:spPr>
      </p:pic>
      <p:pic>
        <p:nvPicPr>
          <p:cNvPr id="132" name="Google Shape;132;p24"/>
          <p:cNvPicPr preferRelativeResize="0"/>
          <p:nvPr/>
        </p:nvPicPr>
        <p:blipFill>
          <a:blip r:embed="rId4">
            <a:alphaModFix/>
          </a:blip>
          <a:stretch>
            <a:fillRect/>
          </a:stretch>
        </p:blipFill>
        <p:spPr>
          <a:xfrm>
            <a:off x="113675" y="4175400"/>
            <a:ext cx="7277100" cy="87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38" name="Google Shape;13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gn="just">
              <a:buNone/>
            </a:pPr>
            <a:r>
              <a:rPr lang="en-US" b="1" u="sng" dirty="0" err="1">
                <a:solidFill>
                  <a:schemeClr val="bg2"/>
                </a:solidFill>
              </a:rPr>
              <a:t>Định</a:t>
            </a:r>
            <a:r>
              <a:rPr lang="en-US" b="1" u="sng" dirty="0">
                <a:solidFill>
                  <a:schemeClr val="bg2"/>
                </a:solidFill>
              </a:rPr>
              <a:t> </a:t>
            </a:r>
            <a:r>
              <a:rPr lang="en-US" b="1" u="sng" dirty="0" err="1">
                <a:solidFill>
                  <a:schemeClr val="bg2"/>
                </a:solidFill>
              </a:rPr>
              <a:t>nghĩa</a:t>
            </a:r>
            <a:r>
              <a:rPr lang="en-US" b="1" u="sng" dirty="0">
                <a:solidFill>
                  <a:schemeClr val="bg2"/>
                </a:solidFill>
              </a:rPr>
              <a:t> </a:t>
            </a:r>
            <a:r>
              <a:rPr lang="en-US" b="1" u="sng" dirty="0" err="1">
                <a:solidFill>
                  <a:schemeClr val="bg2"/>
                </a:solidFill>
              </a:rPr>
              <a:t>cảm</a:t>
            </a:r>
            <a:r>
              <a:rPr lang="en-US" b="1" u="sng" dirty="0">
                <a:solidFill>
                  <a:schemeClr val="bg2"/>
                </a:solidFill>
              </a:rPr>
              <a:t> </a:t>
            </a:r>
            <a:r>
              <a:rPr lang="en-US" b="1" u="sng" dirty="0" err="1">
                <a:solidFill>
                  <a:schemeClr val="bg2"/>
                </a:solidFill>
              </a:rPr>
              <a:t>biến</a:t>
            </a:r>
            <a:r>
              <a:rPr lang="en-US" b="1" u="sng" dirty="0">
                <a:solidFill>
                  <a:schemeClr val="bg2"/>
                </a:solidFill>
              </a:rPr>
              <a:t> (Sensor)</a:t>
            </a:r>
          </a:p>
          <a:p>
            <a:pPr marL="114300" indent="0" algn="just">
              <a:buNone/>
            </a:pPr>
            <a:r>
              <a:rPr lang="vi-VN" sz="1800" b="1" dirty="0">
                <a:solidFill>
                  <a:schemeClr val="bg2"/>
                </a:solidFill>
              </a:rPr>
              <a:t>Cảm biến</a:t>
            </a:r>
            <a:r>
              <a:rPr lang="vi-VN" sz="1800" dirty="0">
                <a:solidFill>
                  <a:schemeClr val="bg2"/>
                </a:solidFill>
              </a:rPr>
              <a:t> là thiết bị điện tử cảm nhận những trạng thái hay quá trình vật lý, hóa học hay sinh học của môi trường cần khảo sát, và biến đổi thành tín hiệu điện để thu thập thông tin về trạng thái hay quá trình đó</a:t>
            </a:r>
            <a:r>
              <a:rPr lang="vi-VN" sz="1600" dirty="0">
                <a:solidFill>
                  <a:schemeClr val="bg2"/>
                </a:solidFill>
              </a:rPr>
              <a:t>.</a:t>
            </a:r>
          </a:p>
        </p:txBody>
      </p:sp>
      <p:pic>
        <p:nvPicPr>
          <p:cNvPr id="2" name="Content Placeholder 6">
            <a:extLst>
              <a:ext uri="{FF2B5EF4-FFF2-40B4-BE49-F238E27FC236}">
                <a16:creationId xmlns:a16="http://schemas.microsoft.com/office/drawing/2014/main" id="{C919ECBC-AC10-3BFE-F3B7-77A41A108C3F}"/>
              </a:ext>
            </a:extLst>
          </p:cNvPr>
          <p:cNvPicPr>
            <a:picLocks noChangeAspect="1"/>
          </p:cNvPicPr>
          <p:nvPr/>
        </p:nvPicPr>
        <p:blipFill>
          <a:blip r:embed="rId3"/>
          <a:stretch>
            <a:fillRect/>
          </a:stretch>
        </p:blipFill>
        <p:spPr bwMode="auto">
          <a:xfrm>
            <a:off x="1340489" y="2571750"/>
            <a:ext cx="6622857" cy="2423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38" name="Google Shape;13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gn="just"/>
            <a:r>
              <a:rPr lang="vi-VN" sz="2200" dirty="0">
                <a:solidFill>
                  <a:schemeClr val="bg2"/>
                </a:solidFill>
              </a:rPr>
              <a:t>Thông tin được xử lý để rút ra tham số định tính hoặc định lượng của môi trường, phục vụ các nhu cầu nghiên cứu khoa học kỹ thuật hay dân sinh và gọi ngắn gọn là </a:t>
            </a:r>
            <a:r>
              <a:rPr lang="vi-VN" sz="2200" i="1" dirty="0">
                <a:solidFill>
                  <a:schemeClr val="bg2"/>
                </a:solidFill>
              </a:rPr>
              <a:t>đo đạc</a:t>
            </a:r>
            <a:r>
              <a:rPr lang="vi-VN" sz="2200" dirty="0">
                <a:solidFill>
                  <a:schemeClr val="bg2"/>
                </a:solidFill>
              </a:rPr>
              <a:t>, phục vụ trong truyền và xử lý thông tin, hay trong điều khiển các quá trình khác.</a:t>
            </a:r>
            <a:endParaRPr lang="en-US" sz="2200" dirty="0">
              <a:solidFill>
                <a:schemeClr val="bg2"/>
              </a:solidFill>
            </a:endParaRPr>
          </a:p>
          <a:p>
            <a:pPr marL="114300" indent="0" algn="just">
              <a:buNone/>
            </a:pPr>
            <a:endParaRPr lang="vi-VN" sz="2200" dirty="0">
              <a:solidFill>
                <a:schemeClr val="bg2"/>
              </a:solidFill>
            </a:endParaRPr>
          </a:p>
          <a:p>
            <a:pPr algn="just"/>
            <a:r>
              <a:rPr lang="vi-VN" sz="2200" dirty="0">
                <a:solidFill>
                  <a:schemeClr val="bg2"/>
                </a:solidFill>
              </a:rPr>
              <a:t>Cảm biến thường được đặt trong các vỏ bảo vệ tạo thành đầu thu hay đầu dò (</a:t>
            </a:r>
            <a:r>
              <a:rPr lang="vi-VN" sz="2200" i="1" dirty="0">
                <a:solidFill>
                  <a:schemeClr val="bg2"/>
                </a:solidFill>
              </a:rPr>
              <a:t>Test probe</a:t>
            </a:r>
            <a:r>
              <a:rPr lang="vi-VN" sz="2200" dirty="0">
                <a:solidFill>
                  <a:schemeClr val="bg2"/>
                </a:solidFill>
              </a:rPr>
              <a:t>), có thể có kèm các mạch điện hỗ trợ, và nhiều khi trọn bộ đó lại được gọi luôn là "</a:t>
            </a:r>
            <a:r>
              <a:rPr lang="vi-VN" sz="2200" i="1" dirty="0">
                <a:solidFill>
                  <a:schemeClr val="bg2"/>
                </a:solidFill>
              </a:rPr>
              <a:t>cảm biến</a:t>
            </a:r>
            <a:r>
              <a:rPr lang="vi-VN" sz="2200" dirty="0">
                <a:solidFill>
                  <a:schemeClr val="bg2"/>
                </a:solidFill>
              </a:rPr>
              <a:t>". </a:t>
            </a:r>
            <a:endParaRPr lang="en-US" sz="2200" dirty="0">
              <a:solidFill>
                <a:schemeClr val="bg2"/>
              </a:solidFill>
            </a:endParaRPr>
          </a:p>
          <a:p>
            <a:pPr marL="114300" indent="0">
              <a:buNone/>
            </a:pPr>
            <a:endParaRPr lang="vi-VN" sz="2200" dirty="0">
              <a:solidFill>
                <a:schemeClr val="bg2"/>
              </a:solidFill>
            </a:endParaRPr>
          </a:p>
        </p:txBody>
      </p:sp>
    </p:spTree>
    <p:extLst>
      <p:ext uri="{BB962C8B-B14F-4D97-AF65-F5344CB8AC3E}">
        <p14:creationId xmlns:p14="http://schemas.microsoft.com/office/powerpoint/2010/main" val="130845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38" name="Google Shape;13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buNone/>
            </a:pPr>
            <a:endParaRPr lang="vi-VN" sz="2200" dirty="0">
              <a:solidFill>
                <a:schemeClr val="bg2"/>
              </a:solidFill>
            </a:endParaRPr>
          </a:p>
        </p:txBody>
      </p:sp>
      <p:pic>
        <p:nvPicPr>
          <p:cNvPr id="2" name="Picture 2" descr="Types of Sensors Image 2">
            <a:extLst>
              <a:ext uri="{FF2B5EF4-FFF2-40B4-BE49-F238E27FC236}">
                <a16:creationId xmlns:a16="http://schemas.microsoft.com/office/drawing/2014/main" id="{66FDDB00-9310-BE07-E9EC-41A9F4ECD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871" y="1032801"/>
            <a:ext cx="7533183" cy="36557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F72E64-FAE5-47A2-899C-0C26D2143EA0}"/>
              </a:ext>
            </a:extLst>
          </p:cNvPr>
          <p:cNvSpPr txBox="1"/>
          <p:nvPr/>
        </p:nvSpPr>
        <p:spPr>
          <a:xfrm>
            <a:off x="2317595" y="4698475"/>
            <a:ext cx="5105400" cy="400110"/>
          </a:xfrm>
          <a:prstGeom prst="rect">
            <a:avLst/>
          </a:prstGeom>
          <a:noFill/>
        </p:spPr>
        <p:txBody>
          <a:bodyPr wrap="square" rtlCol="0">
            <a:spAutoFit/>
          </a:bodyPr>
          <a:lstStyle/>
          <a:p>
            <a:r>
              <a:rPr lang="vi-VN" sz="2000" dirty="0">
                <a:latin typeface="Source Sans Pro" panose="020B0503030403020204" pitchFamily="34" charset="0"/>
                <a:ea typeface="Source Sans Pro" panose="020B0503030403020204" pitchFamily="34" charset="0"/>
              </a:rPr>
              <a:t>Một số loại cảm biến thông dụng trong IoT</a:t>
            </a:r>
          </a:p>
        </p:txBody>
      </p:sp>
    </p:spTree>
    <p:extLst>
      <p:ext uri="{BB962C8B-B14F-4D97-AF65-F5344CB8AC3E}">
        <p14:creationId xmlns:p14="http://schemas.microsoft.com/office/powerpoint/2010/main" val="226190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38" name="Google Shape;13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rgbClr val="000000"/>
              </a:buClr>
              <a:buSzPts val="1800"/>
              <a:buChar char="-"/>
            </a:pPr>
            <a:r>
              <a:rPr lang="en-CA" b="1" u="sng" dirty="0" err="1">
                <a:solidFill>
                  <a:srgbClr val="000000"/>
                </a:solidFill>
              </a:rPr>
              <a:t>Phân</a:t>
            </a:r>
            <a:r>
              <a:rPr lang="en-CA" b="1" u="sng" dirty="0">
                <a:solidFill>
                  <a:srgbClr val="000000"/>
                </a:solidFill>
              </a:rPr>
              <a:t> </a:t>
            </a:r>
            <a:r>
              <a:rPr lang="en-CA" b="1" u="sng" dirty="0" err="1">
                <a:solidFill>
                  <a:srgbClr val="000000"/>
                </a:solidFill>
              </a:rPr>
              <a:t>loại</a:t>
            </a:r>
            <a:r>
              <a:rPr lang="en-CA" b="1" u="sng" dirty="0">
                <a:solidFill>
                  <a:srgbClr val="000000"/>
                </a:solidFill>
              </a:rPr>
              <a:t> </a:t>
            </a:r>
            <a:r>
              <a:rPr lang="en-CA" b="1" u="sng" dirty="0" err="1">
                <a:solidFill>
                  <a:srgbClr val="000000"/>
                </a:solidFill>
              </a:rPr>
              <a:t>cảm</a:t>
            </a:r>
            <a:r>
              <a:rPr lang="en-CA" b="1" u="sng" dirty="0">
                <a:solidFill>
                  <a:srgbClr val="000000"/>
                </a:solidFill>
              </a:rPr>
              <a:t> </a:t>
            </a:r>
            <a:r>
              <a:rPr lang="en-CA" b="1" u="sng" dirty="0" err="1">
                <a:solidFill>
                  <a:srgbClr val="000000"/>
                </a:solidFill>
              </a:rPr>
              <a:t>biến</a:t>
            </a:r>
            <a:r>
              <a:rPr lang="en-CA" b="1" u="sng" dirty="0">
                <a:solidFill>
                  <a:srgbClr val="000000"/>
                </a:solidFill>
              </a:rPr>
              <a:t>:</a:t>
            </a:r>
            <a:endParaRPr b="1" u="sng" dirty="0">
              <a:solidFill>
                <a:srgbClr val="000000"/>
              </a:solidFill>
            </a:endParaRPr>
          </a:p>
          <a:p>
            <a:pPr marL="914400" lvl="1" indent="-317500" algn="l" rtl="0">
              <a:spcBef>
                <a:spcPts val="0"/>
              </a:spcBef>
              <a:spcAft>
                <a:spcPts val="0"/>
              </a:spcAft>
              <a:buClr>
                <a:schemeClr val="dk2"/>
              </a:buClr>
              <a:buSzPts val="1400"/>
              <a:buChar char="-"/>
            </a:pPr>
            <a:r>
              <a:rPr lang="en-CA" sz="1800" b="1" dirty="0">
                <a:solidFill>
                  <a:schemeClr val="dk2"/>
                </a:solidFill>
              </a:rPr>
              <a:t>Theo </a:t>
            </a:r>
            <a:r>
              <a:rPr lang="en-CA" sz="1800" b="1" dirty="0" err="1">
                <a:solidFill>
                  <a:schemeClr val="dk2"/>
                </a:solidFill>
              </a:rPr>
              <a:t>nguồn</a:t>
            </a:r>
            <a:r>
              <a:rPr lang="en-CA" sz="1800" b="1" dirty="0">
                <a:solidFill>
                  <a:schemeClr val="dk2"/>
                </a:solidFill>
              </a:rPr>
              <a:t> </a:t>
            </a:r>
            <a:r>
              <a:rPr lang="en-CA" sz="1800" b="1" dirty="0" err="1">
                <a:solidFill>
                  <a:schemeClr val="dk2"/>
                </a:solidFill>
              </a:rPr>
              <a:t>cấp</a:t>
            </a:r>
            <a:endParaRPr sz="1800" b="1" dirty="0">
              <a:solidFill>
                <a:schemeClr val="dk2"/>
              </a:solidFill>
            </a:endParaRPr>
          </a:p>
          <a:p>
            <a:pPr marL="1371600" lvl="2" indent="-317500" algn="l" rtl="0">
              <a:spcBef>
                <a:spcPts val="0"/>
              </a:spcBef>
              <a:spcAft>
                <a:spcPts val="0"/>
              </a:spcAft>
              <a:buSzPts val="1400"/>
              <a:buChar char="-"/>
            </a:pPr>
            <a:r>
              <a:rPr lang="en-CA" sz="1800" dirty="0"/>
              <a:t>Passive</a:t>
            </a:r>
            <a:endParaRPr sz="1800" dirty="0"/>
          </a:p>
          <a:p>
            <a:pPr marL="1371600" lvl="2" indent="-317500" algn="l" rtl="0">
              <a:spcBef>
                <a:spcPts val="0"/>
              </a:spcBef>
              <a:spcAft>
                <a:spcPts val="0"/>
              </a:spcAft>
              <a:buSzPts val="1400"/>
              <a:buChar char="-"/>
            </a:pPr>
            <a:r>
              <a:rPr lang="en-CA" sz="1800" dirty="0"/>
              <a:t>Active</a:t>
            </a:r>
            <a:endParaRPr sz="1800" dirty="0"/>
          </a:p>
          <a:p>
            <a:pPr marL="914400" lvl="1" indent="-317500" algn="l" rtl="0">
              <a:spcBef>
                <a:spcPts val="0"/>
              </a:spcBef>
              <a:spcAft>
                <a:spcPts val="0"/>
              </a:spcAft>
              <a:buClr>
                <a:schemeClr val="dk2"/>
              </a:buClr>
              <a:buSzPts val="1400"/>
              <a:buChar char="-"/>
            </a:pPr>
            <a:r>
              <a:rPr lang="en-CA" sz="1800" b="1" dirty="0">
                <a:solidFill>
                  <a:schemeClr val="dk2"/>
                </a:solidFill>
              </a:rPr>
              <a:t>Theo </a:t>
            </a:r>
            <a:r>
              <a:rPr lang="en-CA" sz="1800" b="1" dirty="0" err="1">
                <a:solidFill>
                  <a:schemeClr val="dk2"/>
                </a:solidFill>
              </a:rPr>
              <a:t>loại</a:t>
            </a:r>
            <a:r>
              <a:rPr lang="en-CA" sz="1800" b="1" dirty="0">
                <a:solidFill>
                  <a:schemeClr val="dk2"/>
                </a:solidFill>
              </a:rPr>
              <a:t> </a:t>
            </a:r>
            <a:r>
              <a:rPr lang="en-CA" sz="1800" b="1" dirty="0" err="1">
                <a:solidFill>
                  <a:schemeClr val="dk2"/>
                </a:solidFill>
              </a:rPr>
              <a:t>tín</a:t>
            </a:r>
            <a:r>
              <a:rPr lang="en-CA" sz="1800" b="1" dirty="0">
                <a:solidFill>
                  <a:schemeClr val="dk2"/>
                </a:solidFill>
              </a:rPr>
              <a:t> </a:t>
            </a:r>
            <a:r>
              <a:rPr lang="en-CA" sz="1800" b="1" dirty="0" err="1">
                <a:solidFill>
                  <a:schemeClr val="dk2"/>
                </a:solidFill>
              </a:rPr>
              <a:t>hiệu</a:t>
            </a:r>
            <a:endParaRPr sz="1800" b="1" dirty="0">
              <a:solidFill>
                <a:schemeClr val="dk2"/>
              </a:solidFill>
            </a:endParaRPr>
          </a:p>
          <a:p>
            <a:pPr marL="1371600" lvl="2" indent="-317500" algn="l" rtl="0">
              <a:spcBef>
                <a:spcPts val="0"/>
              </a:spcBef>
              <a:spcAft>
                <a:spcPts val="0"/>
              </a:spcAft>
              <a:buSzPts val="1400"/>
              <a:buChar char="-"/>
            </a:pPr>
            <a:r>
              <a:rPr lang="en-CA" sz="1800" dirty="0"/>
              <a:t>Analog</a:t>
            </a:r>
            <a:endParaRPr sz="1800" dirty="0"/>
          </a:p>
          <a:p>
            <a:pPr marL="1371600" lvl="2" indent="-317500" algn="l" rtl="0">
              <a:spcBef>
                <a:spcPts val="0"/>
              </a:spcBef>
              <a:spcAft>
                <a:spcPts val="0"/>
              </a:spcAft>
              <a:buSzPts val="1400"/>
              <a:buChar char="-"/>
            </a:pPr>
            <a:r>
              <a:rPr lang="en-CA" sz="1800" dirty="0"/>
              <a:t>Digital</a:t>
            </a:r>
            <a:endParaRPr sz="1800" dirty="0"/>
          </a:p>
          <a:p>
            <a:pPr marL="914400" lvl="1" indent="-317500" algn="l" rtl="0">
              <a:spcBef>
                <a:spcPts val="0"/>
              </a:spcBef>
              <a:spcAft>
                <a:spcPts val="0"/>
              </a:spcAft>
              <a:buClr>
                <a:schemeClr val="dk2"/>
              </a:buClr>
              <a:buSzPts val="1400"/>
              <a:buChar char="-"/>
            </a:pPr>
            <a:r>
              <a:rPr lang="en-CA" sz="1800" b="1" dirty="0">
                <a:solidFill>
                  <a:schemeClr val="dk2"/>
                </a:solidFill>
              </a:rPr>
              <a:t>Theo </a:t>
            </a:r>
            <a:r>
              <a:rPr lang="en-CA" sz="1800" b="1" dirty="0" err="1">
                <a:solidFill>
                  <a:schemeClr val="dk2"/>
                </a:solidFill>
              </a:rPr>
              <a:t>loại</a:t>
            </a:r>
            <a:r>
              <a:rPr lang="en-CA" sz="1800" b="1" dirty="0">
                <a:solidFill>
                  <a:schemeClr val="dk2"/>
                </a:solidFill>
              </a:rPr>
              <a:t> </a:t>
            </a:r>
            <a:r>
              <a:rPr lang="en-CA" sz="1800" b="1" dirty="0" err="1">
                <a:solidFill>
                  <a:schemeClr val="dk2"/>
                </a:solidFill>
              </a:rPr>
              <a:t>thiết</a:t>
            </a:r>
            <a:r>
              <a:rPr lang="en-CA" sz="1800" b="1" dirty="0">
                <a:solidFill>
                  <a:schemeClr val="dk2"/>
                </a:solidFill>
              </a:rPr>
              <a:t> </a:t>
            </a:r>
            <a:r>
              <a:rPr lang="en-CA" sz="1800" b="1" dirty="0" err="1">
                <a:solidFill>
                  <a:schemeClr val="dk2"/>
                </a:solidFill>
              </a:rPr>
              <a:t>bị</a:t>
            </a:r>
            <a:r>
              <a:rPr lang="en-CA" sz="1800" b="1" dirty="0">
                <a:solidFill>
                  <a:schemeClr val="dk2"/>
                </a:solidFill>
              </a:rPr>
              <a:t> </a:t>
            </a:r>
            <a:r>
              <a:rPr lang="en-CA" sz="1800" b="1" dirty="0" err="1">
                <a:solidFill>
                  <a:schemeClr val="dk2"/>
                </a:solidFill>
              </a:rPr>
              <a:t>đo</a:t>
            </a:r>
            <a:endParaRPr sz="1800" b="1" dirty="0">
              <a:solidFill>
                <a:schemeClr val="dk2"/>
              </a:solidFill>
            </a:endParaRPr>
          </a:p>
          <a:p>
            <a:pPr marL="1371600" lvl="2" indent="-317500" algn="l" rtl="0">
              <a:spcBef>
                <a:spcPts val="0"/>
              </a:spcBef>
              <a:spcAft>
                <a:spcPts val="0"/>
              </a:spcAft>
              <a:buSzPts val="1400"/>
              <a:buChar char="-"/>
            </a:pPr>
            <a:r>
              <a:rPr lang="en-CA" sz="1800" dirty="0"/>
              <a:t>Chemical</a:t>
            </a:r>
            <a:endParaRPr sz="1800" dirty="0"/>
          </a:p>
          <a:p>
            <a:pPr marL="1371600" lvl="2" indent="-317500" algn="l" rtl="0">
              <a:spcBef>
                <a:spcPts val="0"/>
              </a:spcBef>
              <a:spcAft>
                <a:spcPts val="0"/>
              </a:spcAft>
              <a:buSzPts val="1400"/>
              <a:buChar char="-"/>
            </a:pPr>
            <a:r>
              <a:rPr lang="en-CA" sz="1800" dirty="0"/>
              <a:t>Mechanical</a:t>
            </a:r>
            <a:endParaRPr sz="1800" dirty="0"/>
          </a:p>
          <a:p>
            <a:pPr marL="1371600" lvl="2" indent="-317500" algn="l" rtl="0">
              <a:spcBef>
                <a:spcPts val="0"/>
              </a:spcBef>
              <a:spcAft>
                <a:spcPts val="0"/>
              </a:spcAft>
              <a:buSzPts val="1400"/>
              <a:buChar char="-"/>
            </a:pPr>
            <a:r>
              <a:rPr lang="en-CA" sz="1800" dirty="0"/>
              <a:t>Electrical</a:t>
            </a:r>
            <a:endParaRPr sz="1800" dirty="0"/>
          </a:p>
        </p:txBody>
      </p:sp>
      <p:pic>
        <p:nvPicPr>
          <p:cNvPr id="2" name="Picture 2" descr="Types of Sensors Image 2">
            <a:extLst>
              <a:ext uri="{FF2B5EF4-FFF2-40B4-BE49-F238E27FC236}">
                <a16:creationId xmlns:a16="http://schemas.microsoft.com/office/drawing/2014/main" id="{8915C3C5-1877-0424-7B87-A14187F03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678" y="1304693"/>
            <a:ext cx="5535567" cy="26863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CCD769-9E15-3D89-8BDC-B1BEA06DDA4A}"/>
              </a:ext>
            </a:extLst>
          </p:cNvPr>
          <p:cNvSpPr txBox="1"/>
          <p:nvPr/>
        </p:nvSpPr>
        <p:spPr>
          <a:xfrm>
            <a:off x="3854873" y="4116346"/>
            <a:ext cx="5105400" cy="400110"/>
          </a:xfrm>
          <a:prstGeom prst="rect">
            <a:avLst/>
          </a:prstGeom>
          <a:noFill/>
        </p:spPr>
        <p:txBody>
          <a:bodyPr wrap="square" rtlCol="0">
            <a:spAutoFit/>
          </a:bodyPr>
          <a:lstStyle/>
          <a:p>
            <a:r>
              <a:rPr lang="vi-VN" sz="2000" dirty="0">
                <a:latin typeface="Source Sans Pro" panose="020B0503030403020204" pitchFamily="34" charset="0"/>
                <a:ea typeface="Source Sans Pro" panose="020B0503030403020204" pitchFamily="34" charset="0"/>
              </a:rPr>
              <a:t>Một số loại cảm biến thông dụng trong IoT</a:t>
            </a:r>
          </a:p>
        </p:txBody>
      </p:sp>
    </p:spTree>
    <p:extLst>
      <p:ext uri="{BB962C8B-B14F-4D97-AF65-F5344CB8AC3E}">
        <p14:creationId xmlns:p14="http://schemas.microsoft.com/office/powerpoint/2010/main" val="207829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38" name="Google Shape;138;p25"/>
          <p:cNvSpPr txBox="1">
            <a:spLocks noGrp="1"/>
          </p:cNvSpPr>
          <p:nvPr>
            <p:ph type="body" idx="1"/>
          </p:nvPr>
        </p:nvSpPr>
        <p:spPr>
          <a:xfrm>
            <a:off x="311700" y="1152475"/>
            <a:ext cx="8520600" cy="3715032"/>
          </a:xfrm>
          <a:prstGeom prst="rect">
            <a:avLst/>
          </a:prstGeom>
        </p:spPr>
        <p:txBody>
          <a:bodyPr spcFirstLastPara="1" wrap="square" lIns="91425" tIns="91425" rIns="91425" bIns="91425" anchor="t" anchorCtr="0">
            <a:normAutofit fontScale="85000" lnSpcReduction="10000"/>
          </a:bodyPr>
          <a:lstStyle/>
          <a:p>
            <a:pPr marL="0" lvl="1" indent="0">
              <a:buClr>
                <a:schemeClr val="tx2"/>
              </a:buClr>
              <a:buNone/>
            </a:pPr>
            <a:r>
              <a:rPr lang="en-US" sz="2800" dirty="0" err="1">
                <a:solidFill>
                  <a:schemeClr val="bg2"/>
                </a:solidFill>
              </a:rPr>
              <a:t>Một</a:t>
            </a:r>
            <a:r>
              <a:rPr lang="en-US" sz="2800" dirty="0">
                <a:solidFill>
                  <a:schemeClr val="bg2"/>
                </a:solidFill>
              </a:rPr>
              <a:t> </a:t>
            </a:r>
            <a:r>
              <a:rPr lang="en-US" sz="2800" dirty="0" err="1">
                <a:solidFill>
                  <a:schemeClr val="bg2"/>
                </a:solidFill>
              </a:rPr>
              <a:t>số</a:t>
            </a:r>
            <a:r>
              <a:rPr lang="en-US" sz="2800" dirty="0">
                <a:solidFill>
                  <a:schemeClr val="bg2"/>
                </a:solidFill>
              </a:rPr>
              <a:t> </a:t>
            </a:r>
            <a:r>
              <a:rPr lang="en-US" sz="2800" dirty="0" err="1">
                <a:solidFill>
                  <a:schemeClr val="bg2"/>
                </a:solidFill>
              </a:rPr>
              <a:t>đặc</a:t>
            </a:r>
            <a:r>
              <a:rPr lang="en-US" sz="2800" dirty="0">
                <a:solidFill>
                  <a:schemeClr val="bg2"/>
                </a:solidFill>
              </a:rPr>
              <a:t> </a:t>
            </a:r>
            <a:r>
              <a:rPr lang="en-US" sz="2800" dirty="0" err="1">
                <a:solidFill>
                  <a:schemeClr val="bg2"/>
                </a:solidFill>
              </a:rPr>
              <a:t>trưng</a:t>
            </a:r>
            <a:r>
              <a:rPr lang="en-US" sz="2800" dirty="0">
                <a:solidFill>
                  <a:schemeClr val="bg2"/>
                </a:solidFill>
              </a:rPr>
              <a:t> </a:t>
            </a:r>
            <a:r>
              <a:rPr lang="en-US" sz="2800" dirty="0" err="1">
                <a:solidFill>
                  <a:schemeClr val="bg2"/>
                </a:solidFill>
              </a:rPr>
              <a:t>của</a:t>
            </a:r>
            <a:r>
              <a:rPr lang="en-US" sz="2800" dirty="0">
                <a:solidFill>
                  <a:schemeClr val="bg2"/>
                </a:solidFill>
              </a:rPr>
              <a:t> </a:t>
            </a:r>
            <a:r>
              <a:rPr lang="en-US" sz="2800" dirty="0" err="1">
                <a:solidFill>
                  <a:schemeClr val="bg2"/>
                </a:solidFill>
              </a:rPr>
              <a:t>các</a:t>
            </a:r>
            <a:r>
              <a:rPr lang="en-US" sz="2800" dirty="0">
                <a:solidFill>
                  <a:schemeClr val="bg2"/>
                </a:solidFill>
              </a:rPr>
              <a:t> </a:t>
            </a:r>
            <a:r>
              <a:rPr lang="en-US" sz="2800" dirty="0" err="1">
                <a:solidFill>
                  <a:schemeClr val="bg2"/>
                </a:solidFill>
              </a:rPr>
              <a:t>cảm</a:t>
            </a:r>
            <a:r>
              <a:rPr lang="en-US" sz="2800" dirty="0">
                <a:solidFill>
                  <a:schemeClr val="bg2"/>
                </a:solidFill>
              </a:rPr>
              <a:t> </a:t>
            </a:r>
            <a:r>
              <a:rPr lang="en-US" sz="2800" dirty="0" err="1">
                <a:solidFill>
                  <a:schemeClr val="bg2"/>
                </a:solidFill>
              </a:rPr>
              <a:t>biến</a:t>
            </a:r>
            <a:endParaRPr lang="vi-VN" sz="2800" dirty="0">
              <a:solidFill>
                <a:schemeClr val="bg2"/>
              </a:solidFill>
            </a:endParaRPr>
          </a:p>
          <a:p>
            <a:pPr algn="just"/>
            <a:r>
              <a:rPr lang="vi-VN" sz="2000" dirty="0">
                <a:solidFill>
                  <a:schemeClr val="bg2"/>
                </a:solidFill>
              </a:rPr>
              <a:t>Độ nhạy: </a:t>
            </a:r>
            <a:r>
              <a:rPr lang="vi-VN" sz="2000" dirty="0">
                <a:solidFill>
                  <a:srgbClr val="FF0000"/>
                </a:solidFill>
              </a:rPr>
              <a:t>Gia số nhỏ nhất </a:t>
            </a:r>
            <a:r>
              <a:rPr lang="vi-VN" sz="2000" dirty="0">
                <a:solidFill>
                  <a:schemeClr val="bg2"/>
                </a:solidFill>
              </a:rPr>
              <a:t>có thể phát hiện.</a:t>
            </a:r>
          </a:p>
          <a:p>
            <a:pPr algn="just"/>
            <a:r>
              <a:rPr lang="vi-VN" sz="2000" dirty="0">
                <a:solidFill>
                  <a:schemeClr val="bg2"/>
                </a:solidFill>
              </a:rPr>
              <a:t>Mức tuyến tính: Khoảng giá trị được biến đổi có </a:t>
            </a:r>
            <a:r>
              <a:rPr lang="vi-VN" sz="2000" dirty="0">
                <a:solidFill>
                  <a:srgbClr val="FF0000"/>
                </a:solidFill>
              </a:rPr>
              <a:t>hệ số biến đổi cố định</a:t>
            </a:r>
            <a:r>
              <a:rPr lang="vi-VN" sz="2000" dirty="0"/>
              <a:t>.</a:t>
            </a:r>
          </a:p>
          <a:p>
            <a:pPr algn="just"/>
            <a:r>
              <a:rPr lang="vi-VN" sz="2000" dirty="0">
                <a:solidFill>
                  <a:schemeClr val="bg2"/>
                </a:solidFill>
              </a:rPr>
              <a:t>Dải biến đổi: </a:t>
            </a:r>
            <a:r>
              <a:rPr lang="vi-VN" sz="2000" dirty="0">
                <a:solidFill>
                  <a:srgbClr val="FF0000"/>
                </a:solidFill>
              </a:rPr>
              <a:t>Khoảng giá trị biến đổi </a:t>
            </a:r>
            <a:r>
              <a:rPr lang="vi-VN" sz="2000" dirty="0">
                <a:solidFill>
                  <a:schemeClr val="bg2"/>
                </a:solidFill>
              </a:rPr>
              <a:t>sử dụng được.</a:t>
            </a:r>
          </a:p>
          <a:p>
            <a:pPr algn="just"/>
            <a:r>
              <a:rPr lang="vi-VN" sz="2000" dirty="0">
                <a:solidFill>
                  <a:schemeClr val="bg2"/>
                </a:solidFill>
              </a:rPr>
              <a:t>Ảnh hưởng ngược: Khả năng gây thay đổi môi trường.</a:t>
            </a:r>
          </a:p>
          <a:p>
            <a:pPr algn="just"/>
            <a:r>
              <a:rPr lang="vi-VN" sz="2000" dirty="0">
                <a:solidFill>
                  <a:schemeClr val="bg2"/>
                </a:solidFill>
              </a:rPr>
              <a:t>Mức nhiễu : Mức nhiễu riêng (noise) và ảnh hưởng của tác nhân khác lên kết quả.</a:t>
            </a:r>
          </a:p>
          <a:p>
            <a:pPr algn="just"/>
            <a:r>
              <a:rPr lang="vi-VN" sz="2000" dirty="0">
                <a:solidFill>
                  <a:schemeClr val="bg2"/>
                </a:solidFill>
              </a:rPr>
              <a:t>Sai số xác định: Phụ thuộc độ nhạy và mức nhiễu.</a:t>
            </a:r>
          </a:p>
          <a:p>
            <a:pPr algn="just"/>
            <a:r>
              <a:rPr lang="vi-VN" sz="2000" dirty="0">
                <a:solidFill>
                  <a:schemeClr val="bg2"/>
                </a:solidFill>
              </a:rPr>
              <a:t>Độ trôi: </a:t>
            </a:r>
            <a:r>
              <a:rPr lang="vi-VN" sz="2000" dirty="0">
                <a:solidFill>
                  <a:srgbClr val="FF0000"/>
                </a:solidFill>
              </a:rPr>
              <a:t>Sự thay đổi tham số</a:t>
            </a:r>
            <a:r>
              <a:rPr lang="vi-VN" sz="2000" dirty="0"/>
              <a:t> </a:t>
            </a:r>
            <a:r>
              <a:rPr lang="vi-VN" sz="2000" dirty="0">
                <a:solidFill>
                  <a:schemeClr val="bg2"/>
                </a:solidFill>
              </a:rPr>
              <a:t>theo thời gian phục vụ hoặc thời gian tồn tại </a:t>
            </a:r>
          </a:p>
          <a:p>
            <a:pPr algn="just"/>
            <a:r>
              <a:rPr lang="vi-VN" sz="2000" dirty="0">
                <a:solidFill>
                  <a:schemeClr val="bg2"/>
                </a:solidFill>
              </a:rPr>
              <a:t>Độ trễ: Mức độ </a:t>
            </a:r>
            <a:r>
              <a:rPr lang="vi-VN" sz="2000" dirty="0">
                <a:solidFill>
                  <a:srgbClr val="FF0000"/>
                </a:solidFill>
              </a:rPr>
              <a:t>đáp ứng với thay đổi </a:t>
            </a:r>
            <a:r>
              <a:rPr lang="vi-VN" sz="2000" dirty="0">
                <a:solidFill>
                  <a:schemeClr val="bg2"/>
                </a:solidFill>
              </a:rPr>
              <a:t>của quá trình.</a:t>
            </a:r>
          </a:p>
          <a:p>
            <a:pPr algn="just"/>
            <a:r>
              <a:rPr lang="vi-VN" sz="2000" dirty="0">
                <a:solidFill>
                  <a:schemeClr val="bg2"/>
                </a:solidFill>
              </a:rPr>
              <a:t>Độ tin cậy: Khả năng làm việc ổn định, chịu những biến động lớn của môi trường như sốc các loại.</a:t>
            </a:r>
          </a:p>
          <a:p>
            <a:r>
              <a:rPr lang="vi-VN" sz="2000" dirty="0">
                <a:solidFill>
                  <a:schemeClr val="bg2"/>
                </a:solidFill>
              </a:rPr>
              <a:t>Điều kiện môi trường: Dải nhiệt độ, độ ẩm, áp suất,... làm việc được.</a:t>
            </a:r>
          </a:p>
          <a:p>
            <a:pPr marL="342900" lvl="1" indent="-342900">
              <a:buClr>
                <a:schemeClr val="tx2"/>
              </a:buClr>
              <a:buFont typeface="Wingdings" panose="05000000000000000000" pitchFamily="2" charset="2"/>
              <a:buChar char="Ø"/>
            </a:pPr>
            <a:endParaRPr lang="en-US" sz="2800" dirty="0"/>
          </a:p>
        </p:txBody>
      </p:sp>
    </p:spTree>
    <p:extLst>
      <p:ext uri="{BB962C8B-B14F-4D97-AF65-F5344CB8AC3E}">
        <p14:creationId xmlns:p14="http://schemas.microsoft.com/office/powerpoint/2010/main" val="317785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44" name="Google Shape;14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Lựa</a:t>
            </a:r>
            <a:r>
              <a:rPr lang="en-CA" sz="2300" b="1" u="sng" dirty="0">
                <a:solidFill>
                  <a:srgbClr val="000000"/>
                </a:solidFill>
              </a:rPr>
              <a:t> </a:t>
            </a:r>
            <a:r>
              <a:rPr lang="en-CA" sz="2300" b="1" u="sng" dirty="0" err="1">
                <a:solidFill>
                  <a:srgbClr val="000000"/>
                </a:solidFill>
              </a:rPr>
              <a:t>chọn</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sz="2300" b="1" u="sng" dirty="0">
              <a:solidFill>
                <a:srgbClr val="000000"/>
              </a:solidFill>
            </a:endParaRPr>
          </a:p>
          <a:p>
            <a:pPr marL="914400" lvl="1" indent="-349250" algn="l" rtl="0">
              <a:spcBef>
                <a:spcPts val="0"/>
              </a:spcBef>
              <a:spcAft>
                <a:spcPts val="0"/>
              </a:spcAft>
              <a:buClr>
                <a:schemeClr val="dk2"/>
              </a:buClr>
              <a:buSzPts val="1900"/>
              <a:buChar char="-"/>
            </a:pPr>
            <a:r>
              <a:rPr lang="en-CA" sz="1900" dirty="0" err="1">
                <a:solidFill>
                  <a:schemeClr val="dk2"/>
                </a:solidFill>
              </a:rPr>
              <a:t>Lựa</a:t>
            </a:r>
            <a:r>
              <a:rPr lang="en-CA" sz="1900" dirty="0">
                <a:solidFill>
                  <a:schemeClr val="dk2"/>
                </a:solidFill>
              </a:rPr>
              <a:t> </a:t>
            </a:r>
            <a:r>
              <a:rPr lang="en-CA" sz="1900" dirty="0" err="1">
                <a:solidFill>
                  <a:schemeClr val="dk2"/>
                </a:solidFill>
              </a:rPr>
              <a:t>chọn</a:t>
            </a:r>
            <a:r>
              <a:rPr lang="en-CA" sz="1900" dirty="0">
                <a:solidFill>
                  <a:schemeClr val="dk2"/>
                </a:solidFill>
              </a:rPr>
              <a:t> </a:t>
            </a:r>
            <a:r>
              <a:rPr lang="en-CA" sz="1900" dirty="0" err="1">
                <a:solidFill>
                  <a:schemeClr val="dk2"/>
                </a:solidFill>
              </a:rPr>
              <a:t>cảm</a:t>
            </a:r>
            <a:r>
              <a:rPr lang="en-CA" sz="1900" dirty="0">
                <a:solidFill>
                  <a:schemeClr val="dk2"/>
                </a:solidFill>
              </a:rPr>
              <a:t> </a:t>
            </a:r>
            <a:r>
              <a:rPr lang="en-CA" sz="1900" dirty="0" err="1">
                <a:solidFill>
                  <a:schemeClr val="dk2"/>
                </a:solidFill>
              </a:rPr>
              <a:t>biến</a:t>
            </a:r>
            <a:r>
              <a:rPr lang="en-CA" sz="1900" dirty="0">
                <a:solidFill>
                  <a:schemeClr val="dk2"/>
                </a:solidFill>
              </a:rPr>
              <a:t> </a:t>
            </a:r>
            <a:r>
              <a:rPr lang="en-CA" sz="1900" dirty="0" err="1">
                <a:solidFill>
                  <a:schemeClr val="dk2"/>
                </a:solidFill>
              </a:rPr>
              <a:t>cần</a:t>
            </a:r>
            <a:r>
              <a:rPr lang="en-CA" sz="1900" dirty="0">
                <a:solidFill>
                  <a:schemeClr val="dk2"/>
                </a:solidFill>
              </a:rPr>
              <a:t> </a:t>
            </a:r>
            <a:r>
              <a:rPr lang="en-CA" sz="1900" dirty="0" err="1">
                <a:solidFill>
                  <a:schemeClr val="dk2"/>
                </a:solidFill>
              </a:rPr>
              <a:t>cân</a:t>
            </a:r>
            <a:r>
              <a:rPr lang="en-CA" sz="1900" dirty="0">
                <a:solidFill>
                  <a:schemeClr val="dk2"/>
                </a:solidFill>
              </a:rPr>
              <a:t> </a:t>
            </a:r>
            <a:r>
              <a:rPr lang="en-CA" sz="1900" dirty="0" err="1">
                <a:solidFill>
                  <a:schemeClr val="dk2"/>
                </a:solidFill>
              </a:rPr>
              <a:t>nhắc</a:t>
            </a:r>
            <a:r>
              <a:rPr lang="en-CA" sz="1900" dirty="0">
                <a:solidFill>
                  <a:schemeClr val="dk2"/>
                </a:solidFill>
              </a:rPr>
              <a:t> </a:t>
            </a:r>
            <a:r>
              <a:rPr lang="en-CA" sz="1900" dirty="0" err="1">
                <a:solidFill>
                  <a:schemeClr val="dk2"/>
                </a:solidFill>
              </a:rPr>
              <a:t>đến</a:t>
            </a:r>
            <a:r>
              <a:rPr lang="en-CA" sz="1900" dirty="0">
                <a:solidFill>
                  <a:schemeClr val="dk2"/>
                </a:solidFill>
              </a:rPr>
              <a:t> </a:t>
            </a:r>
            <a:r>
              <a:rPr lang="en-CA" sz="1900" dirty="0" err="1">
                <a:solidFill>
                  <a:schemeClr val="dk2"/>
                </a:solidFill>
              </a:rPr>
              <a:t>tầm</a:t>
            </a:r>
            <a:r>
              <a:rPr lang="en-CA" sz="1900" dirty="0">
                <a:solidFill>
                  <a:schemeClr val="dk2"/>
                </a:solidFill>
              </a:rPr>
              <a:t> </a:t>
            </a:r>
            <a:r>
              <a:rPr lang="en-CA" sz="1900" dirty="0" err="1">
                <a:solidFill>
                  <a:schemeClr val="dk2"/>
                </a:solidFill>
              </a:rPr>
              <a:t>quan</a:t>
            </a:r>
            <a:r>
              <a:rPr lang="en-CA" sz="1900" dirty="0">
                <a:solidFill>
                  <a:schemeClr val="dk2"/>
                </a:solidFill>
              </a:rPr>
              <a:t> </a:t>
            </a:r>
            <a:r>
              <a:rPr lang="en-CA" sz="1900" dirty="0" err="1">
                <a:solidFill>
                  <a:schemeClr val="dk2"/>
                </a:solidFill>
              </a:rPr>
              <a:t>trọng</a:t>
            </a:r>
            <a:r>
              <a:rPr lang="en-CA" sz="1900" dirty="0">
                <a:solidFill>
                  <a:schemeClr val="dk2"/>
                </a:solidFill>
              </a:rPr>
              <a:t> </a:t>
            </a:r>
            <a:r>
              <a:rPr lang="en-CA" sz="1900" dirty="0" err="1">
                <a:solidFill>
                  <a:schemeClr val="dk2"/>
                </a:solidFill>
              </a:rPr>
              <a:t>của</a:t>
            </a:r>
            <a:r>
              <a:rPr lang="en-CA" sz="1900" dirty="0">
                <a:solidFill>
                  <a:schemeClr val="dk2"/>
                </a:solidFill>
              </a:rPr>
              <a:t> </a:t>
            </a:r>
            <a:r>
              <a:rPr lang="en-CA" sz="1900" dirty="0" err="1">
                <a:solidFill>
                  <a:schemeClr val="dk2"/>
                </a:solidFill>
              </a:rPr>
              <a:t>các</a:t>
            </a:r>
            <a:r>
              <a:rPr lang="en-CA" sz="1900" dirty="0">
                <a:solidFill>
                  <a:schemeClr val="dk2"/>
                </a:solidFill>
              </a:rPr>
              <a:t> </a:t>
            </a:r>
            <a:r>
              <a:rPr lang="en-CA" sz="1900" dirty="0" err="1">
                <a:solidFill>
                  <a:schemeClr val="dk2"/>
                </a:solidFill>
              </a:rPr>
              <a:t>yếu</a:t>
            </a:r>
            <a:r>
              <a:rPr lang="en-CA" sz="1900" dirty="0">
                <a:solidFill>
                  <a:schemeClr val="dk2"/>
                </a:solidFill>
              </a:rPr>
              <a:t> </a:t>
            </a:r>
            <a:r>
              <a:rPr lang="en-CA" sz="1900" dirty="0" err="1">
                <a:solidFill>
                  <a:schemeClr val="dk2"/>
                </a:solidFill>
              </a:rPr>
              <a:t>tố</a:t>
            </a:r>
            <a:r>
              <a:rPr lang="en-CA" sz="1900" dirty="0">
                <a:solidFill>
                  <a:schemeClr val="dk2"/>
                </a:solidFill>
              </a:rPr>
              <a:t> </a:t>
            </a:r>
            <a:r>
              <a:rPr lang="en-CA" sz="1900" dirty="0" err="1">
                <a:solidFill>
                  <a:schemeClr val="dk2"/>
                </a:solidFill>
              </a:rPr>
              <a:t>và</a:t>
            </a:r>
            <a:r>
              <a:rPr lang="en-CA" sz="1900" dirty="0">
                <a:solidFill>
                  <a:schemeClr val="dk2"/>
                </a:solidFill>
              </a:rPr>
              <a:t> </a:t>
            </a:r>
            <a:r>
              <a:rPr lang="en-CA" sz="1900" dirty="0" err="1">
                <a:solidFill>
                  <a:schemeClr val="dk2"/>
                </a:solidFill>
              </a:rPr>
              <a:t>mức</a:t>
            </a:r>
            <a:r>
              <a:rPr lang="en-CA" sz="1900" dirty="0">
                <a:solidFill>
                  <a:schemeClr val="dk2"/>
                </a:solidFill>
              </a:rPr>
              <a:t> </a:t>
            </a:r>
            <a:r>
              <a:rPr lang="en-CA" sz="1900" dirty="0" err="1">
                <a:solidFill>
                  <a:schemeClr val="dk2"/>
                </a:solidFill>
              </a:rPr>
              <a:t>độ</a:t>
            </a:r>
            <a:r>
              <a:rPr lang="en-CA" sz="1900" dirty="0">
                <a:solidFill>
                  <a:schemeClr val="dk2"/>
                </a:solidFill>
              </a:rPr>
              <a:t> </a:t>
            </a:r>
            <a:r>
              <a:rPr lang="en-CA" sz="1900" dirty="0" err="1">
                <a:solidFill>
                  <a:schemeClr val="dk2"/>
                </a:solidFill>
              </a:rPr>
              <a:t>ưu</a:t>
            </a:r>
            <a:r>
              <a:rPr lang="en-CA" sz="1900" dirty="0">
                <a:solidFill>
                  <a:schemeClr val="dk2"/>
                </a:solidFill>
              </a:rPr>
              <a:t> </a:t>
            </a:r>
            <a:r>
              <a:rPr lang="en-CA" sz="1900" dirty="0" err="1">
                <a:solidFill>
                  <a:schemeClr val="dk2"/>
                </a:solidFill>
              </a:rPr>
              <a:t>tiên</a:t>
            </a:r>
            <a:r>
              <a:rPr lang="en-CA" sz="1900" dirty="0">
                <a:solidFill>
                  <a:schemeClr val="dk2"/>
                </a:solidFill>
              </a:rPr>
              <a:t> </a:t>
            </a:r>
            <a:r>
              <a:rPr lang="en-CA" sz="1900" dirty="0" err="1">
                <a:solidFill>
                  <a:schemeClr val="dk2"/>
                </a:solidFill>
              </a:rPr>
              <a:t>trong</a:t>
            </a:r>
            <a:r>
              <a:rPr lang="en-CA" sz="1900" dirty="0">
                <a:solidFill>
                  <a:schemeClr val="dk2"/>
                </a:solidFill>
              </a:rPr>
              <a:t> </a:t>
            </a:r>
            <a:r>
              <a:rPr lang="en-CA" sz="1900" dirty="0" err="1">
                <a:solidFill>
                  <a:schemeClr val="dk2"/>
                </a:solidFill>
              </a:rPr>
              <a:t>thiết</a:t>
            </a:r>
            <a:r>
              <a:rPr lang="en-CA" sz="1900" dirty="0">
                <a:solidFill>
                  <a:schemeClr val="dk2"/>
                </a:solidFill>
              </a:rPr>
              <a:t> </a:t>
            </a:r>
            <a:r>
              <a:rPr lang="en-CA" sz="1900" dirty="0" err="1">
                <a:solidFill>
                  <a:schemeClr val="dk2"/>
                </a:solidFill>
              </a:rPr>
              <a:t>kế</a:t>
            </a:r>
            <a:r>
              <a:rPr lang="en-CA" sz="1900" dirty="0">
                <a:solidFill>
                  <a:schemeClr val="dk2"/>
                </a:solidFill>
              </a:rPr>
              <a:t> </a:t>
            </a:r>
            <a:r>
              <a:rPr lang="en-CA" sz="1900" dirty="0" err="1">
                <a:solidFill>
                  <a:schemeClr val="dk2"/>
                </a:solidFill>
              </a:rPr>
              <a:t>tổng</a:t>
            </a:r>
            <a:r>
              <a:rPr lang="en-CA" sz="1900" dirty="0">
                <a:solidFill>
                  <a:schemeClr val="dk2"/>
                </a:solidFill>
              </a:rPr>
              <a:t> </a:t>
            </a:r>
            <a:r>
              <a:rPr lang="en-CA" sz="1900" dirty="0" err="1">
                <a:solidFill>
                  <a:schemeClr val="dk2"/>
                </a:solidFill>
              </a:rPr>
              <a:t>thể</a:t>
            </a:r>
            <a:endParaRPr sz="1900" dirty="0">
              <a:solidFill>
                <a:schemeClr val="dk2"/>
              </a:solidFill>
            </a:endParaRPr>
          </a:p>
          <a:p>
            <a:pPr marL="914400" lvl="1" indent="-349250" algn="l" rtl="0">
              <a:spcBef>
                <a:spcPts val="0"/>
              </a:spcBef>
              <a:spcAft>
                <a:spcPts val="0"/>
              </a:spcAft>
              <a:buClr>
                <a:schemeClr val="dk2"/>
              </a:buClr>
              <a:buSzPts val="1900"/>
              <a:buChar char="-"/>
            </a:pPr>
            <a:r>
              <a:rPr lang="en-CA" sz="1900" u="sng" dirty="0">
                <a:solidFill>
                  <a:schemeClr val="dk2"/>
                </a:solidFill>
              </a:rPr>
              <a:t>Durability - </a:t>
            </a:r>
            <a:r>
              <a:rPr lang="en-CA" sz="1900" u="sng" dirty="0" err="1">
                <a:solidFill>
                  <a:schemeClr val="dk2"/>
                </a:solidFill>
              </a:rPr>
              <a:t>Tính</a:t>
            </a:r>
            <a:r>
              <a:rPr lang="en-CA" sz="1900" u="sng" dirty="0">
                <a:solidFill>
                  <a:schemeClr val="dk2"/>
                </a:solidFill>
              </a:rPr>
              <a:t> </a:t>
            </a:r>
            <a:r>
              <a:rPr lang="en-CA" sz="1900" u="sng" dirty="0" err="1">
                <a:solidFill>
                  <a:schemeClr val="dk2"/>
                </a:solidFill>
              </a:rPr>
              <a:t>bền</a:t>
            </a:r>
            <a:r>
              <a:rPr lang="en-CA" sz="1900" u="sng" dirty="0">
                <a:solidFill>
                  <a:schemeClr val="dk2"/>
                </a:solidFill>
              </a:rPr>
              <a:t> </a:t>
            </a:r>
            <a:r>
              <a:rPr lang="en-CA" sz="1900" u="sng" dirty="0" err="1">
                <a:solidFill>
                  <a:schemeClr val="dk2"/>
                </a:solidFill>
              </a:rPr>
              <a:t>bỉ</a:t>
            </a:r>
            <a:r>
              <a:rPr lang="en-CA" sz="1900" u="sng" dirty="0">
                <a:solidFill>
                  <a:schemeClr val="dk2"/>
                </a:solidFill>
              </a:rPr>
              <a:t>:</a:t>
            </a:r>
            <a:endParaRPr sz="1900" u="sng" dirty="0">
              <a:solidFill>
                <a:schemeClr val="dk2"/>
              </a:solidFill>
            </a:endParaRPr>
          </a:p>
          <a:p>
            <a:pPr marL="1371600" lvl="2" indent="-349250" algn="l" rtl="0">
              <a:spcBef>
                <a:spcPts val="0"/>
              </a:spcBef>
              <a:spcAft>
                <a:spcPts val="0"/>
              </a:spcAft>
              <a:buSzPts val="1900"/>
              <a:buChar char="-"/>
            </a:pPr>
            <a:r>
              <a:rPr lang="en-CA" sz="1900" dirty="0" err="1"/>
              <a:t>Tính</a:t>
            </a:r>
            <a:r>
              <a:rPr lang="en-CA" sz="1900" dirty="0"/>
              <a:t> </a:t>
            </a:r>
            <a:r>
              <a:rPr lang="en-CA" sz="1900" dirty="0" err="1"/>
              <a:t>bền</a:t>
            </a:r>
            <a:r>
              <a:rPr lang="en-CA" sz="1900" dirty="0"/>
              <a:t> </a:t>
            </a:r>
            <a:r>
              <a:rPr lang="en-CA" sz="1900" dirty="0" err="1"/>
              <a:t>bỉ</a:t>
            </a:r>
            <a:r>
              <a:rPr lang="en-CA" sz="1900" dirty="0"/>
              <a:t> </a:t>
            </a:r>
            <a:r>
              <a:rPr lang="en-CA" sz="1900" dirty="0" err="1"/>
              <a:t>cần</a:t>
            </a:r>
            <a:r>
              <a:rPr lang="en-CA" sz="1900" dirty="0"/>
              <a:t> </a:t>
            </a:r>
            <a:r>
              <a:rPr lang="en-CA" sz="1900" dirty="0" err="1"/>
              <a:t>được</a:t>
            </a:r>
            <a:r>
              <a:rPr lang="en-CA" sz="1900" dirty="0"/>
              <a:t> </a:t>
            </a:r>
            <a:r>
              <a:rPr lang="en-CA" sz="1900" dirty="0" err="1"/>
              <a:t>cân</a:t>
            </a:r>
            <a:r>
              <a:rPr lang="en-CA" sz="1900" dirty="0"/>
              <a:t> </a:t>
            </a:r>
            <a:r>
              <a:rPr lang="en-CA" sz="1900" dirty="0" err="1"/>
              <a:t>nhắc</a:t>
            </a:r>
            <a:r>
              <a:rPr lang="en-CA" sz="1900" dirty="0"/>
              <a:t> </a:t>
            </a:r>
            <a:r>
              <a:rPr lang="en-CA" sz="1900" dirty="0" err="1"/>
              <a:t>dựa</a:t>
            </a:r>
            <a:r>
              <a:rPr lang="en-CA" sz="1900" dirty="0"/>
              <a:t> </a:t>
            </a:r>
            <a:r>
              <a:rPr lang="en-CA" sz="1900" dirty="0" err="1"/>
              <a:t>trên</a:t>
            </a:r>
            <a:r>
              <a:rPr lang="en-CA" sz="1900" dirty="0"/>
              <a:t> </a:t>
            </a:r>
            <a:r>
              <a:rPr lang="en-CA" sz="1900" dirty="0" err="1"/>
              <a:t>mỗi</a:t>
            </a:r>
            <a:r>
              <a:rPr lang="en-CA" sz="1900" dirty="0"/>
              <a:t> </a:t>
            </a:r>
            <a:r>
              <a:rPr lang="en-CA" sz="1900" dirty="0" err="1"/>
              <a:t>trường</a:t>
            </a:r>
            <a:r>
              <a:rPr lang="en-CA" sz="1900" dirty="0"/>
              <a:t> </a:t>
            </a:r>
            <a:r>
              <a:rPr lang="en-CA" sz="1900" dirty="0" err="1"/>
              <a:t>hoạt</a:t>
            </a:r>
            <a:r>
              <a:rPr lang="en-CA" sz="1900" dirty="0"/>
              <a:t> </a:t>
            </a:r>
            <a:r>
              <a:rPr lang="en-CA" sz="1900" dirty="0" err="1"/>
              <a:t>động</a:t>
            </a:r>
            <a:r>
              <a:rPr lang="en-CA" sz="1900" dirty="0"/>
              <a:t> </a:t>
            </a:r>
            <a:r>
              <a:rPr lang="en-CA" sz="1900" dirty="0" err="1"/>
              <a:t>của</a:t>
            </a:r>
            <a:r>
              <a:rPr lang="en-CA" sz="1900" dirty="0"/>
              <a:t> </a:t>
            </a:r>
            <a:r>
              <a:rPr lang="en-CA" sz="1900" dirty="0" err="1"/>
              <a:t>cảm</a:t>
            </a:r>
            <a:r>
              <a:rPr lang="en-CA" sz="1900" dirty="0"/>
              <a:t> </a:t>
            </a:r>
            <a:r>
              <a:rPr lang="en-CA" sz="1900" dirty="0" err="1"/>
              <a:t>biến</a:t>
            </a:r>
            <a:endParaRPr sz="1900" dirty="0"/>
          </a:p>
          <a:p>
            <a:pPr marL="1371600" lvl="2" indent="-349250" algn="l" rtl="0">
              <a:spcBef>
                <a:spcPts val="0"/>
              </a:spcBef>
              <a:spcAft>
                <a:spcPts val="0"/>
              </a:spcAft>
              <a:buSzPts val="1900"/>
              <a:buChar char="-"/>
            </a:pPr>
            <a:r>
              <a:rPr lang="en-CA" sz="1900" dirty="0" err="1"/>
              <a:t>Đảm</a:t>
            </a:r>
            <a:r>
              <a:rPr lang="en-CA" sz="1900" dirty="0"/>
              <a:t> </a:t>
            </a:r>
            <a:r>
              <a:rPr lang="en-CA" sz="1900" dirty="0" err="1"/>
              <a:t>bảo</a:t>
            </a:r>
            <a:r>
              <a:rPr lang="en-CA" sz="1900" dirty="0"/>
              <a:t> </a:t>
            </a:r>
            <a:r>
              <a:rPr lang="en-CA" sz="1900" dirty="0" err="1"/>
              <a:t>thiết</a:t>
            </a:r>
            <a:r>
              <a:rPr lang="en-CA" sz="1900" dirty="0"/>
              <a:t> </a:t>
            </a:r>
            <a:r>
              <a:rPr lang="en-CA" sz="1900" dirty="0" err="1"/>
              <a:t>bị</a:t>
            </a:r>
            <a:r>
              <a:rPr lang="en-CA" sz="1900" dirty="0"/>
              <a:t> </a:t>
            </a:r>
            <a:r>
              <a:rPr lang="en-CA" sz="1900" dirty="0" err="1"/>
              <a:t>hoạt</a:t>
            </a:r>
            <a:r>
              <a:rPr lang="en-CA" sz="1900" dirty="0"/>
              <a:t> </a:t>
            </a:r>
            <a:r>
              <a:rPr lang="en-CA" sz="1900" dirty="0" err="1"/>
              <a:t>động</a:t>
            </a:r>
            <a:r>
              <a:rPr lang="en-CA" sz="1900" dirty="0"/>
              <a:t> </a:t>
            </a:r>
            <a:r>
              <a:rPr lang="en-CA" sz="1900" dirty="0" err="1"/>
              <a:t>lâu</a:t>
            </a:r>
            <a:r>
              <a:rPr lang="en-CA" sz="1900" dirty="0"/>
              <a:t> </a:t>
            </a:r>
            <a:r>
              <a:rPr lang="en-CA" sz="1900" dirty="0" err="1"/>
              <a:t>bền</a:t>
            </a:r>
            <a:r>
              <a:rPr lang="en-CA" sz="1900" dirty="0"/>
              <a:t> </a:t>
            </a:r>
            <a:r>
              <a:rPr lang="en-CA" sz="1900" dirty="0" err="1"/>
              <a:t>trong</a:t>
            </a:r>
            <a:r>
              <a:rPr lang="en-CA" sz="1900" dirty="0"/>
              <a:t> </a:t>
            </a:r>
            <a:r>
              <a:rPr lang="en-CA" sz="1900" dirty="0" err="1"/>
              <a:t>khoảng</a:t>
            </a:r>
            <a:r>
              <a:rPr lang="en-CA" sz="1900" dirty="0"/>
              <a:t> </a:t>
            </a:r>
            <a:r>
              <a:rPr lang="en-CA" sz="1900" dirty="0" err="1"/>
              <a:t>thời</a:t>
            </a:r>
            <a:r>
              <a:rPr lang="en-CA" sz="1900" dirty="0"/>
              <a:t> </a:t>
            </a:r>
            <a:r>
              <a:rPr lang="en-CA" sz="1900" dirty="0" err="1"/>
              <a:t>gian</a:t>
            </a:r>
            <a:r>
              <a:rPr lang="en-CA" sz="1900" dirty="0"/>
              <a:t> </a:t>
            </a:r>
            <a:r>
              <a:rPr lang="en-CA" sz="1900" dirty="0" err="1"/>
              <a:t>đáng</a:t>
            </a:r>
            <a:r>
              <a:rPr lang="en-CA" sz="1900" dirty="0"/>
              <a:t> </a:t>
            </a:r>
            <a:r>
              <a:rPr lang="en-CA" sz="1900" dirty="0" err="1"/>
              <a:t>kể</a:t>
            </a:r>
            <a:r>
              <a:rPr lang="en-CA" sz="1900" dirty="0"/>
              <a:t> </a:t>
            </a:r>
            <a:r>
              <a:rPr lang="en-CA" sz="1900" dirty="0" err="1"/>
              <a:t>không</a:t>
            </a:r>
            <a:r>
              <a:rPr lang="en-CA" sz="1900" dirty="0"/>
              <a:t> </a:t>
            </a:r>
            <a:r>
              <a:rPr lang="en-CA" sz="1900" dirty="0" err="1"/>
              <a:t>phải</a:t>
            </a:r>
            <a:r>
              <a:rPr lang="en-CA" sz="1900" dirty="0"/>
              <a:t> </a:t>
            </a:r>
            <a:r>
              <a:rPr lang="en-CA" sz="1900" dirty="0" err="1"/>
              <a:t>tốn</a:t>
            </a:r>
            <a:r>
              <a:rPr lang="en-CA" sz="1900" dirty="0"/>
              <a:t> chi </a:t>
            </a:r>
            <a:r>
              <a:rPr lang="en-CA" sz="1900" dirty="0" err="1"/>
              <a:t>phí</a:t>
            </a:r>
            <a:r>
              <a:rPr lang="en-CA" sz="1900" dirty="0"/>
              <a:t> </a:t>
            </a:r>
            <a:r>
              <a:rPr lang="en-CA" sz="1900" dirty="0" err="1"/>
              <a:t>sửa</a:t>
            </a:r>
            <a:r>
              <a:rPr lang="en-CA" sz="1900" dirty="0"/>
              <a:t> </a:t>
            </a:r>
            <a:r>
              <a:rPr lang="en-CA" sz="1900" dirty="0" err="1"/>
              <a:t>chữa</a:t>
            </a:r>
            <a:r>
              <a:rPr lang="en-CA" sz="1900" dirty="0"/>
              <a:t> hay </a:t>
            </a:r>
            <a:r>
              <a:rPr lang="en-CA" sz="1900" dirty="0" err="1"/>
              <a:t>thay</a:t>
            </a:r>
            <a:r>
              <a:rPr lang="en-CA" sz="1900" dirty="0"/>
              <a:t> </a:t>
            </a:r>
            <a:r>
              <a:rPr lang="en-CA" sz="1900" dirty="0" err="1"/>
              <a:t>thế</a:t>
            </a:r>
            <a:r>
              <a:rPr lang="en-CA" sz="1900" dirty="0"/>
              <a:t>.</a:t>
            </a:r>
            <a:endParaRPr sz="1900" dirty="0"/>
          </a:p>
          <a:p>
            <a:pPr marL="1371600" lvl="2" indent="-349250" algn="l" rtl="0">
              <a:spcBef>
                <a:spcPts val="0"/>
              </a:spcBef>
              <a:spcAft>
                <a:spcPts val="0"/>
              </a:spcAft>
              <a:buSzPts val="1900"/>
              <a:buChar char="-"/>
            </a:pPr>
            <a:r>
              <a:rPr lang="en-CA" sz="1900" dirty="0" err="1"/>
              <a:t>Ví</a:t>
            </a:r>
            <a:r>
              <a:rPr lang="en-CA" sz="1900" dirty="0"/>
              <a:t> </a:t>
            </a:r>
            <a:r>
              <a:rPr lang="en-CA" sz="1900" dirty="0" err="1"/>
              <a:t>dụ</a:t>
            </a:r>
            <a:r>
              <a:rPr lang="en-CA" sz="1900" dirty="0"/>
              <a:t>: </a:t>
            </a:r>
            <a:r>
              <a:rPr lang="en-CA" sz="1900" dirty="0" err="1"/>
              <a:t>cảm</a:t>
            </a:r>
            <a:r>
              <a:rPr lang="en-CA" sz="1900" dirty="0"/>
              <a:t> </a:t>
            </a:r>
            <a:r>
              <a:rPr lang="en-CA" sz="1900" dirty="0" err="1"/>
              <a:t>biến</a:t>
            </a:r>
            <a:r>
              <a:rPr lang="en-CA" sz="1900" dirty="0"/>
              <a:t> </a:t>
            </a:r>
            <a:r>
              <a:rPr lang="en-CA" sz="1900" dirty="0" err="1"/>
              <a:t>nhiệt</a:t>
            </a:r>
            <a:r>
              <a:rPr lang="en-CA" sz="1900" dirty="0"/>
              <a:t> </a:t>
            </a:r>
            <a:r>
              <a:rPr lang="en-CA" sz="1900" dirty="0" err="1"/>
              <a:t>kháng</a:t>
            </a:r>
            <a:r>
              <a:rPr lang="en-CA" sz="1900" dirty="0"/>
              <a:t> </a:t>
            </a:r>
            <a:r>
              <a:rPr lang="en-CA" sz="1900" dirty="0" err="1"/>
              <a:t>nước</a:t>
            </a:r>
            <a:r>
              <a:rPr lang="en-CA" sz="1900" dirty="0"/>
              <a:t> </a:t>
            </a:r>
            <a:r>
              <a:rPr lang="en-CA" sz="1900" dirty="0" err="1"/>
              <a:t>cho</a:t>
            </a:r>
            <a:r>
              <a:rPr lang="en-CA" sz="1900" dirty="0"/>
              <a:t> </a:t>
            </a:r>
            <a:r>
              <a:rPr lang="en-CA" sz="1900" dirty="0" err="1"/>
              <a:t>trạm</a:t>
            </a:r>
            <a:r>
              <a:rPr lang="en-CA" sz="1900" dirty="0"/>
              <a:t> </a:t>
            </a:r>
            <a:r>
              <a:rPr lang="en-CA" sz="1900" dirty="0" err="1"/>
              <a:t>thời</a:t>
            </a:r>
            <a:r>
              <a:rPr lang="en-CA" sz="1900" dirty="0"/>
              <a:t> </a:t>
            </a:r>
            <a:r>
              <a:rPr lang="en-CA" sz="1900" dirty="0" err="1"/>
              <a:t>tiết</a:t>
            </a:r>
            <a:endParaRPr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n-CA"/>
              <a:t>Khái Niệm Về Cảm Biến Và Thiết Bị IoT</a:t>
            </a:r>
            <a:endParaRPr/>
          </a:p>
        </p:txBody>
      </p:sp>
      <p:sp>
        <p:nvSpPr>
          <p:cNvPr id="64" name="Google Shape;64;p14"/>
          <p:cNvSpPr txBox="1">
            <a:spLocks noGrp="1"/>
          </p:cNvSpPr>
          <p:nvPr>
            <p:ph type="body" idx="1"/>
          </p:nvPr>
        </p:nvSpPr>
        <p:spPr>
          <a:xfrm>
            <a:off x="311700" y="1152475"/>
            <a:ext cx="8520600" cy="3720608"/>
          </a:xfrm>
          <a:prstGeom prst="rect">
            <a:avLst/>
          </a:prstGeom>
        </p:spPr>
        <p:txBody>
          <a:bodyPr spcFirstLastPara="1" wrap="square" lIns="91425" tIns="91425" rIns="91425" bIns="91425" anchor="t" anchorCtr="0">
            <a:normAutofit fontScale="92500"/>
          </a:bodyPr>
          <a:lstStyle/>
          <a:p>
            <a:pPr marL="114300" indent="0">
              <a:buNone/>
            </a:pPr>
            <a:r>
              <a:rPr lang="en-US" b="1" dirty="0" err="1">
                <a:solidFill>
                  <a:schemeClr val="bg2"/>
                </a:solidFill>
              </a:rPr>
              <a:t>Thiết</a:t>
            </a:r>
            <a:r>
              <a:rPr lang="en-US" b="1" dirty="0">
                <a:solidFill>
                  <a:schemeClr val="bg2"/>
                </a:solidFill>
              </a:rPr>
              <a:t> </a:t>
            </a:r>
            <a:r>
              <a:rPr lang="en-US" b="1" dirty="0" err="1">
                <a:solidFill>
                  <a:schemeClr val="bg2"/>
                </a:solidFill>
              </a:rPr>
              <a:t>bị</a:t>
            </a:r>
            <a:r>
              <a:rPr lang="en-US" b="1" dirty="0">
                <a:solidFill>
                  <a:schemeClr val="bg2"/>
                </a:solidFill>
              </a:rPr>
              <a:t> </a:t>
            </a:r>
            <a:r>
              <a:rPr lang="en-US" b="1" dirty="0" err="1">
                <a:solidFill>
                  <a:schemeClr val="bg2"/>
                </a:solidFill>
              </a:rPr>
              <a:t>vật</a:t>
            </a:r>
            <a:r>
              <a:rPr lang="en-US" b="1" dirty="0">
                <a:solidFill>
                  <a:schemeClr val="bg2"/>
                </a:solidFill>
              </a:rPr>
              <a:t> </a:t>
            </a:r>
            <a:r>
              <a:rPr lang="en-US" b="1" dirty="0" err="1">
                <a:solidFill>
                  <a:schemeClr val="bg2"/>
                </a:solidFill>
              </a:rPr>
              <a:t>lý</a:t>
            </a:r>
            <a:r>
              <a:rPr lang="en-US" b="1" dirty="0">
                <a:solidFill>
                  <a:schemeClr val="bg2"/>
                </a:solidFill>
              </a:rPr>
              <a:t> </a:t>
            </a:r>
            <a:r>
              <a:rPr lang="en-US" b="1" dirty="0" err="1">
                <a:solidFill>
                  <a:schemeClr val="bg2"/>
                </a:solidFill>
              </a:rPr>
              <a:t>trong</a:t>
            </a:r>
            <a:r>
              <a:rPr lang="en-US" b="1" dirty="0">
                <a:solidFill>
                  <a:schemeClr val="bg2"/>
                </a:solidFill>
              </a:rPr>
              <a:t> IoT</a:t>
            </a:r>
          </a:p>
          <a:p>
            <a:pPr lvl="1" algn="just">
              <a:buFont typeface="Arial" panose="020B0604020202020204" pitchFamily="34" charset="0"/>
              <a:buChar char="•"/>
            </a:pPr>
            <a:r>
              <a:rPr lang="en-US" sz="2200" dirty="0">
                <a:solidFill>
                  <a:schemeClr val="bg2"/>
                </a:solidFill>
              </a:rPr>
              <a:t>“Things” </a:t>
            </a:r>
            <a:r>
              <a:rPr lang="en-US" sz="2200" dirty="0" err="1">
                <a:solidFill>
                  <a:schemeClr val="bg2"/>
                </a:solidFill>
              </a:rPr>
              <a:t>trong</a:t>
            </a:r>
            <a:r>
              <a:rPr lang="en-US" sz="2200" dirty="0">
                <a:solidFill>
                  <a:schemeClr val="bg2"/>
                </a:solidFill>
              </a:rPr>
              <a:t> “</a:t>
            </a:r>
            <a:r>
              <a:rPr lang="en-US" sz="2200" i="1" dirty="0">
                <a:solidFill>
                  <a:schemeClr val="bg2"/>
                </a:solidFill>
              </a:rPr>
              <a:t>Internet of things” </a:t>
            </a:r>
            <a:r>
              <a:rPr lang="en-US" sz="2200" dirty="0" err="1">
                <a:solidFill>
                  <a:schemeClr val="bg2"/>
                </a:solidFill>
              </a:rPr>
              <a:t>có</a:t>
            </a:r>
            <a:r>
              <a:rPr lang="en-US" sz="2200" dirty="0">
                <a:solidFill>
                  <a:schemeClr val="bg2"/>
                </a:solidFill>
              </a:rPr>
              <a:t> </a:t>
            </a:r>
            <a:r>
              <a:rPr lang="en-US" sz="2200" dirty="0" err="1">
                <a:solidFill>
                  <a:schemeClr val="bg2"/>
                </a:solidFill>
              </a:rPr>
              <a:t>thể</a:t>
            </a:r>
            <a:r>
              <a:rPr lang="en-US" sz="2200" dirty="0">
                <a:solidFill>
                  <a:schemeClr val="bg2"/>
                </a:solidFill>
              </a:rPr>
              <a:t> </a:t>
            </a:r>
            <a:r>
              <a:rPr lang="en-US" sz="2200" dirty="0" err="1">
                <a:solidFill>
                  <a:schemeClr val="bg2"/>
                </a:solidFill>
              </a:rPr>
              <a:t>là</a:t>
            </a:r>
            <a:r>
              <a:rPr lang="en-US" sz="2200" dirty="0">
                <a:solidFill>
                  <a:schemeClr val="bg2"/>
                </a:solidFill>
              </a:rPr>
              <a:t> </a:t>
            </a:r>
            <a:r>
              <a:rPr lang="en-US" sz="2200" dirty="0" err="1">
                <a:solidFill>
                  <a:schemeClr val="bg2"/>
                </a:solidFill>
              </a:rPr>
              <a:t>bất</a:t>
            </a:r>
            <a:r>
              <a:rPr lang="en-US" sz="2200" dirty="0">
                <a:solidFill>
                  <a:schemeClr val="bg2"/>
                </a:solidFill>
              </a:rPr>
              <a:t> </a:t>
            </a:r>
            <a:r>
              <a:rPr lang="en-US" sz="2200" dirty="0" err="1">
                <a:solidFill>
                  <a:schemeClr val="bg2"/>
                </a:solidFill>
              </a:rPr>
              <a:t>kỳ</a:t>
            </a:r>
            <a:r>
              <a:rPr lang="en-US" sz="2200" dirty="0">
                <a:solidFill>
                  <a:schemeClr val="bg2"/>
                </a:solidFill>
              </a:rPr>
              <a:t> </a:t>
            </a:r>
            <a:r>
              <a:rPr lang="en-US" sz="2200" dirty="0" err="1">
                <a:solidFill>
                  <a:schemeClr val="bg2"/>
                </a:solidFill>
              </a:rPr>
              <a:t>đối</a:t>
            </a:r>
            <a:r>
              <a:rPr lang="en-US" sz="2200" dirty="0">
                <a:solidFill>
                  <a:schemeClr val="bg2"/>
                </a:solidFill>
              </a:rPr>
              <a:t> </a:t>
            </a:r>
            <a:r>
              <a:rPr lang="en-US" sz="2200" dirty="0" err="1">
                <a:solidFill>
                  <a:schemeClr val="bg2"/>
                </a:solidFill>
              </a:rPr>
              <a:t>tượng</a:t>
            </a:r>
            <a:r>
              <a:rPr lang="en-US" sz="2200" dirty="0">
                <a:solidFill>
                  <a:schemeClr val="bg2"/>
                </a:solidFill>
              </a:rPr>
              <a:t> </a:t>
            </a:r>
            <a:r>
              <a:rPr lang="en-US" sz="2200" dirty="0" err="1">
                <a:solidFill>
                  <a:schemeClr val="bg2"/>
                </a:solidFill>
              </a:rPr>
              <a:t>nào</a:t>
            </a:r>
            <a:r>
              <a:rPr lang="en-US" sz="2200" dirty="0">
                <a:solidFill>
                  <a:schemeClr val="bg2"/>
                </a:solidFill>
              </a:rPr>
              <a:t> </a:t>
            </a:r>
            <a:r>
              <a:rPr lang="en-US" sz="2200" dirty="0" err="1">
                <a:solidFill>
                  <a:schemeClr val="bg2"/>
                </a:solidFill>
              </a:rPr>
              <a:t>với</a:t>
            </a:r>
            <a:r>
              <a:rPr lang="en-US" sz="2200" dirty="0">
                <a:solidFill>
                  <a:schemeClr val="bg2"/>
                </a:solidFill>
              </a:rPr>
              <a:t> </a:t>
            </a:r>
            <a:r>
              <a:rPr lang="en-US" sz="2200" dirty="0" err="1">
                <a:solidFill>
                  <a:schemeClr val="bg2"/>
                </a:solidFill>
              </a:rPr>
              <a:t>định</a:t>
            </a:r>
            <a:r>
              <a:rPr lang="en-US" sz="2200" dirty="0">
                <a:solidFill>
                  <a:schemeClr val="bg2"/>
                </a:solidFill>
              </a:rPr>
              <a:t> </a:t>
            </a:r>
            <a:r>
              <a:rPr lang="en-US" sz="2200" dirty="0" err="1">
                <a:solidFill>
                  <a:schemeClr val="bg2"/>
                </a:solidFill>
              </a:rPr>
              <a:t>danh</a:t>
            </a:r>
            <a:r>
              <a:rPr lang="en-US" sz="2200" dirty="0">
                <a:solidFill>
                  <a:schemeClr val="bg2"/>
                </a:solidFill>
              </a:rPr>
              <a:t> </a:t>
            </a:r>
            <a:r>
              <a:rPr lang="en-US" sz="2200" dirty="0" err="1">
                <a:solidFill>
                  <a:schemeClr val="bg2"/>
                </a:solidFill>
              </a:rPr>
              <a:t>duy</a:t>
            </a:r>
            <a:r>
              <a:rPr lang="en-US" sz="2200" dirty="0">
                <a:solidFill>
                  <a:schemeClr val="bg2"/>
                </a:solidFill>
              </a:rPr>
              <a:t> </a:t>
            </a:r>
            <a:r>
              <a:rPr lang="en-US" sz="2200" dirty="0" err="1">
                <a:solidFill>
                  <a:schemeClr val="bg2"/>
                </a:solidFill>
              </a:rPr>
              <a:t>nhất</a:t>
            </a:r>
            <a:r>
              <a:rPr lang="en-US" sz="2200" dirty="0">
                <a:solidFill>
                  <a:schemeClr val="bg2"/>
                </a:solidFill>
              </a:rPr>
              <a:t> </a:t>
            </a:r>
            <a:r>
              <a:rPr lang="en-US" sz="2200" dirty="0" err="1">
                <a:solidFill>
                  <a:schemeClr val="bg2"/>
                </a:solidFill>
              </a:rPr>
              <a:t>có</a:t>
            </a:r>
            <a:r>
              <a:rPr lang="en-US" sz="2200" dirty="0">
                <a:solidFill>
                  <a:schemeClr val="bg2"/>
                </a:solidFill>
              </a:rPr>
              <a:t> </a:t>
            </a:r>
            <a:r>
              <a:rPr lang="en-US" sz="2200" dirty="0" err="1">
                <a:solidFill>
                  <a:schemeClr val="bg2"/>
                </a:solidFill>
              </a:rPr>
              <a:t>thể</a:t>
            </a:r>
            <a:r>
              <a:rPr lang="en-US" sz="2200" dirty="0">
                <a:solidFill>
                  <a:schemeClr val="bg2"/>
                </a:solidFill>
              </a:rPr>
              <a:t> </a:t>
            </a:r>
            <a:r>
              <a:rPr lang="en-US" sz="2200" dirty="0" err="1">
                <a:solidFill>
                  <a:schemeClr val="bg2"/>
                </a:solidFill>
              </a:rPr>
              <a:t>gửi</a:t>
            </a:r>
            <a:r>
              <a:rPr lang="en-US" sz="2200" dirty="0">
                <a:solidFill>
                  <a:schemeClr val="bg2"/>
                </a:solidFill>
              </a:rPr>
              <a:t>/</a:t>
            </a:r>
            <a:r>
              <a:rPr lang="en-US" sz="2200" dirty="0" err="1">
                <a:solidFill>
                  <a:schemeClr val="bg2"/>
                </a:solidFill>
              </a:rPr>
              <a:t>nhận</a:t>
            </a:r>
            <a:r>
              <a:rPr lang="en-US" sz="2200" dirty="0">
                <a:solidFill>
                  <a:schemeClr val="bg2"/>
                </a:solidFill>
              </a:rPr>
              <a:t> </a:t>
            </a:r>
            <a:r>
              <a:rPr lang="en-US" sz="2200" dirty="0" err="1">
                <a:solidFill>
                  <a:schemeClr val="bg2"/>
                </a:solidFill>
              </a:rPr>
              <a:t>dữ</a:t>
            </a:r>
            <a:r>
              <a:rPr lang="en-US" sz="2200" dirty="0">
                <a:solidFill>
                  <a:schemeClr val="bg2"/>
                </a:solidFill>
              </a:rPr>
              <a:t> </a:t>
            </a:r>
            <a:r>
              <a:rPr lang="en-US" sz="2200" dirty="0" err="1">
                <a:solidFill>
                  <a:schemeClr val="bg2"/>
                </a:solidFill>
              </a:rPr>
              <a:t>liệu</a:t>
            </a:r>
            <a:r>
              <a:rPr lang="en-US" sz="2200" dirty="0">
                <a:solidFill>
                  <a:schemeClr val="bg2"/>
                </a:solidFill>
              </a:rPr>
              <a:t> </a:t>
            </a:r>
            <a:r>
              <a:rPr lang="en-US" sz="2200" dirty="0" err="1">
                <a:solidFill>
                  <a:schemeClr val="bg2"/>
                </a:solidFill>
              </a:rPr>
              <a:t>thông</a:t>
            </a:r>
            <a:r>
              <a:rPr lang="en-US" sz="2200" dirty="0">
                <a:solidFill>
                  <a:schemeClr val="bg2"/>
                </a:solidFill>
              </a:rPr>
              <a:t> qua </a:t>
            </a:r>
            <a:r>
              <a:rPr lang="en-US" sz="2200" dirty="0" err="1">
                <a:solidFill>
                  <a:schemeClr val="bg2"/>
                </a:solidFill>
              </a:rPr>
              <a:t>một</a:t>
            </a:r>
            <a:r>
              <a:rPr lang="en-US" sz="2200" dirty="0">
                <a:solidFill>
                  <a:schemeClr val="bg2"/>
                </a:solidFill>
              </a:rPr>
              <a:t> </a:t>
            </a:r>
            <a:r>
              <a:rPr lang="en-US" sz="2200" dirty="0" err="1">
                <a:solidFill>
                  <a:schemeClr val="bg2"/>
                </a:solidFill>
              </a:rPr>
              <a:t>mạng</a:t>
            </a:r>
            <a:r>
              <a:rPr lang="en-US" sz="2200" dirty="0">
                <a:solidFill>
                  <a:schemeClr val="bg2"/>
                </a:solidFill>
              </a:rPr>
              <a:t> (e.g., </a:t>
            </a:r>
            <a:r>
              <a:rPr lang="en-US" sz="2200" dirty="0" err="1">
                <a:solidFill>
                  <a:schemeClr val="bg2"/>
                </a:solidFill>
              </a:rPr>
              <a:t>các</a:t>
            </a:r>
            <a:r>
              <a:rPr lang="en-US" sz="2200" dirty="0">
                <a:solidFill>
                  <a:schemeClr val="bg2"/>
                </a:solidFill>
              </a:rPr>
              <a:t> </a:t>
            </a:r>
            <a:r>
              <a:rPr lang="en-US" sz="2200" dirty="0" err="1">
                <a:solidFill>
                  <a:schemeClr val="bg2"/>
                </a:solidFill>
              </a:rPr>
              <a:t>loại</a:t>
            </a:r>
            <a:r>
              <a:rPr lang="en-US" sz="2200" dirty="0">
                <a:solidFill>
                  <a:schemeClr val="bg2"/>
                </a:solidFill>
              </a:rPr>
              <a:t> </a:t>
            </a:r>
            <a:r>
              <a:rPr lang="en-US" sz="2200" dirty="0" err="1">
                <a:solidFill>
                  <a:schemeClr val="bg2"/>
                </a:solidFill>
              </a:rPr>
              <a:t>cảm</a:t>
            </a:r>
            <a:r>
              <a:rPr lang="en-US" sz="2200" dirty="0">
                <a:solidFill>
                  <a:schemeClr val="bg2"/>
                </a:solidFill>
              </a:rPr>
              <a:t> </a:t>
            </a:r>
            <a:r>
              <a:rPr lang="en-US" sz="2200" dirty="0" err="1">
                <a:solidFill>
                  <a:schemeClr val="bg2"/>
                </a:solidFill>
              </a:rPr>
              <a:t>biến</a:t>
            </a:r>
            <a:r>
              <a:rPr lang="en-US" sz="2200" dirty="0">
                <a:solidFill>
                  <a:schemeClr val="bg2"/>
                </a:solidFill>
              </a:rPr>
              <a:t>, </a:t>
            </a:r>
            <a:r>
              <a:rPr lang="en-US" sz="2200" dirty="0" err="1">
                <a:solidFill>
                  <a:schemeClr val="bg2"/>
                </a:solidFill>
              </a:rPr>
              <a:t>điện</a:t>
            </a:r>
            <a:r>
              <a:rPr lang="en-US" sz="2200" dirty="0">
                <a:solidFill>
                  <a:schemeClr val="bg2"/>
                </a:solidFill>
              </a:rPr>
              <a:t> </a:t>
            </a:r>
            <a:r>
              <a:rPr lang="en-US" sz="2200" dirty="0" err="1">
                <a:solidFill>
                  <a:schemeClr val="bg2"/>
                </a:solidFill>
              </a:rPr>
              <a:t>thoại</a:t>
            </a:r>
            <a:r>
              <a:rPr lang="en-US" sz="2200" dirty="0">
                <a:solidFill>
                  <a:schemeClr val="bg2"/>
                </a:solidFill>
              </a:rPr>
              <a:t> </a:t>
            </a:r>
            <a:r>
              <a:rPr lang="en-US" sz="2200" dirty="0" err="1">
                <a:solidFill>
                  <a:schemeClr val="bg2"/>
                </a:solidFill>
              </a:rPr>
              <a:t>thông</a:t>
            </a:r>
            <a:r>
              <a:rPr lang="en-US" sz="2200" dirty="0">
                <a:solidFill>
                  <a:schemeClr val="bg2"/>
                </a:solidFill>
              </a:rPr>
              <a:t> </a:t>
            </a:r>
            <a:r>
              <a:rPr lang="en-US" sz="2200" dirty="0" err="1">
                <a:solidFill>
                  <a:schemeClr val="bg2"/>
                </a:solidFill>
              </a:rPr>
              <a:t>minh</a:t>
            </a:r>
            <a:r>
              <a:rPr lang="en-US" sz="2200" dirty="0">
                <a:solidFill>
                  <a:schemeClr val="bg2"/>
                </a:solidFill>
              </a:rPr>
              <a:t>, TV </a:t>
            </a:r>
            <a:r>
              <a:rPr lang="en-US" sz="2200" dirty="0" err="1">
                <a:solidFill>
                  <a:schemeClr val="bg2"/>
                </a:solidFill>
              </a:rPr>
              <a:t>thông</a:t>
            </a:r>
            <a:r>
              <a:rPr lang="en-US" sz="2200" dirty="0">
                <a:solidFill>
                  <a:schemeClr val="bg2"/>
                </a:solidFill>
              </a:rPr>
              <a:t> </a:t>
            </a:r>
            <a:r>
              <a:rPr lang="en-US" sz="2200" dirty="0" err="1">
                <a:solidFill>
                  <a:schemeClr val="bg2"/>
                </a:solidFill>
              </a:rPr>
              <a:t>minh</a:t>
            </a:r>
            <a:r>
              <a:rPr lang="en-US" sz="2200" dirty="0">
                <a:solidFill>
                  <a:schemeClr val="bg2"/>
                </a:solidFill>
              </a:rPr>
              <a:t>, </a:t>
            </a:r>
            <a:r>
              <a:rPr lang="en-US" sz="2200" dirty="0" err="1">
                <a:solidFill>
                  <a:schemeClr val="bg2"/>
                </a:solidFill>
              </a:rPr>
              <a:t>máy</a:t>
            </a:r>
            <a:r>
              <a:rPr lang="en-US" sz="2200" dirty="0">
                <a:solidFill>
                  <a:schemeClr val="bg2"/>
                </a:solidFill>
              </a:rPr>
              <a:t> </a:t>
            </a:r>
            <a:r>
              <a:rPr lang="en-US" sz="2200" dirty="0" err="1">
                <a:solidFill>
                  <a:schemeClr val="bg2"/>
                </a:solidFill>
              </a:rPr>
              <a:t>tính</a:t>
            </a:r>
            <a:r>
              <a:rPr lang="en-US" sz="2200" dirty="0">
                <a:solidFill>
                  <a:schemeClr val="bg2"/>
                </a:solidFill>
              </a:rPr>
              <a:t>, </a:t>
            </a:r>
            <a:r>
              <a:rPr lang="en-US" sz="2200" dirty="0" err="1">
                <a:solidFill>
                  <a:schemeClr val="bg2"/>
                </a:solidFill>
              </a:rPr>
              <a:t>tủ</a:t>
            </a:r>
            <a:r>
              <a:rPr lang="en-US" sz="2200" dirty="0">
                <a:solidFill>
                  <a:schemeClr val="bg2"/>
                </a:solidFill>
              </a:rPr>
              <a:t> </a:t>
            </a:r>
            <a:r>
              <a:rPr lang="en-US" sz="2200" dirty="0" err="1">
                <a:solidFill>
                  <a:schemeClr val="bg2"/>
                </a:solidFill>
              </a:rPr>
              <a:t>lạnh</a:t>
            </a:r>
            <a:r>
              <a:rPr lang="en-US" sz="2200" dirty="0">
                <a:solidFill>
                  <a:schemeClr val="bg2"/>
                </a:solidFill>
              </a:rPr>
              <a:t>, ô </a:t>
            </a:r>
            <a:r>
              <a:rPr lang="en-US" sz="2200" dirty="0" err="1">
                <a:solidFill>
                  <a:schemeClr val="bg2"/>
                </a:solidFill>
              </a:rPr>
              <a:t>tô</a:t>
            </a:r>
            <a:r>
              <a:rPr lang="en-US" sz="2200" dirty="0">
                <a:solidFill>
                  <a:schemeClr val="bg2"/>
                </a:solidFill>
              </a:rPr>
              <a:t>, vv..).</a:t>
            </a:r>
          </a:p>
          <a:p>
            <a:pPr lvl="1" algn="just">
              <a:buFont typeface="Arial" panose="020B0604020202020204" pitchFamily="34" charset="0"/>
              <a:buChar char="•"/>
            </a:pPr>
            <a:r>
              <a:rPr lang="en-US" sz="2200" dirty="0" err="1">
                <a:solidFill>
                  <a:schemeClr val="bg2"/>
                </a:solidFill>
              </a:rPr>
              <a:t>Các</a:t>
            </a:r>
            <a:r>
              <a:rPr lang="en-US" sz="2200" dirty="0">
                <a:solidFill>
                  <a:schemeClr val="bg2"/>
                </a:solidFill>
              </a:rPr>
              <a:t> </a:t>
            </a:r>
            <a:r>
              <a:rPr lang="en-US" sz="2200" dirty="0" err="1">
                <a:solidFill>
                  <a:schemeClr val="bg2"/>
                </a:solidFill>
              </a:rPr>
              <a:t>thiết</a:t>
            </a:r>
            <a:r>
              <a:rPr lang="en-US" sz="2200" dirty="0">
                <a:solidFill>
                  <a:schemeClr val="bg2"/>
                </a:solidFill>
              </a:rPr>
              <a:t> </a:t>
            </a:r>
            <a:r>
              <a:rPr lang="en-US" sz="2200" dirty="0" err="1">
                <a:solidFill>
                  <a:schemeClr val="bg2"/>
                </a:solidFill>
              </a:rPr>
              <a:t>bị</a:t>
            </a:r>
            <a:r>
              <a:rPr lang="en-US" sz="2200" dirty="0">
                <a:solidFill>
                  <a:schemeClr val="bg2"/>
                </a:solidFill>
              </a:rPr>
              <a:t> IoT </a:t>
            </a:r>
            <a:r>
              <a:rPr lang="en-US" sz="2200" dirty="0" err="1">
                <a:solidFill>
                  <a:schemeClr val="bg2"/>
                </a:solidFill>
              </a:rPr>
              <a:t>được</a:t>
            </a:r>
            <a:r>
              <a:rPr lang="en-US" sz="2200" dirty="0">
                <a:solidFill>
                  <a:schemeClr val="bg2"/>
                </a:solidFill>
              </a:rPr>
              <a:t> </a:t>
            </a:r>
            <a:r>
              <a:rPr lang="en-US" sz="2200" dirty="0" err="1">
                <a:solidFill>
                  <a:schemeClr val="bg2"/>
                </a:solidFill>
              </a:rPr>
              <a:t>kết</a:t>
            </a:r>
            <a:r>
              <a:rPr lang="en-US" sz="2200" dirty="0">
                <a:solidFill>
                  <a:schemeClr val="bg2"/>
                </a:solidFill>
              </a:rPr>
              <a:t> </a:t>
            </a:r>
            <a:r>
              <a:rPr lang="en-US" sz="2200" dirty="0" err="1">
                <a:solidFill>
                  <a:schemeClr val="bg2"/>
                </a:solidFill>
              </a:rPr>
              <a:t>nối</a:t>
            </a:r>
            <a:r>
              <a:rPr lang="en-US" sz="2200" dirty="0">
                <a:solidFill>
                  <a:schemeClr val="bg2"/>
                </a:solidFill>
              </a:rPr>
              <a:t> </a:t>
            </a:r>
            <a:r>
              <a:rPr lang="en-US" sz="2200" dirty="0" err="1">
                <a:solidFill>
                  <a:schemeClr val="bg2"/>
                </a:solidFill>
              </a:rPr>
              <a:t>với</a:t>
            </a:r>
            <a:r>
              <a:rPr lang="en-US" sz="2200" dirty="0">
                <a:solidFill>
                  <a:schemeClr val="bg2"/>
                </a:solidFill>
              </a:rPr>
              <a:t> Internet </a:t>
            </a:r>
            <a:r>
              <a:rPr lang="en-US" sz="2200" dirty="0" err="1">
                <a:solidFill>
                  <a:schemeClr val="bg2"/>
                </a:solidFill>
              </a:rPr>
              <a:t>và</a:t>
            </a:r>
            <a:r>
              <a:rPr lang="en-US" sz="2200" dirty="0">
                <a:solidFill>
                  <a:schemeClr val="bg2"/>
                </a:solidFill>
              </a:rPr>
              <a:t> </a:t>
            </a:r>
            <a:r>
              <a:rPr lang="en-US" sz="2200" dirty="0" err="1">
                <a:solidFill>
                  <a:schemeClr val="bg2"/>
                </a:solidFill>
              </a:rPr>
              <a:t>gửi</a:t>
            </a:r>
            <a:r>
              <a:rPr lang="en-US" sz="2200" dirty="0">
                <a:solidFill>
                  <a:schemeClr val="bg2"/>
                </a:solidFill>
              </a:rPr>
              <a:t> </a:t>
            </a:r>
            <a:r>
              <a:rPr lang="en-US" sz="2200" dirty="0" err="1">
                <a:solidFill>
                  <a:schemeClr val="bg2"/>
                </a:solidFill>
              </a:rPr>
              <a:t>đi</a:t>
            </a:r>
            <a:r>
              <a:rPr lang="en-US" sz="2200" dirty="0">
                <a:solidFill>
                  <a:schemeClr val="bg2"/>
                </a:solidFill>
              </a:rPr>
              <a:t> </a:t>
            </a:r>
            <a:r>
              <a:rPr lang="en-US" sz="2200" dirty="0" err="1">
                <a:solidFill>
                  <a:schemeClr val="bg2"/>
                </a:solidFill>
              </a:rPr>
              <a:t>những</a:t>
            </a:r>
            <a:r>
              <a:rPr lang="en-US" sz="2200" dirty="0">
                <a:solidFill>
                  <a:schemeClr val="bg2"/>
                </a:solidFill>
              </a:rPr>
              <a:t> </a:t>
            </a:r>
            <a:r>
              <a:rPr lang="en-US" sz="2200" dirty="0" err="1">
                <a:solidFill>
                  <a:schemeClr val="bg2"/>
                </a:solidFill>
              </a:rPr>
              <a:t>thông</a:t>
            </a:r>
            <a:r>
              <a:rPr lang="en-US" sz="2200" dirty="0">
                <a:solidFill>
                  <a:schemeClr val="bg2"/>
                </a:solidFill>
              </a:rPr>
              <a:t> tin </a:t>
            </a:r>
            <a:r>
              <a:rPr lang="en-US" sz="2200" dirty="0" err="1">
                <a:solidFill>
                  <a:schemeClr val="bg2"/>
                </a:solidFill>
              </a:rPr>
              <a:t>về</a:t>
            </a:r>
            <a:r>
              <a:rPr lang="en-US" sz="2200" dirty="0">
                <a:solidFill>
                  <a:schemeClr val="bg2"/>
                </a:solidFill>
              </a:rPr>
              <a:t> </a:t>
            </a:r>
            <a:r>
              <a:rPr lang="en-US" sz="2200" dirty="0" err="1">
                <a:solidFill>
                  <a:schemeClr val="bg2"/>
                </a:solidFill>
              </a:rPr>
              <a:t>bản</a:t>
            </a:r>
            <a:r>
              <a:rPr lang="en-US" sz="2200" dirty="0">
                <a:solidFill>
                  <a:schemeClr val="bg2"/>
                </a:solidFill>
              </a:rPr>
              <a:t> </a:t>
            </a:r>
            <a:r>
              <a:rPr lang="en-US" sz="2200" dirty="0" err="1">
                <a:solidFill>
                  <a:schemeClr val="bg2"/>
                </a:solidFill>
              </a:rPr>
              <a:t>thân</a:t>
            </a:r>
            <a:r>
              <a:rPr lang="en-US" sz="2200" dirty="0">
                <a:solidFill>
                  <a:schemeClr val="bg2"/>
                </a:solidFill>
              </a:rPr>
              <a:t> </a:t>
            </a:r>
            <a:r>
              <a:rPr lang="en-US" sz="2200" dirty="0" err="1">
                <a:solidFill>
                  <a:schemeClr val="bg2"/>
                </a:solidFill>
              </a:rPr>
              <a:t>chúng</a:t>
            </a:r>
            <a:r>
              <a:rPr lang="en-US" sz="2200" dirty="0">
                <a:solidFill>
                  <a:schemeClr val="bg2"/>
                </a:solidFill>
              </a:rPr>
              <a:t> </a:t>
            </a:r>
            <a:r>
              <a:rPr lang="en-US" sz="2200" dirty="0" err="1">
                <a:solidFill>
                  <a:schemeClr val="bg2"/>
                </a:solidFill>
              </a:rPr>
              <a:t>cũng</a:t>
            </a:r>
            <a:r>
              <a:rPr lang="en-US" sz="2200" dirty="0">
                <a:solidFill>
                  <a:schemeClr val="bg2"/>
                </a:solidFill>
              </a:rPr>
              <a:t> </a:t>
            </a:r>
            <a:r>
              <a:rPr lang="en-US" sz="2200" dirty="0" err="1">
                <a:solidFill>
                  <a:schemeClr val="bg2"/>
                </a:solidFill>
              </a:rPr>
              <a:t>như</a:t>
            </a:r>
            <a:r>
              <a:rPr lang="en-US" sz="2200" dirty="0">
                <a:solidFill>
                  <a:schemeClr val="bg2"/>
                </a:solidFill>
              </a:rPr>
              <a:t> </a:t>
            </a:r>
            <a:r>
              <a:rPr lang="en-US" sz="2200" dirty="0" err="1">
                <a:solidFill>
                  <a:schemeClr val="bg2"/>
                </a:solidFill>
              </a:rPr>
              <a:t>môi</a:t>
            </a:r>
            <a:r>
              <a:rPr lang="en-US" sz="2200" dirty="0">
                <a:solidFill>
                  <a:schemeClr val="bg2"/>
                </a:solidFill>
              </a:rPr>
              <a:t> </a:t>
            </a:r>
            <a:r>
              <a:rPr lang="en-US" sz="2200" dirty="0" err="1">
                <a:solidFill>
                  <a:schemeClr val="bg2"/>
                </a:solidFill>
              </a:rPr>
              <a:t>trường</a:t>
            </a:r>
            <a:r>
              <a:rPr lang="en-US" sz="2200" dirty="0">
                <a:solidFill>
                  <a:schemeClr val="bg2"/>
                </a:solidFill>
              </a:rPr>
              <a:t> </a:t>
            </a:r>
            <a:r>
              <a:rPr lang="en-US" sz="2200" dirty="0" err="1">
                <a:solidFill>
                  <a:schemeClr val="bg2"/>
                </a:solidFill>
              </a:rPr>
              <a:t>xung</a:t>
            </a:r>
            <a:r>
              <a:rPr lang="en-US" sz="2200" dirty="0">
                <a:solidFill>
                  <a:schemeClr val="bg2"/>
                </a:solidFill>
              </a:rPr>
              <a:t> </a:t>
            </a:r>
            <a:r>
              <a:rPr lang="en-US" sz="2200" dirty="0" err="1">
                <a:solidFill>
                  <a:schemeClr val="bg2"/>
                </a:solidFill>
              </a:rPr>
              <a:t>quanh</a:t>
            </a:r>
            <a:r>
              <a:rPr lang="en-US" sz="2200" dirty="0">
                <a:solidFill>
                  <a:schemeClr val="bg2"/>
                </a:solidFill>
              </a:rPr>
              <a:t> </a:t>
            </a:r>
            <a:r>
              <a:rPr lang="en-US" sz="2200" dirty="0" err="1">
                <a:solidFill>
                  <a:schemeClr val="bg2"/>
                </a:solidFill>
              </a:rPr>
              <a:t>chúng</a:t>
            </a:r>
            <a:r>
              <a:rPr lang="en-US" sz="2200" dirty="0">
                <a:solidFill>
                  <a:schemeClr val="bg2"/>
                </a:solidFill>
              </a:rPr>
              <a:t> qua </a:t>
            </a:r>
            <a:r>
              <a:rPr lang="en-US" sz="2200" dirty="0" err="1">
                <a:solidFill>
                  <a:schemeClr val="bg2"/>
                </a:solidFill>
              </a:rPr>
              <a:t>mạng</a:t>
            </a:r>
            <a:r>
              <a:rPr lang="en-US" sz="2200" dirty="0">
                <a:solidFill>
                  <a:schemeClr val="bg2"/>
                </a:solidFill>
              </a:rPr>
              <a:t>, </a:t>
            </a:r>
            <a:r>
              <a:rPr lang="en-US" sz="2200" dirty="0" err="1">
                <a:solidFill>
                  <a:schemeClr val="bg2"/>
                </a:solidFill>
              </a:rPr>
              <a:t>tới</a:t>
            </a:r>
            <a:r>
              <a:rPr lang="en-US" sz="2200" dirty="0">
                <a:solidFill>
                  <a:schemeClr val="bg2"/>
                </a:solidFill>
              </a:rPr>
              <a:t> </a:t>
            </a:r>
            <a:r>
              <a:rPr lang="en-US" sz="2200" dirty="0" err="1">
                <a:solidFill>
                  <a:schemeClr val="bg2"/>
                </a:solidFill>
              </a:rPr>
              <a:t>các</a:t>
            </a:r>
            <a:r>
              <a:rPr lang="en-US" sz="2200" dirty="0">
                <a:solidFill>
                  <a:schemeClr val="bg2"/>
                </a:solidFill>
              </a:rPr>
              <a:t> </a:t>
            </a:r>
            <a:r>
              <a:rPr lang="en-US" sz="2200" dirty="0" err="1">
                <a:solidFill>
                  <a:schemeClr val="bg2"/>
                </a:solidFill>
              </a:rPr>
              <a:t>thiết</a:t>
            </a:r>
            <a:r>
              <a:rPr lang="en-US" sz="2200" dirty="0">
                <a:solidFill>
                  <a:schemeClr val="bg2"/>
                </a:solidFill>
              </a:rPr>
              <a:t> </a:t>
            </a:r>
            <a:r>
              <a:rPr lang="en-US" sz="2200" dirty="0" err="1">
                <a:solidFill>
                  <a:schemeClr val="bg2"/>
                </a:solidFill>
              </a:rPr>
              <a:t>bị</a:t>
            </a:r>
            <a:r>
              <a:rPr lang="en-US" sz="2200" dirty="0">
                <a:solidFill>
                  <a:schemeClr val="bg2"/>
                </a:solidFill>
              </a:rPr>
              <a:t> IoT </a:t>
            </a:r>
            <a:r>
              <a:rPr lang="en-US" sz="2200" dirty="0" err="1">
                <a:solidFill>
                  <a:schemeClr val="bg2"/>
                </a:solidFill>
              </a:rPr>
              <a:t>khác</a:t>
            </a:r>
            <a:r>
              <a:rPr lang="en-US" sz="2200" dirty="0">
                <a:solidFill>
                  <a:schemeClr val="bg2"/>
                </a:solidFill>
              </a:rPr>
              <a:t> </a:t>
            </a:r>
            <a:r>
              <a:rPr lang="en-US" sz="2200" dirty="0" err="1">
                <a:solidFill>
                  <a:schemeClr val="bg2"/>
                </a:solidFill>
              </a:rPr>
              <a:t>hoặc</a:t>
            </a:r>
            <a:r>
              <a:rPr lang="en-US" sz="2200" dirty="0">
                <a:solidFill>
                  <a:schemeClr val="bg2"/>
                </a:solidFill>
              </a:rPr>
              <a:t> </a:t>
            </a:r>
            <a:r>
              <a:rPr lang="en-US" sz="2200" dirty="0" err="1">
                <a:solidFill>
                  <a:schemeClr val="bg2"/>
                </a:solidFill>
              </a:rPr>
              <a:t>tới</a:t>
            </a:r>
            <a:r>
              <a:rPr lang="en-US" sz="2200" dirty="0">
                <a:solidFill>
                  <a:schemeClr val="bg2"/>
                </a:solidFill>
              </a:rPr>
              <a:t> </a:t>
            </a:r>
            <a:r>
              <a:rPr lang="en-US" sz="2200" dirty="0" err="1">
                <a:solidFill>
                  <a:schemeClr val="bg2"/>
                </a:solidFill>
              </a:rPr>
              <a:t>máy</a:t>
            </a:r>
            <a:r>
              <a:rPr lang="en-US" sz="2200" dirty="0">
                <a:solidFill>
                  <a:schemeClr val="bg2"/>
                </a:solidFill>
              </a:rPr>
              <a:t> </a:t>
            </a:r>
            <a:r>
              <a:rPr lang="en-US" sz="2200" dirty="0" err="1">
                <a:solidFill>
                  <a:schemeClr val="bg2"/>
                </a:solidFill>
              </a:rPr>
              <a:t>chủ</a:t>
            </a:r>
            <a:r>
              <a:rPr lang="en-US" sz="2200" dirty="0">
                <a:solidFill>
                  <a:schemeClr val="bg2"/>
                </a:solidFill>
              </a:rPr>
              <a:t>, </a:t>
            </a:r>
            <a:r>
              <a:rPr lang="en-US" sz="2200" dirty="0" err="1">
                <a:solidFill>
                  <a:schemeClr val="bg2"/>
                </a:solidFill>
              </a:rPr>
              <a:t>hoặc</a:t>
            </a:r>
            <a:r>
              <a:rPr lang="en-US" sz="2200" dirty="0">
                <a:solidFill>
                  <a:schemeClr val="bg2"/>
                </a:solidFill>
              </a:rPr>
              <a:t> </a:t>
            </a:r>
            <a:r>
              <a:rPr lang="en-US" sz="2200" dirty="0" err="1">
                <a:solidFill>
                  <a:schemeClr val="bg2"/>
                </a:solidFill>
              </a:rPr>
              <a:t>các</a:t>
            </a:r>
            <a:r>
              <a:rPr lang="en-US" sz="2200" dirty="0">
                <a:solidFill>
                  <a:schemeClr val="bg2"/>
                </a:solidFill>
              </a:rPr>
              <a:t> </a:t>
            </a:r>
            <a:r>
              <a:rPr lang="en-US" sz="2200" dirty="0" err="1">
                <a:solidFill>
                  <a:schemeClr val="bg2"/>
                </a:solidFill>
              </a:rPr>
              <a:t>kho</a:t>
            </a:r>
            <a:r>
              <a:rPr lang="en-US" sz="2200" dirty="0">
                <a:solidFill>
                  <a:schemeClr val="bg2"/>
                </a:solidFill>
              </a:rPr>
              <a:t> </a:t>
            </a:r>
            <a:r>
              <a:rPr lang="en-US" sz="2200" dirty="0" err="1">
                <a:solidFill>
                  <a:schemeClr val="bg2"/>
                </a:solidFill>
              </a:rPr>
              <a:t>lưu</a:t>
            </a:r>
            <a:r>
              <a:rPr lang="en-US" sz="2200" dirty="0">
                <a:solidFill>
                  <a:schemeClr val="bg2"/>
                </a:solidFill>
              </a:rPr>
              <a:t> </a:t>
            </a:r>
            <a:r>
              <a:rPr lang="en-US" sz="2200" dirty="0" err="1">
                <a:solidFill>
                  <a:schemeClr val="bg2"/>
                </a:solidFill>
              </a:rPr>
              <a:t>trữ</a:t>
            </a:r>
            <a:r>
              <a:rPr lang="en-US" sz="2200" dirty="0">
                <a:solidFill>
                  <a:schemeClr val="bg2"/>
                </a:solidFill>
              </a:rPr>
              <a:t> </a:t>
            </a:r>
            <a:r>
              <a:rPr lang="en-US" sz="2200" dirty="0" err="1">
                <a:solidFill>
                  <a:schemeClr val="bg2"/>
                </a:solidFill>
              </a:rPr>
              <a:t>dữ</a:t>
            </a:r>
            <a:r>
              <a:rPr lang="en-US" sz="2200" dirty="0">
                <a:solidFill>
                  <a:schemeClr val="bg2"/>
                </a:solidFill>
              </a:rPr>
              <a:t> </a:t>
            </a:r>
            <a:r>
              <a:rPr lang="en-US" sz="2200" dirty="0" err="1">
                <a:solidFill>
                  <a:schemeClr val="bg2"/>
                </a:solidFill>
              </a:rPr>
              <a:t>liệu</a:t>
            </a:r>
            <a:r>
              <a:rPr lang="en-US" sz="2200" dirty="0">
                <a:solidFill>
                  <a:schemeClr val="bg2"/>
                </a:solidFill>
              </a:rPr>
              <a:t>.</a:t>
            </a:r>
          </a:p>
          <a:p>
            <a:pPr lvl="1" algn="just">
              <a:buFont typeface="Arial" panose="020B0604020202020204" pitchFamily="34" charset="0"/>
              <a:buChar char="•"/>
            </a:pPr>
            <a:r>
              <a:rPr lang="en-US" sz="2200" dirty="0" err="1">
                <a:solidFill>
                  <a:schemeClr val="bg2"/>
                </a:solidFill>
              </a:rPr>
              <a:t>Ví</a:t>
            </a:r>
            <a:r>
              <a:rPr lang="en-US" sz="2200" dirty="0">
                <a:solidFill>
                  <a:schemeClr val="bg2"/>
                </a:solidFill>
              </a:rPr>
              <a:t> </a:t>
            </a:r>
            <a:r>
              <a:rPr lang="en-US" sz="2200" dirty="0" err="1">
                <a:solidFill>
                  <a:schemeClr val="bg2"/>
                </a:solidFill>
              </a:rPr>
              <a:t>dụ</a:t>
            </a:r>
            <a:r>
              <a:rPr lang="en-US" sz="2200" dirty="0">
                <a:solidFill>
                  <a:schemeClr val="bg2"/>
                </a:solidFill>
              </a:rPr>
              <a:t>: </a:t>
            </a:r>
            <a:r>
              <a:rPr lang="en-US" sz="2200" dirty="0" err="1">
                <a:solidFill>
                  <a:schemeClr val="bg2"/>
                </a:solidFill>
              </a:rPr>
              <a:t>Một</a:t>
            </a:r>
            <a:r>
              <a:rPr lang="en-US" sz="2200" dirty="0">
                <a:solidFill>
                  <a:schemeClr val="bg2"/>
                </a:solidFill>
              </a:rPr>
              <a:t> </a:t>
            </a:r>
            <a:r>
              <a:rPr lang="en-US" sz="2200" dirty="0" err="1">
                <a:solidFill>
                  <a:schemeClr val="bg2"/>
                </a:solidFill>
              </a:rPr>
              <a:t>thiết</a:t>
            </a:r>
            <a:r>
              <a:rPr lang="en-US" sz="2200" dirty="0">
                <a:solidFill>
                  <a:schemeClr val="bg2"/>
                </a:solidFill>
              </a:rPr>
              <a:t> </a:t>
            </a:r>
            <a:r>
              <a:rPr lang="en-US" sz="2200" dirty="0" err="1">
                <a:solidFill>
                  <a:schemeClr val="bg2"/>
                </a:solidFill>
              </a:rPr>
              <a:t>bị</a:t>
            </a:r>
            <a:r>
              <a:rPr lang="en-US" sz="2200" dirty="0">
                <a:solidFill>
                  <a:schemeClr val="bg2"/>
                </a:solidFill>
              </a:rPr>
              <a:t> </a:t>
            </a:r>
            <a:r>
              <a:rPr lang="en-US" sz="2200" dirty="0" err="1">
                <a:solidFill>
                  <a:schemeClr val="bg2"/>
                </a:solidFill>
              </a:rPr>
              <a:t>trong</a:t>
            </a:r>
            <a:r>
              <a:rPr lang="en-US" sz="2200" dirty="0">
                <a:solidFill>
                  <a:schemeClr val="bg2"/>
                </a:solidFill>
              </a:rPr>
              <a:t> </a:t>
            </a:r>
            <a:r>
              <a:rPr lang="en-US" sz="2200" dirty="0" err="1">
                <a:solidFill>
                  <a:schemeClr val="bg2"/>
                </a:solidFill>
              </a:rPr>
              <a:t>nhà</a:t>
            </a:r>
            <a:r>
              <a:rPr lang="en-US" sz="2200" dirty="0">
                <a:solidFill>
                  <a:schemeClr val="bg2"/>
                </a:solidFill>
              </a:rPr>
              <a:t> </a:t>
            </a:r>
            <a:r>
              <a:rPr lang="en-US" sz="2200" dirty="0" err="1">
                <a:solidFill>
                  <a:schemeClr val="bg2"/>
                </a:solidFill>
              </a:rPr>
              <a:t>thông</a:t>
            </a:r>
            <a:r>
              <a:rPr lang="en-US" sz="2200" dirty="0">
                <a:solidFill>
                  <a:schemeClr val="bg2"/>
                </a:solidFill>
              </a:rPr>
              <a:t> </a:t>
            </a:r>
            <a:r>
              <a:rPr lang="en-US" sz="2200" dirty="0" err="1">
                <a:solidFill>
                  <a:schemeClr val="bg2"/>
                </a:solidFill>
              </a:rPr>
              <a:t>minh</a:t>
            </a:r>
            <a:r>
              <a:rPr lang="en-US" sz="2200" dirty="0">
                <a:solidFill>
                  <a:schemeClr val="bg2"/>
                </a:solidFill>
              </a:rPr>
              <a:t> </a:t>
            </a:r>
            <a:r>
              <a:rPr lang="en-US" sz="2200" dirty="0" err="1">
                <a:solidFill>
                  <a:schemeClr val="bg2"/>
                </a:solidFill>
              </a:rPr>
              <a:t>có</a:t>
            </a:r>
            <a:r>
              <a:rPr lang="en-US" sz="2200" dirty="0">
                <a:solidFill>
                  <a:schemeClr val="bg2"/>
                </a:solidFill>
              </a:rPr>
              <a:t> </a:t>
            </a:r>
            <a:r>
              <a:rPr lang="en-US" sz="2200" dirty="0" err="1">
                <a:solidFill>
                  <a:schemeClr val="bg2"/>
                </a:solidFill>
              </a:rPr>
              <a:t>thể</a:t>
            </a:r>
            <a:r>
              <a:rPr lang="en-US" sz="2200" dirty="0">
                <a:solidFill>
                  <a:schemeClr val="bg2"/>
                </a:solidFill>
              </a:rPr>
              <a:t> </a:t>
            </a:r>
            <a:r>
              <a:rPr lang="en-US" sz="2200" dirty="0" err="1">
                <a:solidFill>
                  <a:schemeClr val="bg2"/>
                </a:solidFill>
              </a:rPr>
              <a:t>cho</a:t>
            </a:r>
            <a:r>
              <a:rPr lang="en-US" sz="2200" dirty="0">
                <a:solidFill>
                  <a:schemeClr val="bg2"/>
                </a:solidFill>
              </a:rPr>
              <a:t> </a:t>
            </a:r>
            <a:r>
              <a:rPr lang="en-US" sz="2200" dirty="0" err="1">
                <a:solidFill>
                  <a:schemeClr val="bg2"/>
                </a:solidFill>
              </a:rPr>
              <a:t>phép</a:t>
            </a:r>
            <a:r>
              <a:rPr lang="en-US" sz="2200" dirty="0">
                <a:solidFill>
                  <a:schemeClr val="bg2"/>
                </a:solidFill>
              </a:rPr>
              <a:t> </a:t>
            </a:r>
            <a:r>
              <a:rPr lang="en-US" sz="2200" dirty="0" err="1">
                <a:solidFill>
                  <a:schemeClr val="bg2"/>
                </a:solidFill>
              </a:rPr>
              <a:t>giám</a:t>
            </a:r>
            <a:r>
              <a:rPr lang="en-US" sz="2200" dirty="0">
                <a:solidFill>
                  <a:schemeClr val="bg2"/>
                </a:solidFill>
              </a:rPr>
              <a:t> </a:t>
            </a:r>
            <a:r>
              <a:rPr lang="en-US" sz="2200" dirty="0" err="1">
                <a:solidFill>
                  <a:schemeClr val="bg2"/>
                </a:solidFill>
              </a:rPr>
              <a:t>sát</a:t>
            </a:r>
            <a:r>
              <a:rPr lang="en-US" sz="2200" dirty="0">
                <a:solidFill>
                  <a:schemeClr val="bg2"/>
                </a:solidFill>
              </a:rPr>
              <a:t> </a:t>
            </a:r>
            <a:r>
              <a:rPr lang="en-US" sz="2200" dirty="0" err="1">
                <a:solidFill>
                  <a:schemeClr val="bg2"/>
                </a:solidFill>
              </a:rPr>
              <a:t>từ</a:t>
            </a:r>
            <a:r>
              <a:rPr lang="en-US" sz="2200" dirty="0">
                <a:solidFill>
                  <a:schemeClr val="bg2"/>
                </a:solidFill>
              </a:rPr>
              <a:t> </a:t>
            </a:r>
            <a:r>
              <a:rPr lang="en-US" sz="2200" dirty="0" err="1">
                <a:solidFill>
                  <a:schemeClr val="bg2"/>
                </a:solidFill>
              </a:rPr>
              <a:t>xa</a:t>
            </a:r>
            <a:r>
              <a:rPr lang="en-US" sz="2200" dirty="0">
                <a:solidFill>
                  <a:schemeClr val="bg2"/>
                </a:solidFill>
              </a:rPr>
              <a:t> </a:t>
            </a:r>
            <a:r>
              <a:rPr lang="en-US" sz="2200" dirty="0" err="1">
                <a:solidFill>
                  <a:schemeClr val="bg2"/>
                </a:solidFill>
              </a:rPr>
              <a:t>trạng</a:t>
            </a:r>
            <a:r>
              <a:rPr lang="en-US" sz="2200" dirty="0">
                <a:solidFill>
                  <a:schemeClr val="bg2"/>
                </a:solidFill>
              </a:rPr>
              <a:t> </a:t>
            </a:r>
            <a:r>
              <a:rPr lang="en-US" sz="2200" dirty="0" err="1">
                <a:solidFill>
                  <a:schemeClr val="bg2"/>
                </a:solidFill>
              </a:rPr>
              <a:t>thái</a:t>
            </a:r>
            <a:r>
              <a:rPr lang="en-US" sz="2200" dirty="0">
                <a:solidFill>
                  <a:schemeClr val="bg2"/>
                </a:solidFill>
              </a:rPr>
              <a:t> </a:t>
            </a:r>
            <a:r>
              <a:rPr lang="en-US" sz="2200" dirty="0" err="1">
                <a:solidFill>
                  <a:schemeClr val="bg2"/>
                </a:solidFill>
              </a:rPr>
              <a:t>của</a:t>
            </a:r>
            <a:r>
              <a:rPr lang="en-US" sz="2200" dirty="0">
                <a:solidFill>
                  <a:schemeClr val="bg2"/>
                </a:solidFill>
              </a:rPr>
              <a:t> </a:t>
            </a:r>
            <a:r>
              <a:rPr lang="en-US" sz="2200" dirty="0" err="1">
                <a:solidFill>
                  <a:schemeClr val="bg2"/>
                </a:solidFill>
              </a:rPr>
              <a:t>các</a:t>
            </a:r>
            <a:r>
              <a:rPr lang="en-US" sz="2200" dirty="0">
                <a:solidFill>
                  <a:schemeClr val="bg2"/>
                </a:solidFill>
              </a:rPr>
              <a:t> </a:t>
            </a:r>
            <a:r>
              <a:rPr lang="en-US" sz="2200" dirty="0" err="1">
                <a:solidFill>
                  <a:schemeClr val="bg2"/>
                </a:solidFill>
              </a:rPr>
              <a:t>thiết</a:t>
            </a:r>
            <a:r>
              <a:rPr lang="en-US" sz="2200" dirty="0">
                <a:solidFill>
                  <a:schemeClr val="bg2"/>
                </a:solidFill>
              </a:rPr>
              <a:t> </a:t>
            </a:r>
            <a:r>
              <a:rPr lang="en-US" sz="2200" dirty="0" err="1">
                <a:solidFill>
                  <a:schemeClr val="bg2"/>
                </a:solidFill>
              </a:rPr>
              <a:t>bị</a:t>
            </a:r>
            <a:r>
              <a:rPr lang="en-US" sz="2200" dirty="0">
                <a:solidFill>
                  <a:schemeClr val="bg2"/>
                </a:solidFill>
              </a:rPr>
              <a:t> </a:t>
            </a:r>
            <a:r>
              <a:rPr lang="en-US" sz="2200" dirty="0" err="1">
                <a:solidFill>
                  <a:schemeClr val="bg2"/>
                </a:solidFill>
              </a:rPr>
              <a:t>gia</a:t>
            </a:r>
            <a:r>
              <a:rPr lang="en-US" sz="2200" dirty="0">
                <a:solidFill>
                  <a:schemeClr val="bg2"/>
                </a:solidFill>
              </a:rPr>
              <a:t> </a:t>
            </a:r>
            <a:r>
              <a:rPr lang="en-US" sz="2200" dirty="0" err="1">
                <a:solidFill>
                  <a:schemeClr val="bg2"/>
                </a:solidFill>
              </a:rPr>
              <a:t>dụng</a:t>
            </a:r>
            <a:r>
              <a:rPr lang="en-US" sz="2200" dirty="0">
                <a:solidFill>
                  <a:schemeClr val="bg2"/>
                </a:solidFill>
              </a:rPr>
              <a:t> </a:t>
            </a:r>
            <a:r>
              <a:rPr lang="en-US" sz="2200" dirty="0" err="1">
                <a:solidFill>
                  <a:schemeClr val="bg2"/>
                </a:solidFill>
              </a:rPr>
              <a:t>và</a:t>
            </a:r>
            <a:r>
              <a:rPr lang="en-US" sz="2200" dirty="0">
                <a:solidFill>
                  <a:schemeClr val="bg2"/>
                </a:solidFill>
              </a:rPr>
              <a:t> </a:t>
            </a:r>
            <a:r>
              <a:rPr lang="en-US" sz="2200" dirty="0" err="1">
                <a:solidFill>
                  <a:schemeClr val="bg2"/>
                </a:solidFill>
              </a:rPr>
              <a:t>điều</a:t>
            </a:r>
            <a:r>
              <a:rPr lang="en-US" sz="2200" dirty="0">
                <a:solidFill>
                  <a:schemeClr val="bg2"/>
                </a:solidFill>
              </a:rPr>
              <a:t> </a:t>
            </a:r>
            <a:r>
              <a:rPr lang="en-US" sz="2200" dirty="0" err="1">
                <a:solidFill>
                  <a:schemeClr val="bg2"/>
                </a:solidFill>
              </a:rPr>
              <a:t>khiển</a:t>
            </a:r>
            <a:r>
              <a:rPr lang="en-US" sz="2200" dirty="0">
                <a:solidFill>
                  <a:schemeClr val="bg2"/>
                </a:solidFill>
              </a:rPr>
              <a:t> </a:t>
            </a:r>
            <a:r>
              <a:rPr lang="en-US" sz="2200" dirty="0" err="1">
                <a:solidFill>
                  <a:schemeClr val="bg2"/>
                </a:solidFill>
              </a:rPr>
              <a:t>chúng</a:t>
            </a:r>
            <a:r>
              <a:rPr lang="en-US" sz="2200" dirty="0">
                <a:solidFill>
                  <a:schemeClr val="bg2"/>
                </a:solidFill>
              </a:rPr>
              <a:t>.</a:t>
            </a:r>
            <a:endParaRPr lang="vi-VN" sz="2200" dirty="0">
              <a:solidFill>
                <a:schemeClr val="bg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50" name="Google Shape;15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Lựa</a:t>
            </a:r>
            <a:r>
              <a:rPr lang="en-CA" sz="2300" b="1" u="sng" dirty="0">
                <a:solidFill>
                  <a:srgbClr val="000000"/>
                </a:solidFill>
              </a:rPr>
              <a:t> </a:t>
            </a:r>
            <a:r>
              <a:rPr lang="en-CA" sz="2300" b="1" u="sng" dirty="0" err="1">
                <a:solidFill>
                  <a:srgbClr val="000000"/>
                </a:solidFill>
              </a:rPr>
              <a:t>chọn</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sz="2300" b="1" u="sng" dirty="0">
              <a:solidFill>
                <a:srgbClr val="000000"/>
              </a:solidFill>
            </a:endParaRPr>
          </a:p>
          <a:p>
            <a:pPr marL="914400" lvl="1" indent="-349250" algn="l" rtl="0">
              <a:spcBef>
                <a:spcPts val="0"/>
              </a:spcBef>
              <a:spcAft>
                <a:spcPts val="0"/>
              </a:spcAft>
              <a:buClr>
                <a:schemeClr val="dk2"/>
              </a:buClr>
              <a:buSzPts val="1900"/>
              <a:buChar char="-"/>
            </a:pPr>
            <a:r>
              <a:rPr lang="en-CA" sz="1900" u="sng" dirty="0">
                <a:solidFill>
                  <a:schemeClr val="dk2"/>
                </a:solidFill>
              </a:rPr>
              <a:t>Accuracy - </a:t>
            </a:r>
            <a:r>
              <a:rPr lang="en-CA" sz="1900" u="sng" dirty="0" err="1">
                <a:solidFill>
                  <a:schemeClr val="dk2"/>
                </a:solidFill>
              </a:rPr>
              <a:t>Độ</a:t>
            </a:r>
            <a:r>
              <a:rPr lang="en-CA" sz="1900" u="sng" dirty="0">
                <a:solidFill>
                  <a:schemeClr val="dk2"/>
                </a:solidFill>
              </a:rPr>
              <a:t> </a:t>
            </a:r>
            <a:r>
              <a:rPr lang="en-CA" sz="1900" u="sng" dirty="0" err="1">
                <a:solidFill>
                  <a:schemeClr val="dk2"/>
                </a:solidFill>
              </a:rPr>
              <a:t>chính</a:t>
            </a:r>
            <a:r>
              <a:rPr lang="en-CA" sz="1900" u="sng" dirty="0">
                <a:solidFill>
                  <a:schemeClr val="dk2"/>
                </a:solidFill>
              </a:rPr>
              <a:t> </a:t>
            </a:r>
            <a:r>
              <a:rPr lang="en-CA" sz="1900" u="sng" dirty="0" err="1">
                <a:solidFill>
                  <a:schemeClr val="dk2"/>
                </a:solidFill>
              </a:rPr>
              <a:t>xác</a:t>
            </a:r>
            <a:r>
              <a:rPr lang="en-CA" sz="1900" u="sng" dirty="0">
                <a:solidFill>
                  <a:schemeClr val="dk2"/>
                </a:solidFill>
              </a:rPr>
              <a:t>:</a:t>
            </a:r>
            <a:endParaRPr sz="1900" u="sng" dirty="0">
              <a:solidFill>
                <a:schemeClr val="dk2"/>
              </a:solidFill>
            </a:endParaRPr>
          </a:p>
          <a:p>
            <a:pPr marL="1371600" lvl="2" indent="-349250" algn="l" rtl="0">
              <a:spcBef>
                <a:spcPts val="0"/>
              </a:spcBef>
              <a:spcAft>
                <a:spcPts val="0"/>
              </a:spcAft>
              <a:buSzPts val="1900"/>
              <a:buChar char="-"/>
            </a:pPr>
            <a:r>
              <a:rPr lang="en-CA" sz="1900" dirty="0" err="1"/>
              <a:t>Độ</a:t>
            </a:r>
            <a:r>
              <a:rPr lang="en-CA" sz="1900" dirty="0"/>
              <a:t> </a:t>
            </a:r>
            <a:r>
              <a:rPr lang="en-CA" sz="1900" dirty="0" err="1"/>
              <a:t>chính</a:t>
            </a:r>
            <a:r>
              <a:rPr lang="en-CA" sz="1900" dirty="0"/>
              <a:t> </a:t>
            </a:r>
            <a:r>
              <a:rPr lang="en-CA" sz="1900" dirty="0" err="1"/>
              <a:t>xác</a:t>
            </a:r>
            <a:r>
              <a:rPr lang="en-CA" sz="1900" dirty="0"/>
              <a:t> </a:t>
            </a:r>
            <a:r>
              <a:rPr lang="en-CA" sz="1900" dirty="0" err="1"/>
              <a:t>cần</a:t>
            </a:r>
            <a:r>
              <a:rPr lang="en-CA" sz="1900" dirty="0"/>
              <a:t> </a:t>
            </a:r>
            <a:r>
              <a:rPr lang="en-CA" sz="1900" dirty="0" err="1"/>
              <a:t>đáp</a:t>
            </a:r>
            <a:r>
              <a:rPr lang="en-CA" sz="1900" dirty="0"/>
              <a:t> </a:t>
            </a:r>
            <a:r>
              <a:rPr lang="en-CA" sz="1900" dirty="0" err="1"/>
              <a:t>ứng</a:t>
            </a:r>
            <a:r>
              <a:rPr lang="en-CA" sz="1900" dirty="0"/>
              <a:t> </a:t>
            </a:r>
            <a:r>
              <a:rPr lang="en-CA" sz="1900" dirty="0" err="1"/>
              <a:t>đủ</a:t>
            </a:r>
            <a:r>
              <a:rPr lang="en-CA" sz="1900" dirty="0"/>
              <a:t> </a:t>
            </a:r>
            <a:r>
              <a:rPr lang="en-CA" sz="1900" dirty="0" err="1"/>
              <a:t>cho</a:t>
            </a:r>
            <a:r>
              <a:rPr lang="en-CA" sz="1900" dirty="0"/>
              <a:t> </a:t>
            </a:r>
            <a:r>
              <a:rPr lang="en-CA" sz="1900" dirty="0" err="1"/>
              <a:t>nhu</a:t>
            </a:r>
            <a:r>
              <a:rPr lang="en-CA" sz="1900" dirty="0"/>
              <a:t> </a:t>
            </a:r>
            <a:r>
              <a:rPr lang="en-CA" sz="1900" dirty="0" err="1"/>
              <a:t>cầu</a:t>
            </a:r>
            <a:endParaRPr sz="1900" dirty="0"/>
          </a:p>
          <a:p>
            <a:pPr marL="1371600" lvl="2" indent="-349250" algn="l" rtl="0">
              <a:spcBef>
                <a:spcPts val="0"/>
              </a:spcBef>
              <a:spcAft>
                <a:spcPts val="0"/>
              </a:spcAft>
              <a:buSzPts val="1900"/>
              <a:buChar char="-"/>
            </a:pPr>
            <a:r>
              <a:rPr lang="en-CA" sz="1900" dirty="0" err="1"/>
              <a:t>Ví</a:t>
            </a:r>
            <a:r>
              <a:rPr lang="en-CA" sz="1900" dirty="0"/>
              <a:t> </a:t>
            </a:r>
            <a:r>
              <a:rPr lang="en-CA" sz="1900" dirty="0" err="1"/>
              <a:t>dụ</a:t>
            </a:r>
            <a:r>
              <a:rPr lang="en-CA" sz="1900" dirty="0"/>
              <a:t>:</a:t>
            </a:r>
            <a:endParaRPr sz="1900" dirty="0"/>
          </a:p>
          <a:p>
            <a:pPr marL="1828800" lvl="3" indent="-349250" algn="l" rtl="0">
              <a:spcBef>
                <a:spcPts val="0"/>
              </a:spcBef>
              <a:spcAft>
                <a:spcPts val="0"/>
              </a:spcAft>
              <a:buSzPts val="1900"/>
              <a:buChar char="-"/>
            </a:pPr>
            <a:r>
              <a:rPr lang="en-CA" sz="1900" dirty="0" err="1"/>
              <a:t>Đo</a:t>
            </a:r>
            <a:r>
              <a:rPr lang="en-CA" sz="1900" dirty="0"/>
              <a:t> </a:t>
            </a:r>
            <a:r>
              <a:rPr lang="en-CA" sz="1900" dirty="0" err="1"/>
              <a:t>nhiệt</a:t>
            </a:r>
            <a:r>
              <a:rPr lang="en-CA" sz="1900" dirty="0"/>
              <a:t> </a:t>
            </a:r>
            <a:r>
              <a:rPr lang="en-CA" sz="1900" dirty="0" err="1"/>
              <a:t>độ</a:t>
            </a:r>
            <a:r>
              <a:rPr lang="en-CA" sz="1900" dirty="0"/>
              <a:t> </a:t>
            </a:r>
            <a:r>
              <a:rPr lang="en-CA" sz="1900" dirty="0" err="1"/>
              <a:t>nhà</a:t>
            </a:r>
            <a:r>
              <a:rPr lang="en-CA" sz="1900" dirty="0"/>
              <a:t> </a:t>
            </a:r>
            <a:r>
              <a:rPr lang="en-CA" sz="1900" dirty="0" err="1"/>
              <a:t>có</a:t>
            </a:r>
            <a:r>
              <a:rPr lang="en-CA" sz="1900" dirty="0"/>
              <a:t> </a:t>
            </a:r>
            <a:r>
              <a:rPr lang="en-CA" sz="1900" dirty="0" err="1"/>
              <a:t>thể</a:t>
            </a:r>
            <a:r>
              <a:rPr lang="en-CA" sz="1900" dirty="0"/>
              <a:t> </a:t>
            </a:r>
            <a:r>
              <a:rPr lang="en-CA" sz="1900" dirty="0" err="1"/>
              <a:t>chấp</a:t>
            </a:r>
            <a:r>
              <a:rPr lang="en-CA" sz="1900" dirty="0"/>
              <a:t> </a:t>
            </a:r>
            <a:r>
              <a:rPr lang="en-CA" sz="1900" dirty="0" err="1"/>
              <a:t>nhận</a:t>
            </a:r>
            <a:r>
              <a:rPr lang="en-CA" sz="1900" dirty="0"/>
              <a:t> </a:t>
            </a:r>
            <a:r>
              <a:rPr lang="en-CA" sz="1900" dirty="0" err="1"/>
              <a:t>sai</a:t>
            </a:r>
            <a:r>
              <a:rPr lang="en-CA" sz="1900" dirty="0"/>
              <a:t> </a:t>
            </a:r>
            <a:r>
              <a:rPr lang="en-CA" sz="1900" dirty="0" err="1"/>
              <a:t>số</a:t>
            </a:r>
            <a:r>
              <a:rPr lang="en-CA" sz="1900" dirty="0"/>
              <a:t> +/-2 </a:t>
            </a:r>
            <a:r>
              <a:rPr lang="en-CA" sz="1900" dirty="0" err="1"/>
              <a:t>độ</a:t>
            </a:r>
            <a:endParaRPr sz="1900" dirty="0"/>
          </a:p>
          <a:p>
            <a:pPr marL="1828800" lvl="3" indent="-349250" algn="l" rtl="0">
              <a:spcBef>
                <a:spcPts val="0"/>
              </a:spcBef>
              <a:spcAft>
                <a:spcPts val="0"/>
              </a:spcAft>
              <a:buSzPts val="1900"/>
              <a:buChar char="-"/>
            </a:pPr>
            <a:r>
              <a:rPr lang="en-CA" sz="1900" dirty="0" err="1"/>
              <a:t>Đo</a:t>
            </a:r>
            <a:r>
              <a:rPr lang="en-CA" sz="1900" dirty="0"/>
              <a:t> </a:t>
            </a:r>
            <a:r>
              <a:rPr lang="en-CA" sz="1900" dirty="0" err="1"/>
              <a:t>nhiệt</a:t>
            </a:r>
            <a:r>
              <a:rPr lang="en-CA" sz="1900" dirty="0"/>
              <a:t> </a:t>
            </a:r>
            <a:r>
              <a:rPr lang="en-CA" sz="1900" dirty="0" err="1"/>
              <a:t>độ</a:t>
            </a:r>
            <a:r>
              <a:rPr lang="en-CA" sz="1900" dirty="0"/>
              <a:t> </a:t>
            </a:r>
            <a:r>
              <a:rPr lang="en-CA" sz="1900" dirty="0" err="1"/>
              <a:t>trong</a:t>
            </a:r>
            <a:r>
              <a:rPr lang="en-CA" sz="1900" dirty="0"/>
              <a:t> y </a:t>
            </a:r>
            <a:r>
              <a:rPr lang="en-CA" sz="1900" dirty="0" err="1"/>
              <a:t>tế</a:t>
            </a:r>
            <a:r>
              <a:rPr lang="en-CA" sz="1900" dirty="0"/>
              <a:t> </a:t>
            </a:r>
            <a:r>
              <a:rPr lang="en-CA" sz="1900" dirty="0" err="1"/>
              <a:t>cần</a:t>
            </a:r>
            <a:r>
              <a:rPr lang="en-CA" sz="1900" dirty="0"/>
              <a:t> </a:t>
            </a:r>
            <a:r>
              <a:rPr lang="en-CA" sz="1900" dirty="0" err="1"/>
              <a:t>sai</a:t>
            </a:r>
            <a:r>
              <a:rPr lang="en-CA" sz="1900" dirty="0"/>
              <a:t> </a:t>
            </a:r>
            <a:r>
              <a:rPr lang="en-CA" sz="1900" dirty="0" err="1"/>
              <a:t>số</a:t>
            </a:r>
            <a:r>
              <a:rPr lang="en-CA" sz="1900" dirty="0"/>
              <a:t> </a:t>
            </a:r>
            <a:r>
              <a:rPr lang="en-CA" sz="1900" dirty="0" err="1"/>
              <a:t>nhỏ</a:t>
            </a:r>
            <a:r>
              <a:rPr lang="en-CA" sz="1900" dirty="0"/>
              <a:t> </a:t>
            </a:r>
            <a:r>
              <a:rPr lang="en-CA" sz="1900" dirty="0" err="1"/>
              <a:t>hơn</a:t>
            </a:r>
            <a:r>
              <a:rPr lang="en-CA" sz="1900" dirty="0"/>
              <a:t> +/- 0.2 </a:t>
            </a:r>
            <a:r>
              <a:rPr lang="en-CA" sz="1900" dirty="0" err="1"/>
              <a:t>độ</a:t>
            </a:r>
            <a:endParaRPr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56" name="Google Shape;15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Lựa</a:t>
            </a:r>
            <a:r>
              <a:rPr lang="en-CA" sz="2300" b="1" u="sng" dirty="0">
                <a:solidFill>
                  <a:srgbClr val="000000"/>
                </a:solidFill>
              </a:rPr>
              <a:t> </a:t>
            </a:r>
            <a:r>
              <a:rPr lang="en-CA" sz="2300" b="1" u="sng" dirty="0" err="1">
                <a:solidFill>
                  <a:srgbClr val="000000"/>
                </a:solidFill>
              </a:rPr>
              <a:t>chọn</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sz="2300" b="1" u="sng" dirty="0">
              <a:solidFill>
                <a:srgbClr val="000000"/>
              </a:solidFill>
            </a:endParaRPr>
          </a:p>
          <a:p>
            <a:pPr marL="914400" lvl="1" indent="-349250" algn="l" rtl="0">
              <a:spcBef>
                <a:spcPts val="0"/>
              </a:spcBef>
              <a:spcAft>
                <a:spcPts val="0"/>
              </a:spcAft>
              <a:buClr>
                <a:schemeClr val="dk2"/>
              </a:buClr>
              <a:buSzPts val="1900"/>
              <a:buChar char="-"/>
            </a:pPr>
            <a:r>
              <a:rPr lang="en-CA" sz="1900" u="sng" dirty="0">
                <a:solidFill>
                  <a:schemeClr val="dk2"/>
                </a:solidFill>
              </a:rPr>
              <a:t>Versatility - </a:t>
            </a:r>
            <a:r>
              <a:rPr lang="en-CA" sz="1900" u="sng" dirty="0" err="1">
                <a:solidFill>
                  <a:schemeClr val="dk2"/>
                </a:solidFill>
              </a:rPr>
              <a:t>Tính</a:t>
            </a:r>
            <a:r>
              <a:rPr lang="en-CA" sz="1900" u="sng" dirty="0">
                <a:solidFill>
                  <a:schemeClr val="dk2"/>
                </a:solidFill>
              </a:rPr>
              <a:t> </a:t>
            </a:r>
            <a:r>
              <a:rPr lang="en-CA" sz="1900" u="sng" dirty="0" err="1">
                <a:solidFill>
                  <a:schemeClr val="dk2"/>
                </a:solidFill>
              </a:rPr>
              <a:t>linh</a:t>
            </a:r>
            <a:r>
              <a:rPr lang="en-CA" sz="1900" u="sng" dirty="0">
                <a:solidFill>
                  <a:schemeClr val="dk2"/>
                </a:solidFill>
              </a:rPr>
              <a:t> </a:t>
            </a:r>
            <a:r>
              <a:rPr lang="en-CA" sz="1900" u="sng" dirty="0" err="1">
                <a:solidFill>
                  <a:schemeClr val="dk2"/>
                </a:solidFill>
              </a:rPr>
              <a:t>hoạt</a:t>
            </a:r>
            <a:r>
              <a:rPr lang="en-CA" sz="1900" u="sng" dirty="0">
                <a:solidFill>
                  <a:schemeClr val="dk2"/>
                </a:solidFill>
              </a:rPr>
              <a:t>:</a:t>
            </a:r>
            <a:endParaRPr sz="1900" u="sng" dirty="0">
              <a:solidFill>
                <a:schemeClr val="dk2"/>
              </a:solidFill>
            </a:endParaRPr>
          </a:p>
          <a:p>
            <a:pPr marL="1371600" lvl="2" indent="-349250" algn="l" rtl="0">
              <a:spcBef>
                <a:spcPts val="0"/>
              </a:spcBef>
              <a:spcAft>
                <a:spcPts val="0"/>
              </a:spcAft>
              <a:buSzPts val="1900"/>
              <a:buChar char="-"/>
            </a:pPr>
            <a:r>
              <a:rPr lang="en-CA" sz="1900" dirty="0" err="1"/>
              <a:t>Cảm</a:t>
            </a:r>
            <a:r>
              <a:rPr lang="en-CA" sz="1900" dirty="0"/>
              <a:t> </a:t>
            </a:r>
            <a:r>
              <a:rPr lang="en-CA" sz="1900" dirty="0" err="1"/>
              <a:t>biến</a:t>
            </a:r>
            <a:r>
              <a:rPr lang="en-CA" sz="1900" dirty="0"/>
              <a:t> </a:t>
            </a:r>
            <a:r>
              <a:rPr lang="en-CA" sz="1900" dirty="0" err="1"/>
              <a:t>có</a:t>
            </a:r>
            <a:r>
              <a:rPr lang="en-CA" sz="1900" dirty="0"/>
              <a:t> </a:t>
            </a:r>
            <a:r>
              <a:rPr lang="en-CA" sz="1900" dirty="0" err="1"/>
              <a:t>thể</a:t>
            </a:r>
            <a:r>
              <a:rPr lang="en-CA" sz="1900" dirty="0"/>
              <a:t> </a:t>
            </a:r>
            <a:r>
              <a:rPr lang="en-CA" sz="1900" dirty="0" err="1"/>
              <a:t>vận</a:t>
            </a:r>
            <a:r>
              <a:rPr lang="en-CA" sz="1900" dirty="0"/>
              <a:t> </a:t>
            </a:r>
            <a:r>
              <a:rPr lang="en-CA" sz="1900" dirty="0" err="1"/>
              <a:t>hành</a:t>
            </a:r>
            <a:r>
              <a:rPr lang="en-CA" sz="1900" dirty="0"/>
              <a:t> </a:t>
            </a:r>
            <a:r>
              <a:rPr lang="en-CA" sz="1900" dirty="0" err="1"/>
              <a:t>với</a:t>
            </a:r>
            <a:r>
              <a:rPr lang="en-CA" sz="1900" dirty="0"/>
              <a:t> </a:t>
            </a:r>
            <a:r>
              <a:rPr lang="en-CA" sz="1900" dirty="0" err="1"/>
              <a:t>nhiều</a:t>
            </a:r>
            <a:r>
              <a:rPr lang="en-CA" sz="1900" dirty="0"/>
              <a:t> </a:t>
            </a:r>
            <a:r>
              <a:rPr lang="en-CA" sz="1900" dirty="0" err="1"/>
              <a:t>biến</a:t>
            </a:r>
            <a:r>
              <a:rPr lang="en-CA" sz="1900" dirty="0"/>
              <a:t> </a:t>
            </a:r>
            <a:r>
              <a:rPr lang="en-CA" sz="1900" dirty="0" err="1"/>
              <a:t>động</a:t>
            </a:r>
            <a:r>
              <a:rPr lang="en-CA" sz="1900" dirty="0"/>
              <a:t> </a:t>
            </a:r>
            <a:r>
              <a:rPr lang="en-CA" sz="1900" dirty="0" err="1"/>
              <a:t>của</a:t>
            </a:r>
            <a:r>
              <a:rPr lang="en-CA" sz="1900" dirty="0"/>
              <a:t> </a:t>
            </a:r>
            <a:r>
              <a:rPr lang="en-CA" sz="1900" dirty="0" err="1"/>
              <a:t>môi</a:t>
            </a:r>
            <a:r>
              <a:rPr lang="en-CA" sz="1900" dirty="0"/>
              <a:t> </a:t>
            </a:r>
            <a:r>
              <a:rPr lang="en-CA" sz="1900" dirty="0" err="1"/>
              <a:t>trường</a:t>
            </a:r>
            <a:r>
              <a:rPr lang="en-CA" sz="1900" dirty="0"/>
              <a:t> </a:t>
            </a:r>
            <a:r>
              <a:rPr lang="en-CA" sz="1900" dirty="0" err="1"/>
              <a:t>xung</a:t>
            </a:r>
            <a:r>
              <a:rPr lang="en-CA" sz="1900" dirty="0"/>
              <a:t> </a:t>
            </a:r>
            <a:r>
              <a:rPr lang="en-CA" sz="1900" dirty="0" err="1"/>
              <a:t>quanh</a:t>
            </a:r>
            <a:endParaRPr sz="1900" dirty="0"/>
          </a:p>
          <a:p>
            <a:pPr marL="1371600" lvl="2" indent="-349250" algn="l" rtl="0">
              <a:spcBef>
                <a:spcPts val="0"/>
              </a:spcBef>
              <a:spcAft>
                <a:spcPts val="0"/>
              </a:spcAft>
              <a:buSzPts val="1900"/>
              <a:buChar char="-"/>
            </a:pPr>
            <a:r>
              <a:rPr lang="en-CA" sz="1900" dirty="0" err="1"/>
              <a:t>Ví</a:t>
            </a:r>
            <a:r>
              <a:rPr lang="en-CA" sz="1900" dirty="0"/>
              <a:t> </a:t>
            </a:r>
            <a:r>
              <a:rPr lang="en-CA" sz="1900" dirty="0" err="1"/>
              <a:t>dụ</a:t>
            </a:r>
            <a:r>
              <a:rPr lang="en-CA" sz="1900" dirty="0"/>
              <a:t>:</a:t>
            </a:r>
            <a:endParaRPr sz="1900" dirty="0"/>
          </a:p>
          <a:p>
            <a:pPr marL="1828800" lvl="3" indent="-349250" algn="l" rtl="0">
              <a:spcBef>
                <a:spcPts val="0"/>
              </a:spcBef>
              <a:spcAft>
                <a:spcPts val="0"/>
              </a:spcAft>
              <a:buSzPts val="1900"/>
              <a:buChar char="-"/>
            </a:pPr>
            <a:r>
              <a:rPr lang="en-CA" sz="1900" dirty="0" err="1"/>
              <a:t>Cảm</a:t>
            </a:r>
            <a:r>
              <a:rPr lang="en-CA" sz="1900" dirty="0"/>
              <a:t> </a:t>
            </a:r>
            <a:r>
              <a:rPr lang="en-CA" sz="1900" dirty="0" err="1"/>
              <a:t>biến</a:t>
            </a:r>
            <a:r>
              <a:rPr lang="en-CA" sz="1900" dirty="0"/>
              <a:t> </a:t>
            </a:r>
            <a:r>
              <a:rPr lang="en-CA" sz="1900" dirty="0" err="1"/>
              <a:t>cho</a:t>
            </a:r>
            <a:r>
              <a:rPr lang="en-CA" sz="1900" dirty="0"/>
              <a:t> </a:t>
            </a:r>
            <a:r>
              <a:rPr lang="en-CA" sz="1900" dirty="0" err="1"/>
              <a:t>trạm</a:t>
            </a:r>
            <a:r>
              <a:rPr lang="en-CA" sz="1900" dirty="0"/>
              <a:t> </a:t>
            </a:r>
            <a:r>
              <a:rPr lang="en-CA" sz="1900" dirty="0" err="1"/>
              <a:t>thời</a:t>
            </a:r>
            <a:r>
              <a:rPr lang="en-CA" sz="1900" dirty="0"/>
              <a:t> </a:t>
            </a:r>
            <a:r>
              <a:rPr lang="en-CA" sz="1900" dirty="0" err="1"/>
              <a:t>tiết</a:t>
            </a:r>
            <a:r>
              <a:rPr lang="en-CA" sz="1900" dirty="0"/>
              <a:t> </a:t>
            </a:r>
            <a:r>
              <a:rPr lang="en-CA" sz="1900" dirty="0" err="1"/>
              <a:t>có</a:t>
            </a:r>
            <a:r>
              <a:rPr lang="en-CA" sz="1900" dirty="0"/>
              <a:t> </a:t>
            </a:r>
            <a:r>
              <a:rPr lang="en-CA" sz="1900" dirty="0" err="1"/>
              <a:t>thể</a:t>
            </a:r>
            <a:r>
              <a:rPr lang="en-CA" sz="1900" dirty="0"/>
              <a:t> </a:t>
            </a:r>
            <a:r>
              <a:rPr lang="en-CA" sz="1900" dirty="0" err="1"/>
              <a:t>hoạt</a:t>
            </a:r>
            <a:r>
              <a:rPr lang="en-CA" sz="1900" dirty="0"/>
              <a:t> </a:t>
            </a:r>
            <a:r>
              <a:rPr lang="en-CA" sz="1900" dirty="0" err="1"/>
              <a:t>động</a:t>
            </a:r>
            <a:r>
              <a:rPr lang="en-CA" sz="1900" dirty="0"/>
              <a:t> </a:t>
            </a:r>
            <a:r>
              <a:rPr lang="en-CA" sz="1900" dirty="0" err="1"/>
              <a:t>trong</a:t>
            </a:r>
            <a:r>
              <a:rPr lang="en-CA" sz="1900" dirty="0"/>
              <a:t> </a:t>
            </a:r>
            <a:r>
              <a:rPr lang="en-CA" sz="1900" dirty="0" err="1"/>
              <a:t>điều</a:t>
            </a:r>
            <a:r>
              <a:rPr lang="en-CA" sz="1900" dirty="0"/>
              <a:t> </a:t>
            </a:r>
            <a:r>
              <a:rPr lang="en-CA" sz="1900" dirty="0" err="1"/>
              <a:t>kiện</a:t>
            </a:r>
            <a:r>
              <a:rPr lang="en-CA" sz="1900" dirty="0"/>
              <a:t> </a:t>
            </a:r>
            <a:r>
              <a:rPr lang="en-CA" sz="1900" dirty="0" err="1"/>
              <a:t>mùa</a:t>
            </a:r>
            <a:r>
              <a:rPr lang="en-CA" sz="1900" dirty="0"/>
              <a:t> </a:t>
            </a:r>
            <a:r>
              <a:rPr lang="en-CA" sz="1900" dirty="0" err="1"/>
              <a:t>hè</a:t>
            </a:r>
            <a:r>
              <a:rPr lang="en-CA" sz="1900" dirty="0"/>
              <a:t>, </a:t>
            </a:r>
            <a:r>
              <a:rPr lang="en-CA" sz="1900" dirty="0" err="1"/>
              <a:t>mùa</a:t>
            </a:r>
            <a:r>
              <a:rPr lang="en-CA" sz="1900" dirty="0"/>
              <a:t> </a:t>
            </a:r>
            <a:r>
              <a:rPr lang="en-CA" sz="1900" dirty="0" err="1"/>
              <a:t>đông</a:t>
            </a:r>
            <a:r>
              <a:rPr lang="en-CA" sz="1900" dirty="0"/>
              <a:t>. </a:t>
            </a:r>
            <a:r>
              <a:rPr lang="en-CA" sz="1900" dirty="0" err="1"/>
              <a:t>Không</a:t>
            </a:r>
            <a:r>
              <a:rPr lang="en-CA" sz="1900" dirty="0"/>
              <a:t> </a:t>
            </a:r>
            <a:r>
              <a:rPr lang="en-CA" sz="1900" dirty="0" err="1"/>
              <a:t>khả</a:t>
            </a:r>
            <a:r>
              <a:rPr lang="en-CA" sz="1900" dirty="0"/>
              <a:t> </a:t>
            </a:r>
            <a:r>
              <a:rPr lang="en-CA" sz="1900" dirty="0" err="1"/>
              <a:t>thi</a:t>
            </a:r>
            <a:r>
              <a:rPr lang="en-CA" sz="1900" dirty="0"/>
              <a:t> </a:t>
            </a:r>
            <a:r>
              <a:rPr lang="en-CA" sz="1900" dirty="0" err="1"/>
              <a:t>với</a:t>
            </a:r>
            <a:r>
              <a:rPr lang="en-CA" sz="1900" dirty="0"/>
              <a:t> </a:t>
            </a:r>
            <a:r>
              <a:rPr lang="en-CA" sz="1900" dirty="0" err="1"/>
              <a:t>các</a:t>
            </a:r>
            <a:r>
              <a:rPr lang="en-CA" sz="1900" dirty="0"/>
              <a:t> </a:t>
            </a:r>
            <a:r>
              <a:rPr lang="en-CA" sz="1900" dirty="0" err="1"/>
              <a:t>loại</a:t>
            </a:r>
            <a:r>
              <a:rPr lang="en-CA" sz="1900" dirty="0"/>
              <a:t> </a:t>
            </a:r>
            <a:r>
              <a:rPr lang="en-CA" sz="1900" dirty="0" err="1"/>
              <a:t>cảm</a:t>
            </a:r>
            <a:r>
              <a:rPr lang="en-CA" sz="1900" dirty="0"/>
              <a:t> </a:t>
            </a:r>
            <a:r>
              <a:rPr lang="en-CA" sz="1900" dirty="0" err="1"/>
              <a:t>biến</a:t>
            </a:r>
            <a:r>
              <a:rPr lang="en-CA" sz="1900" dirty="0"/>
              <a:t> </a:t>
            </a:r>
            <a:r>
              <a:rPr lang="en-CA" sz="1900" dirty="0" err="1"/>
              <a:t>chỉ</a:t>
            </a:r>
            <a:r>
              <a:rPr lang="en-CA" sz="1900" dirty="0"/>
              <a:t> </a:t>
            </a:r>
            <a:r>
              <a:rPr lang="en-CA" sz="1900" dirty="0" err="1"/>
              <a:t>hoạt</a:t>
            </a:r>
            <a:r>
              <a:rPr lang="en-CA" sz="1900" dirty="0"/>
              <a:t> </a:t>
            </a:r>
            <a:r>
              <a:rPr lang="en-CA" sz="1900" dirty="0" err="1"/>
              <a:t>động</a:t>
            </a:r>
            <a:r>
              <a:rPr lang="en-CA" sz="1900" dirty="0"/>
              <a:t> </a:t>
            </a:r>
            <a:r>
              <a:rPr lang="en-CA" sz="1900" dirty="0" err="1"/>
              <a:t>trong</a:t>
            </a:r>
            <a:r>
              <a:rPr lang="en-CA" sz="1900" dirty="0"/>
              <a:t> </a:t>
            </a:r>
            <a:r>
              <a:rPr lang="en-CA" sz="1900" dirty="0" err="1"/>
              <a:t>môi</a:t>
            </a:r>
            <a:r>
              <a:rPr lang="en-CA" sz="1900" dirty="0"/>
              <a:t> </a:t>
            </a:r>
            <a:r>
              <a:rPr lang="en-CA" sz="1900" dirty="0" err="1"/>
              <a:t>trường</a:t>
            </a:r>
            <a:r>
              <a:rPr lang="en-CA" sz="1900" dirty="0"/>
              <a:t> </a:t>
            </a:r>
            <a:r>
              <a:rPr lang="en-CA" sz="1900" dirty="0" err="1"/>
              <a:t>trong</a:t>
            </a:r>
            <a:r>
              <a:rPr lang="en-CA" sz="1900" dirty="0"/>
              <a:t> </a:t>
            </a:r>
            <a:r>
              <a:rPr lang="en-CA" sz="1900" dirty="0" err="1"/>
              <a:t>nhà</a:t>
            </a:r>
            <a:endParaRPr sz="1900" dirty="0"/>
          </a:p>
          <a:p>
            <a:pPr marL="0" lvl="0" indent="0" algn="l" rtl="0">
              <a:spcBef>
                <a:spcPts val="1200"/>
              </a:spcBef>
              <a:spcAft>
                <a:spcPts val="1200"/>
              </a:spcAft>
              <a:buNone/>
            </a:pPr>
            <a:endParaRPr sz="1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62" name="Google Shape;16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Lựa</a:t>
            </a:r>
            <a:r>
              <a:rPr lang="en-CA" sz="2300" b="1" u="sng" dirty="0">
                <a:solidFill>
                  <a:srgbClr val="000000"/>
                </a:solidFill>
              </a:rPr>
              <a:t> </a:t>
            </a:r>
            <a:r>
              <a:rPr lang="en-CA" sz="2300" b="1" u="sng" dirty="0" err="1">
                <a:solidFill>
                  <a:srgbClr val="000000"/>
                </a:solidFill>
              </a:rPr>
              <a:t>chọn</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sz="2300" b="1" u="sng" dirty="0">
              <a:solidFill>
                <a:srgbClr val="000000"/>
              </a:solidFill>
            </a:endParaRPr>
          </a:p>
          <a:p>
            <a:pPr marL="914400" lvl="1" indent="-349250" algn="l" rtl="0">
              <a:spcBef>
                <a:spcPts val="0"/>
              </a:spcBef>
              <a:spcAft>
                <a:spcPts val="0"/>
              </a:spcAft>
              <a:buClr>
                <a:schemeClr val="dk2"/>
              </a:buClr>
              <a:buSzPts val="1900"/>
              <a:buChar char="-"/>
            </a:pPr>
            <a:r>
              <a:rPr lang="en-CA" sz="1900" u="sng" dirty="0">
                <a:solidFill>
                  <a:schemeClr val="dk2"/>
                </a:solidFill>
              </a:rPr>
              <a:t>Power consumption - </a:t>
            </a:r>
            <a:r>
              <a:rPr lang="en-CA" sz="1900" u="sng" dirty="0" err="1">
                <a:solidFill>
                  <a:schemeClr val="dk2"/>
                </a:solidFill>
              </a:rPr>
              <a:t>Mức</a:t>
            </a:r>
            <a:r>
              <a:rPr lang="en-CA" sz="1900" u="sng" dirty="0">
                <a:solidFill>
                  <a:schemeClr val="dk2"/>
                </a:solidFill>
              </a:rPr>
              <a:t> </a:t>
            </a:r>
            <a:r>
              <a:rPr lang="en-CA" sz="1900" u="sng" dirty="0" err="1">
                <a:solidFill>
                  <a:schemeClr val="dk2"/>
                </a:solidFill>
              </a:rPr>
              <a:t>tiêu</a:t>
            </a:r>
            <a:r>
              <a:rPr lang="en-CA" sz="1900" u="sng" dirty="0">
                <a:solidFill>
                  <a:schemeClr val="dk2"/>
                </a:solidFill>
              </a:rPr>
              <a:t> </a:t>
            </a:r>
            <a:r>
              <a:rPr lang="en-CA" sz="1900" u="sng" dirty="0" err="1">
                <a:solidFill>
                  <a:schemeClr val="dk2"/>
                </a:solidFill>
              </a:rPr>
              <a:t>thụ</a:t>
            </a:r>
            <a:r>
              <a:rPr lang="en-CA" sz="1900" u="sng" dirty="0">
                <a:solidFill>
                  <a:schemeClr val="dk2"/>
                </a:solidFill>
              </a:rPr>
              <a:t> </a:t>
            </a:r>
            <a:r>
              <a:rPr lang="en-CA" sz="1900" u="sng" dirty="0" err="1">
                <a:solidFill>
                  <a:schemeClr val="dk2"/>
                </a:solidFill>
              </a:rPr>
              <a:t>điện</a:t>
            </a:r>
            <a:r>
              <a:rPr lang="en-CA" sz="1900" u="sng" dirty="0">
                <a:solidFill>
                  <a:schemeClr val="dk2"/>
                </a:solidFill>
              </a:rPr>
              <a:t> </a:t>
            </a:r>
            <a:r>
              <a:rPr lang="en-CA" sz="1900" u="sng" dirty="0" err="1">
                <a:solidFill>
                  <a:schemeClr val="dk2"/>
                </a:solidFill>
              </a:rPr>
              <a:t>năng</a:t>
            </a:r>
            <a:r>
              <a:rPr lang="en-CA" sz="1900" u="sng" dirty="0">
                <a:solidFill>
                  <a:schemeClr val="dk2"/>
                </a:solidFill>
              </a:rPr>
              <a:t>:</a:t>
            </a:r>
            <a:endParaRPr sz="1900" u="sng" dirty="0">
              <a:solidFill>
                <a:schemeClr val="dk2"/>
              </a:solidFill>
            </a:endParaRPr>
          </a:p>
          <a:p>
            <a:pPr marL="1371600" lvl="2" indent="-349250" algn="l" rtl="0">
              <a:spcBef>
                <a:spcPts val="0"/>
              </a:spcBef>
              <a:spcAft>
                <a:spcPts val="0"/>
              </a:spcAft>
              <a:buSzPts val="1900"/>
              <a:buChar char="-"/>
            </a:pPr>
            <a:r>
              <a:rPr lang="en-CA" sz="1900" dirty="0" err="1"/>
              <a:t>Tùy</a:t>
            </a:r>
            <a:r>
              <a:rPr lang="en-CA" sz="1900" dirty="0"/>
              <a:t> </a:t>
            </a:r>
            <a:r>
              <a:rPr lang="en-CA" sz="1900" dirty="0" err="1"/>
              <a:t>theo</a:t>
            </a:r>
            <a:r>
              <a:rPr lang="en-CA" sz="1900" dirty="0"/>
              <a:t> </a:t>
            </a:r>
            <a:r>
              <a:rPr lang="en-CA" sz="1900" dirty="0" err="1"/>
              <a:t>tính</a:t>
            </a:r>
            <a:r>
              <a:rPr lang="en-CA" sz="1900" dirty="0"/>
              <a:t> </a:t>
            </a:r>
            <a:r>
              <a:rPr lang="en-CA" sz="1900" dirty="0" err="1"/>
              <a:t>huống</a:t>
            </a:r>
            <a:r>
              <a:rPr lang="en-CA" sz="1900" dirty="0"/>
              <a:t>, </a:t>
            </a:r>
            <a:r>
              <a:rPr lang="en-CA" sz="1900" dirty="0" err="1"/>
              <a:t>có</a:t>
            </a:r>
            <a:r>
              <a:rPr lang="en-CA" sz="1900" dirty="0"/>
              <a:t> </a:t>
            </a:r>
            <a:r>
              <a:rPr lang="en-CA" sz="1900" dirty="0" err="1"/>
              <a:t>thể</a:t>
            </a:r>
            <a:r>
              <a:rPr lang="en-CA" sz="1900" dirty="0"/>
              <a:t> </a:t>
            </a:r>
            <a:r>
              <a:rPr lang="en-CA" sz="1900" dirty="0" err="1"/>
              <a:t>đòi</a:t>
            </a:r>
            <a:r>
              <a:rPr lang="en-CA" sz="1900" dirty="0"/>
              <a:t> </a:t>
            </a:r>
            <a:r>
              <a:rPr lang="en-CA" sz="1900" dirty="0" err="1"/>
              <a:t>hỏi</a:t>
            </a:r>
            <a:r>
              <a:rPr lang="en-CA" sz="1900" dirty="0"/>
              <a:t> </a:t>
            </a:r>
            <a:r>
              <a:rPr lang="en-CA" sz="1900" dirty="0" err="1"/>
              <a:t>các</a:t>
            </a:r>
            <a:r>
              <a:rPr lang="en-CA" sz="1900" dirty="0"/>
              <a:t> </a:t>
            </a:r>
            <a:r>
              <a:rPr lang="en-CA" sz="1900" dirty="0" err="1"/>
              <a:t>thiết</a:t>
            </a:r>
            <a:r>
              <a:rPr lang="en-CA" sz="1900" dirty="0"/>
              <a:t> </a:t>
            </a:r>
            <a:r>
              <a:rPr lang="en-CA" sz="1900" dirty="0" err="1"/>
              <a:t>bị</a:t>
            </a:r>
            <a:r>
              <a:rPr lang="en-CA" sz="1900" dirty="0"/>
              <a:t> </a:t>
            </a:r>
            <a:r>
              <a:rPr lang="en-CA" sz="1900" dirty="0" err="1"/>
              <a:t>tiêu</a:t>
            </a:r>
            <a:r>
              <a:rPr lang="en-CA" sz="1900" dirty="0"/>
              <a:t> </a:t>
            </a:r>
            <a:r>
              <a:rPr lang="en-CA" sz="1900" dirty="0" err="1"/>
              <a:t>thụ</a:t>
            </a:r>
            <a:r>
              <a:rPr lang="en-CA" sz="1900" dirty="0"/>
              <a:t> </a:t>
            </a:r>
            <a:r>
              <a:rPr lang="en-CA" sz="1900" dirty="0" err="1"/>
              <a:t>ít</a:t>
            </a:r>
            <a:r>
              <a:rPr lang="en-CA" sz="1900" dirty="0"/>
              <a:t> </a:t>
            </a:r>
            <a:r>
              <a:rPr lang="en-CA" sz="1900" dirty="0" err="1"/>
              <a:t>điện</a:t>
            </a:r>
            <a:r>
              <a:rPr lang="en-CA" sz="1900" dirty="0"/>
              <a:t> </a:t>
            </a:r>
            <a:r>
              <a:rPr lang="en-CA" sz="1900" dirty="0" err="1"/>
              <a:t>năng</a:t>
            </a:r>
            <a:r>
              <a:rPr lang="en-CA" sz="1900" dirty="0"/>
              <a:t>, </a:t>
            </a:r>
            <a:r>
              <a:rPr lang="en-CA" sz="1900" dirty="0" err="1"/>
              <a:t>sử</a:t>
            </a:r>
            <a:r>
              <a:rPr lang="en-CA" sz="1900" dirty="0"/>
              <a:t> </a:t>
            </a:r>
            <a:r>
              <a:rPr lang="en-CA" sz="1900" dirty="0" err="1"/>
              <a:t>dụng</a:t>
            </a:r>
            <a:r>
              <a:rPr lang="en-CA" sz="1900" dirty="0"/>
              <a:t> </a:t>
            </a:r>
            <a:r>
              <a:rPr lang="en-CA" sz="1900" dirty="0" err="1"/>
              <a:t>các</a:t>
            </a:r>
            <a:r>
              <a:rPr lang="en-CA" sz="1900" dirty="0"/>
              <a:t> </a:t>
            </a:r>
            <a:r>
              <a:rPr lang="en-CA" sz="1900" dirty="0" err="1"/>
              <a:t>đặc</a:t>
            </a:r>
            <a:r>
              <a:rPr lang="en-CA" sz="1900" dirty="0"/>
              <a:t> </a:t>
            </a:r>
            <a:r>
              <a:rPr lang="en-CA" sz="1900" dirty="0" err="1"/>
              <a:t>tính</a:t>
            </a:r>
            <a:r>
              <a:rPr lang="en-CA" sz="1900" dirty="0"/>
              <a:t> </a:t>
            </a:r>
            <a:r>
              <a:rPr lang="en-CA" sz="1900" dirty="0" err="1"/>
              <a:t>tiết</a:t>
            </a:r>
            <a:r>
              <a:rPr lang="en-CA" sz="1900" dirty="0"/>
              <a:t> </a:t>
            </a:r>
            <a:r>
              <a:rPr lang="en-CA" sz="1900" dirty="0" err="1"/>
              <a:t>kiệm</a:t>
            </a:r>
            <a:r>
              <a:rPr lang="en-CA" sz="1900" dirty="0"/>
              <a:t> </a:t>
            </a:r>
            <a:r>
              <a:rPr lang="en-CA" sz="1900" dirty="0" err="1"/>
              <a:t>năng</a:t>
            </a:r>
            <a:r>
              <a:rPr lang="en-CA" sz="1900" dirty="0"/>
              <a:t> </a:t>
            </a:r>
            <a:r>
              <a:rPr lang="en-CA" sz="1900" dirty="0" err="1"/>
              <a:t>lượng</a:t>
            </a:r>
            <a:r>
              <a:rPr lang="en-CA" sz="1900" dirty="0"/>
              <a:t>.</a:t>
            </a:r>
            <a:endParaRPr sz="1900" dirty="0"/>
          </a:p>
          <a:p>
            <a:pPr marL="1371600" lvl="2" indent="-349250" algn="l" rtl="0">
              <a:spcBef>
                <a:spcPts val="0"/>
              </a:spcBef>
              <a:spcAft>
                <a:spcPts val="0"/>
              </a:spcAft>
              <a:buSzPts val="1900"/>
              <a:buChar char="-"/>
            </a:pPr>
            <a:r>
              <a:rPr lang="en-CA" sz="1900" dirty="0" err="1"/>
              <a:t>Ví</a:t>
            </a:r>
            <a:r>
              <a:rPr lang="en-CA" sz="1900" dirty="0"/>
              <a:t> </a:t>
            </a:r>
            <a:r>
              <a:rPr lang="en-CA" sz="1900" dirty="0" err="1"/>
              <a:t>dụ</a:t>
            </a:r>
            <a:r>
              <a:rPr lang="en-CA" sz="1900" dirty="0"/>
              <a:t>:</a:t>
            </a:r>
            <a:endParaRPr sz="1900" dirty="0"/>
          </a:p>
          <a:p>
            <a:pPr marL="1828800" lvl="3" indent="-349250" algn="l" rtl="0">
              <a:spcBef>
                <a:spcPts val="0"/>
              </a:spcBef>
              <a:spcAft>
                <a:spcPts val="0"/>
              </a:spcAft>
              <a:buSzPts val="1900"/>
              <a:buChar char="-"/>
            </a:pPr>
            <a:r>
              <a:rPr lang="en-CA" sz="1900" dirty="0" err="1"/>
              <a:t>Cảm</a:t>
            </a:r>
            <a:r>
              <a:rPr lang="en-CA" sz="1900" dirty="0"/>
              <a:t> </a:t>
            </a:r>
            <a:r>
              <a:rPr lang="en-CA" sz="1900" dirty="0" err="1"/>
              <a:t>biến</a:t>
            </a:r>
            <a:r>
              <a:rPr lang="en-CA" sz="1900" dirty="0"/>
              <a:t> </a:t>
            </a:r>
            <a:r>
              <a:rPr lang="en-CA" sz="1900" dirty="0" err="1"/>
              <a:t>hoặc</a:t>
            </a:r>
            <a:r>
              <a:rPr lang="en-CA" sz="1900" dirty="0"/>
              <a:t> </a:t>
            </a:r>
            <a:r>
              <a:rPr lang="en-CA" sz="1900" dirty="0" err="1"/>
              <a:t>thiết</a:t>
            </a:r>
            <a:r>
              <a:rPr lang="en-CA" sz="1900" dirty="0"/>
              <a:t> </a:t>
            </a:r>
            <a:r>
              <a:rPr lang="en-CA" sz="1900" dirty="0" err="1"/>
              <a:t>bị</a:t>
            </a:r>
            <a:r>
              <a:rPr lang="en-CA" sz="1900" dirty="0"/>
              <a:t> </a:t>
            </a:r>
            <a:r>
              <a:rPr lang="en-CA" sz="1900" dirty="0" err="1"/>
              <a:t>sử</a:t>
            </a:r>
            <a:r>
              <a:rPr lang="en-CA" sz="1900" dirty="0"/>
              <a:t> </a:t>
            </a:r>
            <a:r>
              <a:rPr lang="en-CA" sz="1900" dirty="0" err="1"/>
              <a:t>dụng</a:t>
            </a:r>
            <a:r>
              <a:rPr lang="en-CA" sz="1900" dirty="0"/>
              <a:t> pin </a:t>
            </a:r>
            <a:r>
              <a:rPr lang="en-CA" sz="1900" dirty="0" err="1"/>
              <a:t>năng</a:t>
            </a:r>
            <a:r>
              <a:rPr lang="en-CA" sz="1900" dirty="0"/>
              <a:t> </a:t>
            </a:r>
            <a:r>
              <a:rPr lang="en-CA" sz="1900" dirty="0" err="1"/>
              <a:t>lượng</a:t>
            </a:r>
            <a:r>
              <a:rPr lang="en-CA" sz="1900" dirty="0"/>
              <a:t> </a:t>
            </a:r>
            <a:r>
              <a:rPr lang="en-CA" sz="1900" dirty="0" err="1"/>
              <a:t>mặt</a:t>
            </a:r>
            <a:r>
              <a:rPr lang="en-CA" sz="1900" dirty="0"/>
              <a:t> </a:t>
            </a:r>
            <a:r>
              <a:rPr lang="en-CA" sz="1900" dirty="0" err="1"/>
              <a:t>trời</a:t>
            </a:r>
            <a:r>
              <a:rPr lang="en-CA" sz="1900" dirty="0"/>
              <a:t> </a:t>
            </a:r>
            <a:r>
              <a:rPr lang="en-CA" sz="1900" dirty="0" err="1"/>
              <a:t>cần</a:t>
            </a:r>
            <a:r>
              <a:rPr lang="en-CA" sz="1900" dirty="0"/>
              <a:t> </a:t>
            </a:r>
            <a:r>
              <a:rPr lang="en-CA" sz="1900" dirty="0" err="1"/>
              <a:t>thiết</a:t>
            </a:r>
            <a:r>
              <a:rPr lang="en-CA" sz="1900" dirty="0"/>
              <a:t> </a:t>
            </a:r>
            <a:r>
              <a:rPr lang="en-CA" sz="1900" dirty="0" err="1"/>
              <a:t>kế</a:t>
            </a:r>
            <a:r>
              <a:rPr lang="en-CA" sz="1900" dirty="0"/>
              <a:t> </a:t>
            </a:r>
            <a:r>
              <a:rPr lang="en-CA" sz="1900" dirty="0" err="1"/>
              <a:t>chế</a:t>
            </a:r>
            <a:r>
              <a:rPr lang="en-CA" sz="1900" dirty="0"/>
              <a:t> </a:t>
            </a:r>
            <a:r>
              <a:rPr lang="en-CA" sz="1900" dirty="0" err="1"/>
              <a:t>độ</a:t>
            </a:r>
            <a:r>
              <a:rPr lang="en-CA" sz="1900" dirty="0"/>
              <a:t> </a:t>
            </a:r>
            <a:r>
              <a:rPr lang="en-CA" sz="1900" dirty="0" err="1"/>
              <a:t>ngủ</a:t>
            </a:r>
            <a:r>
              <a:rPr lang="en-CA" sz="1900" dirty="0"/>
              <a:t> (sleep mode) </a:t>
            </a:r>
            <a:r>
              <a:rPr lang="en-CA" sz="1900" dirty="0" err="1"/>
              <a:t>tiết</a:t>
            </a:r>
            <a:r>
              <a:rPr lang="en-CA" sz="1900" dirty="0"/>
              <a:t> </a:t>
            </a:r>
            <a:r>
              <a:rPr lang="en-CA" sz="1900" dirty="0" err="1"/>
              <a:t>kiệm</a:t>
            </a:r>
            <a:r>
              <a:rPr lang="en-CA" sz="1900" dirty="0"/>
              <a:t> </a:t>
            </a:r>
            <a:r>
              <a:rPr lang="en-CA" sz="1900" dirty="0" err="1"/>
              <a:t>năng</a:t>
            </a:r>
            <a:r>
              <a:rPr lang="en-CA" sz="1900" dirty="0"/>
              <a:t> </a:t>
            </a:r>
            <a:r>
              <a:rPr lang="en-CA" sz="1900" dirty="0" err="1"/>
              <a:t>lượng</a:t>
            </a:r>
            <a:r>
              <a:rPr lang="en-CA" sz="1900" dirty="0"/>
              <a:t>, </a:t>
            </a:r>
            <a:r>
              <a:rPr lang="en-CA" sz="1900" dirty="0" err="1"/>
              <a:t>thức</a:t>
            </a:r>
            <a:r>
              <a:rPr lang="en-CA" sz="1900" dirty="0"/>
              <a:t> </a:t>
            </a:r>
            <a:r>
              <a:rPr lang="en-CA" sz="1900" dirty="0" err="1"/>
              <a:t>dậy</a:t>
            </a:r>
            <a:r>
              <a:rPr lang="en-CA" sz="1900" dirty="0"/>
              <a:t> (wake-up) </a:t>
            </a:r>
            <a:r>
              <a:rPr lang="en-CA" sz="1900" dirty="0" err="1"/>
              <a:t>khi</a:t>
            </a:r>
            <a:r>
              <a:rPr lang="en-CA" sz="1900" dirty="0"/>
              <a:t> </a:t>
            </a:r>
            <a:r>
              <a:rPr lang="en-CA" sz="1900" dirty="0" err="1"/>
              <a:t>cần</a:t>
            </a:r>
            <a:r>
              <a:rPr lang="en-CA" sz="1900" dirty="0"/>
              <a:t> </a:t>
            </a:r>
            <a:r>
              <a:rPr lang="en-CA" sz="1900" dirty="0" err="1"/>
              <a:t>thu</a:t>
            </a:r>
            <a:r>
              <a:rPr lang="en-CA" sz="1900" dirty="0"/>
              <a:t> </a:t>
            </a:r>
            <a:r>
              <a:rPr lang="en-CA" sz="1900" dirty="0" err="1"/>
              <a:t>thập</a:t>
            </a:r>
            <a:r>
              <a:rPr lang="en-CA" sz="1900" dirty="0"/>
              <a:t> </a:t>
            </a:r>
            <a:r>
              <a:rPr lang="en-CA" sz="1900" dirty="0" err="1"/>
              <a:t>và</a:t>
            </a:r>
            <a:r>
              <a:rPr lang="en-CA" sz="1900" dirty="0"/>
              <a:t> </a:t>
            </a:r>
            <a:r>
              <a:rPr lang="en-CA" sz="1900" dirty="0" err="1"/>
              <a:t>truyền</a:t>
            </a:r>
            <a:r>
              <a:rPr lang="en-CA" sz="1900" dirty="0"/>
              <a:t> </a:t>
            </a:r>
            <a:r>
              <a:rPr lang="en-CA" sz="1900" dirty="0" err="1"/>
              <a:t>dữ</a:t>
            </a:r>
            <a:r>
              <a:rPr lang="en-CA" sz="1900" dirty="0"/>
              <a:t> </a:t>
            </a:r>
            <a:r>
              <a:rPr lang="en-CA" sz="1900" dirty="0" err="1"/>
              <a:t>liệu</a:t>
            </a:r>
            <a:endParaRPr sz="1900" dirty="0"/>
          </a:p>
          <a:p>
            <a:pPr marL="0" lvl="0" indent="0" algn="l" rtl="0">
              <a:spcBef>
                <a:spcPts val="1200"/>
              </a:spcBef>
              <a:spcAft>
                <a:spcPts val="1200"/>
              </a:spcAft>
              <a:buNone/>
            </a:pPr>
            <a:endParaRPr sz="1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68" name="Google Shape;168;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Lựa</a:t>
            </a:r>
            <a:r>
              <a:rPr lang="en-CA" sz="2300" b="1" u="sng" dirty="0">
                <a:solidFill>
                  <a:srgbClr val="000000"/>
                </a:solidFill>
              </a:rPr>
              <a:t> </a:t>
            </a:r>
            <a:r>
              <a:rPr lang="en-CA" sz="2300" b="1" u="sng" dirty="0" err="1">
                <a:solidFill>
                  <a:srgbClr val="000000"/>
                </a:solidFill>
              </a:rPr>
              <a:t>chọn</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sz="2300" b="1" u="sng" dirty="0">
              <a:solidFill>
                <a:srgbClr val="000000"/>
              </a:solidFill>
            </a:endParaRPr>
          </a:p>
          <a:p>
            <a:pPr marL="914400" lvl="1" indent="-349250" algn="l" rtl="0">
              <a:spcBef>
                <a:spcPts val="0"/>
              </a:spcBef>
              <a:spcAft>
                <a:spcPts val="0"/>
              </a:spcAft>
              <a:buClr>
                <a:schemeClr val="dk2"/>
              </a:buClr>
              <a:buSzPts val="1900"/>
              <a:buChar char="-"/>
            </a:pPr>
            <a:r>
              <a:rPr lang="en-CA" sz="1900" u="sng" dirty="0" err="1">
                <a:solidFill>
                  <a:schemeClr val="dk2"/>
                </a:solidFill>
              </a:rPr>
              <a:t>Cân</a:t>
            </a:r>
            <a:r>
              <a:rPr lang="en-CA" sz="1900" u="sng" dirty="0">
                <a:solidFill>
                  <a:schemeClr val="dk2"/>
                </a:solidFill>
              </a:rPr>
              <a:t> </a:t>
            </a:r>
            <a:r>
              <a:rPr lang="en-CA" sz="1900" u="sng" dirty="0" err="1">
                <a:solidFill>
                  <a:schemeClr val="dk2"/>
                </a:solidFill>
              </a:rPr>
              <a:t>nhắc</a:t>
            </a:r>
            <a:r>
              <a:rPr lang="en-CA" sz="1900" u="sng" dirty="0">
                <a:solidFill>
                  <a:schemeClr val="dk2"/>
                </a:solidFill>
              </a:rPr>
              <a:t> </a:t>
            </a:r>
            <a:r>
              <a:rPr lang="en-CA" sz="1900" u="sng" dirty="0" err="1">
                <a:solidFill>
                  <a:schemeClr val="dk2"/>
                </a:solidFill>
              </a:rPr>
              <a:t>môi</a:t>
            </a:r>
            <a:r>
              <a:rPr lang="en-CA" sz="1900" u="sng" dirty="0">
                <a:solidFill>
                  <a:schemeClr val="dk2"/>
                </a:solidFill>
              </a:rPr>
              <a:t> </a:t>
            </a:r>
            <a:r>
              <a:rPr lang="en-CA" sz="1900" u="sng" dirty="0" err="1">
                <a:solidFill>
                  <a:schemeClr val="dk2"/>
                </a:solidFill>
              </a:rPr>
              <a:t>trường</a:t>
            </a:r>
            <a:r>
              <a:rPr lang="en-CA" sz="1900" u="sng" dirty="0">
                <a:solidFill>
                  <a:schemeClr val="dk2"/>
                </a:solidFill>
              </a:rPr>
              <a:t> </a:t>
            </a:r>
            <a:r>
              <a:rPr lang="en-CA" sz="1900" u="sng" dirty="0" err="1">
                <a:solidFill>
                  <a:schemeClr val="dk2"/>
                </a:solidFill>
              </a:rPr>
              <a:t>đặc</a:t>
            </a:r>
            <a:r>
              <a:rPr lang="en-CA" sz="1900" u="sng" dirty="0">
                <a:solidFill>
                  <a:schemeClr val="dk2"/>
                </a:solidFill>
              </a:rPr>
              <a:t> </a:t>
            </a:r>
            <a:r>
              <a:rPr lang="en-CA" sz="1900" u="sng" dirty="0" err="1">
                <a:solidFill>
                  <a:schemeClr val="dk2"/>
                </a:solidFill>
              </a:rPr>
              <a:t>biệt</a:t>
            </a:r>
            <a:endParaRPr sz="1900" dirty="0"/>
          </a:p>
          <a:p>
            <a:pPr marL="1371600" lvl="2" indent="-349250" algn="l" rtl="0">
              <a:spcBef>
                <a:spcPts val="0"/>
              </a:spcBef>
              <a:spcAft>
                <a:spcPts val="0"/>
              </a:spcAft>
              <a:buSzPts val="1900"/>
              <a:buChar char="-"/>
            </a:pPr>
            <a:r>
              <a:rPr lang="en-CA" sz="1900" dirty="0" err="1"/>
              <a:t>Ví</a:t>
            </a:r>
            <a:r>
              <a:rPr lang="en-CA" sz="1900" dirty="0"/>
              <a:t> </a:t>
            </a:r>
            <a:r>
              <a:rPr lang="en-CA" sz="1900" dirty="0" err="1"/>
              <a:t>dụ</a:t>
            </a:r>
            <a:r>
              <a:rPr lang="en-CA" sz="1900" dirty="0"/>
              <a:t>:</a:t>
            </a:r>
            <a:endParaRPr sz="1900" dirty="0"/>
          </a:p>
          <a:p>
            <a:pPr marL="1828800" lvl="3" indent="-349250" algn="l" rtl="0">
              <a:spcBef>
                <a:spcPts val="0"/>
              </a:spcBef>
              <a:spcAft>
                <a:spcPts val="0"/>
              </a:spcAft>
              <a:buSzPts val="1900"/>
              <a:buChar char="-"/>
            </a:pPr>
            <a:r>
              <a:rPr lang="en-CA" sz="1900" dirty="0" err="1"/>
              <a:t>Cảm</a:t>
            </a:r>
            <a:r>
              <a:rPr lang="en-CA" sz="1900" dirty="0"/>
              <a:t> </a:t>
            </a:r>
            <a:r>
              <a:rPr lang="en-CA" sz="1900" dirty="0" err="1"/>
              <a:t>biến</a:t>
            </a:r>
            <a:r>
              <a:rPr lang="en-CA" sz="1900" dirty="0"/>
              <a:t> </a:t>
            </a:r>
            <a:r>
              <a:rPr lang="en-CA" sz="1900" dirty="0" err="1"/>
              <a:t>trong</a:t>
            </a:r>
            <a:r>
              <a:rPr lang="en-CA" sz="1900" dirty="0"/>
              <a:t> </a:t>
            </a:r>
            <a:r>
              <a:rPr lang="en-CA" sz="1900" dirty="0" err="1"/>
              <a:t>giám</a:t>
            </a:r>
            <a:r>
              <a:rPr lang="en-CA" sz="1900" dirty="0"/>
              <a:t> </a:t>
            </a:r>
            <a:r>
              <a:rPr lang="en-CA" sz="1900" dirty="0" err="1"/>
              <a:t>sát</a:t>
            </a:r>
            <a:r>
              <a:rPr lang="en-CA" sz="1900" dirty="0"/>
              <a:t> </a:t>
            </a:r>
            <a:r>
              <a:rPr lang="en-CA" sz="1900" dirty="0" err="1"/>
              <a:t>chất</a:t>
            </a:r>
            <a:r>
              <a:rPr lang="en-CA" sz="1900" dirty="0"/>
              <a:t> </a:t>
            </a:r>
            <a:r>
              <a:rPr lang="en-CA" sz="1900" dirty="0" err="1"/>
              <a:t>lượng</a:t>
            </a:r>
            <a:r>
              <a:rPr lang="en-CA" sz="1900" dirty="0"/>
              <a:t> </a:t>
            </a:r>
            <a:r>
              <a:rPr lang="en-CA" sz="1900" dirty="0" err="1"/>
              <a:t>nước</a:t>
            </a:r>
            <a:r>
              <a:rPr lang="en-CA" sz="1900" dirty="0"/>
              <a:t> </a:t>
            </a:r>
            <a:r>
              <a:rPr lang="en-CA" sz="1900" dirty="0" err="1"/>
              <a:t>trong</a:t>
            </a:r>
            <a:r>
              <a:rPr lang="en-CA" sz="1900" dirty="0"/>
              <a:t> </a:t>
            </a:r>
            <a:r>
              <a:rPr lang="en-CA" sz="1900" dirty="0" err="1"/>
              <a:t>nuôi</a:t>
            </a:r>
            <a:r>
              <a:rPr lang="en-CA" sz="1900" dirty="0"/>
              <a:t> </a:t>
            </a:r>
            <a:r>
              <a:rPr lang="en-CA" sz="1900" dirty="0" err="1"/>
              <a:t>trồng</a:t>
            </a:r>
            <a:r>
              <a:rPr lang="en-CA" sz="1900" dirty="0"/>
              <a:t> </a:t>
            </a:r>
            <a:r>
              <a:rPr lang="en-CA" sz="1900" dirty="0" err="1"/>
              <a:t>thủy</a:t>
            </a:r>
            <a:r>
              <a:rPr lang="en-CA" sz="1900" dirty="0"/>
              <a:t> </a:t>
            </a:r>
            <a:r>
              <a:rPr lang="en-CA" sz="1900" dirty="0" err="1"/>
              <a:t>sản</a:t>
            </a:r>
            <a:r>
              <a:rPr lang="en-CA" sz="1900" dirty="0"/>
              <a:t> </a:t>
            </a:r>
            <a:r>
              <a:rPr lang="en-CA" sz="1900" dirty="0" err="1"/>
              <a:t>đòi</a:t>
            </a:r>
            <a:r>
              <a:rPr lang="en-CA" sz="1900" dirty="0"/>
              <a:t> </a:t>
            </a:r>
            <a:r>
              <a:rPr lang="en-CA" sz="1900" dirty="0" err="1"/>
              <a:t>hỏi</a:t>
            </a:r>
            <a:r>
              <a:rPr lang="en-CA" sz="1900" dirty="0"/>
              <a:t> sensor </a:t>
            </a:r>
            <a:r>
              <a:rPr lang="en-CA" sz="1900" dirty="0" err="1"/>
              <a:t>đặt</a:t>
            </a:r>
            <a:r>
              <a:rPr lang="en-CA" sz="1900" dirty="0"/>
              <a:t> </a:t>
            </a:r>
            <a:r>
              <a:rPr lang="en-CA" sz="1900" dirty="0" err="1"/>
              <a:t>trong</a:t>
            </a:r>
            <a:r>
              <a:rPr lang="en-CA" sz="1900" dirty="0"/>
              <a:t> </a:t>
            </a:r>
            <a:r>
              <a:rPr lang="en-CA" sz="1900" dirty="0" err="1"/>
              <a:t>môi</a:t>
            </a:r>
            <a:r>
              <a:rPr lang="en-CA" sz="1900" dirty="0"/>
              <a:t> </a:t>
            </a:r>
            <a:r>
              <a:rPr lang="en-CA" sz="1900" dirty="0" err="1"/>
              <a:t>trường</a:t>
            </a:r>
            <a:r>
              <a:rPr lang="en-CA" sz="1900" dirty="0"/>
              <a:t> </a:t>
            </a:r>
            <a:r>
              <a:rPr lang="en-CA" sz="1900" dirty="0" err="1"/>
              <a:t>nước</a:t>
            </a:r>
            <a:r>
              <a:rPr lang="en-CA" sz="1900" dirty="0"/>
              <a:t> (pH, DO, TDS,...) </a:t>
            </a:r>
            <a:r>
              <a:rPr lang="en-CA" sz="1900" dirty="0" err="1"/>
              <a:t>khác</a:t>
            </a:r>
            <a:r>
              <a:rPr lang="en-CA" sz="1900" dirty="0"/>
              <a:t> </a:t>
            </a:r>
            <a:r>
              <a:rPr lang="en-CA" sz="1900" dirty="0" err="1"/>
              <a:t>với</a:t>
            </a:r>
            <a:r>
              <a:rPr lang="en-CA" sz="1900" dirty="0"/>
              <a:t> </a:t>
            </a:r>
            <a:r>
              <a:rPr lang="en-CA" sz="1900" dirty="0" err="1"/>
              <a:t>cảm</a:t>
            </a:r>
            <a:r>
              <a:rPr lang="en-CA" sz="1900" dirty="0"/>
              <a:t> </a:t>
            </a:r>
            <a:r>
              <a:rPr lang="en-CA" sz="1900" dirty="0" err="1"/>
              <a:t>biến</a:t>
            </a:r>
            <a:r>
              <a:rPr lang="en-CA" sz="1900" dirty="0"/>
              <a:t> </a:t>
            </a:r>
            <a:r>
              <a:rPr lang="en-CA" sz="1900" dirty="0" err="1"/>
              <a:t>dựa</a:t>
            </a:r>
            <a:r>
              <a:rPr lang="en-CA" sz="1900" dirty="0"/>
              <a:t> </a:t>
            </a:r>
            <a:r>
              <a:rPr lang="en-CA" sz="1900" dirty="0" err="1"/>
              <a:t>trên</a:t>
            </a:r>
            <a:r>
              <a:rPr lang="en-CA" sz="1900" dirty="0"/>
              <a:t> </a:t>
            </a:r>
            <a:r>
              <a:rPr lang="en-CA" sz="1900" dirty="0" err="1"/>
              <a:t>lấy</a:t>
            </a:r>
            <a:r>
              <a:rPr lang="en-CA" sz="1900" dirty="0"/>
              <a:t> </a:t>
            </a:r>
            <a:r>
              <a:rPr lang="en-CA" sz="1900" dirty="0" err="1"/>
              <a:t>mẫu</a:t>
            </a:r>
            <a:r>
              <a:rPr lang="en-CA" sz="1900" dirty="0"/>
              <a:t> </a:t>
            </a:r>
            <a:r>
              <a:rPr lang="en-CA" sz="1900" dirty="0" err="1"/>
              <a:t>phân</a:t>
            </a:r>
            <a:r>
              <a:rPr lang="en-CA" sz="1900" dirty="0"/>
              <a:t> </a:t>
            </a:r>
            <a:r>
              <a:rPr lang="en-CA" sz="1900" dirty="0" err="1"/>
              <a:t>tích</a:t>
            </a:r>
            <a:r>
              <a:rPr lang="en-CA" sz="1900" dirty="0"/>
              <a:t>.</a:t>
            </a:r>
            <a:endParaRPr sz="1900" dirty="0"/>
          </a:p>
          <a:p>
            <a:pPr marL="0" lvl="0" indent="0" algn="l" rtl="0">
              <a:spcBef>
                <a:spcPts val="1200"/>
              </a:spcBef>
              <a:spcAft>
                <a:spcPts val="1200"/>
              </a:spcAft>
              <a:buNone/>
            </a:pPr>
            <a:endParaRPr sz="1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Lựa</a:t>
            </a:r>
            <a:r>
              <a:rPr lang="en-CA" sz="2300" b="1" u="sng" dirty="0">
                <a:solidFill>
                  <a:srgbClr val="000000"/>
                </a:solidFill>
              </a:rPr>
              <a:t> </a:t>
            </a:r>
            <a:r>
              <a:rPr lang="en-CA" sz="2300" b="1" u="sng" dirty="0" err="1">
                <a:solidFill>
                  <a:srgbClr val="000000"/>
                </a:solidFill>
              </a:rPr>
              <a:t>chọn</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sz="2300" b="1" u="sng" dirty="0">
              <a:solidFill>
                <a:srgbClr val="000000"/>
              </a:solidFill>
            </a:endParaRPr>
          </a:p>
          <a:p>
            <a:pPr marL="914400" lvl="1" indent="-349250" algn="l" rtl="0">
              <a:spcBef>
                <a:spcPts val="0"/>
              </a:spcBef>
              <a:spcAft>
                <a:spcPts val="0"/>
              </a:spcAft>
              <a:buClr>
                <a:schemeClr val="dk2"/>
              </a:buClr>
              <a:buSzPts val="1900"/>
              <a:buChar char="-"/>
            </a:pPr>
            <a:r>
              <a:rPr lang="en-CA" sz="1900" u="sng" dirty="0">
                <a:solidFill>
                  <a:schemeClr val="dk2"/>
                </a:solidFill>
              </a:rPr>
              <a:t>Cost - </a:t>
            </a:r>
            <a:r>
              <a:rPr lang="en-CA" sz="1900" u="sng" dirty="0" err="1">
                <a:solidFill>
                  <a:schemeClr val="dk2"/>
                </a:solidFill>
              </a:rPr>
              <a:t>Giá</a:t>
            </a:r>
            <a:r>
              <a:rPr lang="en-CA" sz="1900" u="sng" dirty="0">
                <a:solidFill>
                  <a:schemeClr val="dk2"/>
                </a:solidFill>
              </a:rPr>
              <a:t> Thành</a:t>
            </a:r>
            <a:endParaRPr sz="1900" dirty="0"/>
          </a:p>
          <a:p>
            <a:pPr marL="1371600" lvl="2" indent="-349250" algn="l" rtl="0">
              <a:spcBef>
                <a:spcPts val="0"/>
              </a:spcBef>
              <a:spcAft>
                <a:spcPts val="0"/>
              </a:spcAft>
              <a:buSzPts val="1900"/>
              <a:buChar char="-"/>
            </a:pPr>
            <a:r>
              <a:rPr lang="en-CA" sz="1900" dirty="0" err="1"/>
              <a:t>Các</a:t>
            </a:r>
            <a:r>
              <a:rPr lang="en-CA" sz="1900" dirty="0"/>
              <a:t> </a:t>
            </a:r>
            <a:r>
              <a:rPr lang="en-CA" sz="1900" dirty="0" err="1"/>
              <a:t>mạng</a:t>
            </a:r>
            <a:r>
              <a:rPr lang="en-CA" sz="1900" dirty="0"/>
              <a:t> IoT </a:t>
            </a:r>
            <a:r>
              <a:rPr lang="en-CA" sz="1900" dirty="0" err="1"/>
              <a:t>thường</a:t>
            </a:r>
            <a:r>
              <a:rPr lang="en-CA" sz="1900" dirty="0"/>
              <a:t> bao </a:t>
            </a:r>
            <a:r>
              <a:rPr lang="en-CA" sz="1900" dirty="0" err="1"/>
              <a:t>gồm</a:t>
            </a:r>
            <a:r>
              <a:rPr lang="en-CA" sz="1900" dirty="0"/>
              <a:t> </a:t>
            </a:r>
            <a:r>
              <a:rPr lang="en-CA" sz="1900" dirty="0" err="1"/>
              <a:t>hàng</a:t>
            </a:r>
            <a:r>
              <a:rPr lang="en-CA" sz="1900" dirty="0"/>
              <a:t> </a:t>
            </a:r>
            <a:r>
              <a:rPr lang="en-CA" sz="1900" dirty="0" err="1"/>
              <a:t>trăm</a:t>
            </a:r>
            <a:r>
              <a:rPr lang="en-CA" sz="1900" dirty="0"/>
              <a:t>, </a:t>
            </a:r>
            <a:r>
              <a:rPr lang="en-CA" sz="1900" dirty="0" err="1"/>
              <a:t>hàng</a:t>
            </a:r>
            <a:r>
              <a:rPr lang="en-CA" sz="1900" dirty="0"/>
              <a:t> </a:t>
            </a:r>
            <a:r>
              <a:rPr lang="en-CA" sz="1900" dirty="0" err="1"/>
              <a:t>ngàn</a:t>
            </a:r>
            <a:r>
              <a:rPr lang="en-CA" sz="1900" dirty="0"/>
              <a:t> </a:t>
            </a:r>
            <a:r>
              <a:rPr lang="en-CA" sz="1900" dirty="0" err="1"/>
              <a:t>thiết</a:t>
            </a:r>
            <a:r>
              <a:rPr lang="en-CA" sz="1900" dirty="0"/>
              <a:t> </a:t>
            </a:r>
            <a:r>
              <a:rPr lang="en-CA" sz="1900" dirty="0" err="1"/>
              <a:t>bị</a:t>
            </a:r>
            <a:r>
              <a:rPr lang="en-CA" sz="1900" dirty="0"/>
              <a:t> </a:t>
            </a:r>
            <a:r>
              <a:rPr lang="en-CA" sz="1900" dirty="0" err="1"/>
              <a:t>và</a:t>
            </a:r>
            <a:r>
              <a:rPr lang="en-CA" sz="1900" dirty="0"/>
              <a:t> </a:t>
            </a:r>
            <a:r>
              <a:rPr lang="en-CA" sz="1900" dirty="0" err="1"/>
              <a:t>cảm</a:t>
            </a:r>
            <a:r>
              <a:rPr lang="en-CA" sz="1900" dirty="0"/>
              <a:t> </a:t>
            </a:r>
            <a:r>
              <a:rPr lang="en-CA" sz="1900" dirty="0" err="1"/>
              <a:t>biến</a:t>
            </a:r>
            <a:r>
              <a:rPr lang="en-CA" sz="1900" dirty="0"/>
              <a:t>.</a:t>
            </a:r>
            <a:endParaRPr sz="1900" dirty="0"/>
          </a:p>
          <a:p>
            <a:pPr marL="1371600" lvl="2" indent="-349250" algn="l" rtl="0">
              <a:spcBef>
                <a:spcPts val="0"/>
              </a:spcBef>
              <a:spcAft>
                <a:spcPts val="0"/>
              </a:spcAft>
              <a:buSzPts val="1900"/>
              <a:buChar char="-"/>
            </a:pPr>
            <a:r>
              <a:rPr lang="en-CA" sz="1900" dirty="0" err="1"/>
              <a:t>Thiết</a:t>
            </a:r>
            <a:r>
              <a:rPr lang="en-CA" sz="1900" dirty="0"/>
              <a:t> </a:t>
            </a:r>
            <a:r>
              <a:rPr lang="en-CA" sz="1900" dirty="0" err="1"/>
              <a:t>kế</a:t>
            </a:r>
            <a:r>
              <a:rPr lang="en-CA" sz="1900" dirty="0"/>
              <a:t> </a:t>
            </a:r>
            <a:r>
              <a:rPr lang="en-CA" sz="1900" dirty="0" err="1"/>
              <a:t>cần</a:t>
            </a:r>
            <a:r>
              <a:rPr lang="en-CA" sz="1900" dirty="0"/>
              <a:t> </a:t>
            </a:r>
            <a:r>
              <a:rPr lang="en-CA" sz="1900" dirty="0" err="1"/>
              <a:t>cân</a:t>
            </a:r>
            <a:r>
              <a:rPr lang="en-CA" sz="1900" dirty="0"/>
              <a:t> </a:t>
            </a:r>
            <a:r>
              <a:rPr lang="en-CA" sz="1900" dirty="0" err="1"/>
              <a:t>nhắc</a:t>
            </a:r>
            <a:r>
              <a:rPr lang="en-CA" sz="1900" dirty="0"/>
              <a:t> </a:t>
            </a:r>
            <a:r>
              <a:rPr lang="en-CA" sz="1900" dirty="0" err="1"/>
              <a:t>đến</a:t>
            </a:r>
            <a:r>
              <a:rPr lang="en-CA" sz="1900" dirty="0"/>
              <a:t> chi </a:t>
            </a:r>
            <a:r>
              <a:rPr lang="en-CA" sz="1900" dirty="0" err="1"/>
              <a:t>phí</a:t>
            </a:r>
            <a:r>
              <a:rPr lang="en-CA" sz="1900" dirty="0"/>
              <a:t> </a:t>
            </a:r>
            <a:r>
              <a:rPr lang="en-CA" sz="1900" dirty="0" err="1"/>
              <a:t>lắp</a:t>
            </a:r>
            <a:r>
              <a:rPr lang="en-CA" sz="1900" dirty="0"/>
              <a:t> </a:t>
            </a:r>
            <a:r>
              <a:rPr lang="en-CA" sz="1900" dirty="0" err="1"/>
              <a:t>đặt</a:t>
            </a:r>
            <a:r>
              <a:rPr lang="en-CA" sz="1900" dirty="0"/>
              <a:t>, </a:t>
            </a:r>
            <a:r>
              <a:rPr lang="en-CA" sz="1900" dirty="0" err="1"/>
              <a:t>bảo</a:t>
            </a:r>
            <a:r>
              <a:rPr lang="en-CA" sz="1900" dirty="0"/>
              <a:t> </a:t>
            </a:r>
            <a:r>
              <a:rPr lang="en-CA" sz="1900" dirty="0" err="1"/>
              <a:t>trì</a:t>
            </a:r>
            <a:r>
              <a:rPr lang="en-CA" sz="1900" dirty="0"/>
              <a:t>, </a:t>
            </a:r>
            <a:r>
              <a:rPr lang="en-CA" sz="1900" dirty="0" err="1"/>
              <a:t>thay</a:t>
            </a:r>
            <a:r>
              <a:rPr lang="en-CA" sz="1900" dirty="0"/>
              <a:t> </a:t>
            </a:r>
            <a:r>
              <a:rPr lang="en-CA" sz="1900" dirty="0" err="1"/>
              <a:t>thế</a:t>
            </a:r>
            <a:r>
              <a:rPr lang="en-CA" sz="1900" dirty="0"/>
              <a:t> …</a:t>
            </a:r>
            <a:endParaRPr sz="1900" dirty="0"/>
          </a:p>
          <a:p>
            <a:pPr marL="0" lvl="0" indent="0" algn="l" rtl="0">
              <a:spcBef>
                <a:spcPts val="1200"/>
              </a:spcBef>
              <a:spcAft>
                <a:spcPts val="1200"/>
              </a:spcAft>
              <a:buNone/>
            </a:pPr>
            <a:endParaRPr sz="1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Nguyên</a:t>
            </a:r>
            <a:r>
              <a:rPr lang="en-CA" sz="2300" b="1" u="sng" dirty="0">
                <a:solidFill>
                  <a:srgbClr val="000000"/>
                </a:solidFill>
              </a:rPr>
              <a:t> </a:t>
            </a:r>
            <a:r>
              <a:rPr lang="en-CA" sz="2300" b="1" u="sng" dirty="0" err="1">
                <a:solidFill>
                  <a:srgbClr val="000000"/>
                </a:solidFill>
              </a:rPr>
              <a:t>lý</a:t>
            </a:r>
            <a:r>
              <a:rPr lang="en-CA" sz="2300" b="1" u="sng" dirty="0">
                <a:solidFill>
                  <a:srgbClr val="000000"/>
                </a:solidFill>
              </a:rPr>
              <a:t> </a:t>
            </a:r>
            <a:r>
              <a:rPr lang="en-CA" sz="2300" b="1" u="sng" dirty="0" err="1">
                <a:solidFill>
                  <a:srgbClr val="000000"/>
                </a:solidFill>
              </a:rPr>
              <a:t>hoạt</a:t>
            </a:r>
            <a:r>
              <a:rPr lang="en-CA" sz="2300" b="1" u="sng" dirty="0">
                <a:solidFill>
                  <a:srgbClr val="000000"/>
                </a:solidFill>
              </a:rPr>
              <a:t> </a:t>
            </a:r>
            <a:r>
              <a:rPr lang="en-CA" sz="2300" b="1" u="sng" dirty="0" err="1">
                <a:solidFill>
                  <a:srgbClr val="000000"/>
                </a:solidFill>
              </a:rPr>
              <a:t>động</a:t>
            </a:r>
            <a:r>
              <a:rPr lang="en-CA" sz="2300" b="1" u="sng" dirty="0">
                <a:solidFill>
                  <a:srgbClr val="000000"/>
                </a:solidFill>
              </a:rPr>
              <a:t> </a:t>
            </a:r>
            <a:r>
              <a:rPr lang="en-CA" sz="2300" b="1" u="sng" dirty="0" err="1">
                <a:solidFill>
                  <a:srgbClr val="000000"/>
                </a:solidFill>
              </a:rPr>
              <a:t>của</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pic>
        <p:nvPicPr>
          <p:cNvPr id="3" name="Picture 2">
            <a:extLst>
              <a:ext uri="{FF2B5EF4-FFF2-40B4-BE49-F238E27FC236}">
                <a16:creationId xmlns:a16="http://schemas.microsoft.com/office/drawing/2014/main" id="{BE06E4B0-238F-DFF6-75D1-C6A1063BE1E9}"/>
              </a:ext>
            </a:extLst>
          </p:cNvPr>
          <p:cNvPicPr>
            <a:picLocks noChangeAspect="1"/>
          </p:cNvPicPr>
          <p:nvPr/>
        </p:nvPicPr>
        <p:blipFill>
          <a:blip r:embed="rId3"/>
          <a:stretch>
            <a:fillRect/>
          </a:stretch>
        </p:blipFill>
        <p:spPr>
          <a:xfrm>
            <a:off x="0" y="1697008"/>
            <a:ext cx="9144000" cy="3667493"/>
          </a:xfrm>
          <a:prstGeom prst="rect">
            <a:avLst/>
          </a:prstGeom>
        </p:spPr>
      </p:pic>
    </p:spTree>
    <p:extLst>
      <p:ext uri="{BB962C8B-B14F-4D97-AF65-F5344CB8AC3E}">
        <p14:creationId xmlns:p14="http://schemas.microsoft.com/office/powerpoint/2010/main" val="2256734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Nguyên</a:t>
            </a:r>
            <a:r>
              <a:rPr lang="en-CA" sz="2300" b="1" u="sng" dirty="0">
                <a:solidFill>
                  <a:srgbClr val="000000"/>
                </a:solidFill>
              </a:rPr>
              <a:t> </a:t>
            </a:r>
            <a:r>
              <a:rPr lang="en-CA" sz="2300" b="1" u="sng" dirty="0" err="1">
                <a:solidFill>
                  <a:srgbClr val="000000"/>
                </a:solidFill>
              </a:rPr>
              <a:t>lý</a:t>
            </a:r>
            <a:r>
              <a:rPr lang="en-CA" sz="2300" b="1" u="sng" dirty="0">
                <a:solidFill>
                  <a:srgbClr val="000000"/>
                </a:solidFill>
              </a:rPr>
              <a:t> </a:t>
            </a:r>
            <a:r>
              <a:rPr lang="en-CA" sz="2300" b="1" u="sng" dirty="0" err="1">
                <a:solidFill>
                  <a:srgbClr val="000000"/>
                </a:solidFill>
              </a:rPr>
              <a:t>hoạt</a:t>
            </a:r>
            <a:r>
              <a:rPr lang="en-CA" sz="2300" b="1" u="sng" dirty="0">
                <a:solidFill>
                  <a:srgbClr val="000000"/>
                </a:solidFill>
              </a:rPr>
              <a:t> </a:t>
            </a:r>
            <a:r>
              <a:rPr lang="en-CA" sz="2300" b="1" u="sng" dirty="0" err="1">
                <a:solidFill>
                  <a:srgbClr val="000000"/>
                </a:solidFill>
              </a:rPr>
              <a:t>động</a:t>
            </a:r>
            <a:r>
              <a:rPr lang="en-CA" sz="2300" b="1" u="sng" dirty="0">
                <a:solidFill>
                  <a:srgbClr val="000000"/>
                </a:solidFill>
              </a:rPr>
              <a:t> </a:t>
            </a:r>
            <a:r>
              <a:rPr lang="en-CA" sz="2300" b="1" u="sng" dirty="0" err="1">
                <a:solidFill>
                  <a:srgbClr val="000000"/>
                </a:solidFill>
              </a:rPr>
              <a:t>của</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pic>
        <p:nvPicPr>
          <p:cNvPr id="2" name="Picture 1">
            <a:extLst>
              <a:ext uri="{FF2B5EF4-FFF2-40B4-BE49-F238E27FC236}">
                <a16:creationId xmlns:a16="http://schemas.microsoft.com/office/drawing/2014/main" id="{4AA466A0-71B1-84F3-597A-7EA17E178B39}"/>
              </a:ext>
            </a:extLst>
          </p:cNvPr>
          <p:cNvPicPr>
            <a:picLocks noChangeAspect="1"/>
          </p:cNvPicPr>
          <p:nvPr/>
        </p:nvPicPr>
        <p:blipFill>
          <a:blip r:embed="rId3"/>
          <a:stretch>
            <a:fillRect/>
          </a:stretch>
        </p:blipFill>
        <p:spPr>
          <a:xfrm>
            <a:off x="2920063" y="1676325"/>
            <a:ext cx="3208690" cy="3368399"/>
          </a:xfrm>
          <a:prstGeom prst="rect">
            <a:avLst/>
          </a:prstGeom>
        </p:spPr>
      </p:pic>
    </p:spTree>
    <p:extLst>
      <p:ext uri="{BB962C8B-B14F-4D97-AF65-F5344CB8AC3E}">
        <p14:creationId xmlns:p14="http://schemas.microsoft.com/office/powerpoint/2010/main" val="33757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Nguyên</a:t>
            </a:r>
            <a:r>
              <a:rPr lang="en-CA" sz="2300" b="1" u="sng" dirty="0">
                <a:solidFill>
                  <a:srgbClr val="000000"/>
                </a:solidFill>
              </a:rPr>
              <a:t> </a:t>
            </a:r>
            <a:r>
              <a:rPr lang="en-CA" sz="2300" b="1" u="sng" dirty="0" err="1">
                <a:solidFill>
                  <a:srgbClr val="000000"/>
                </a:solidFill>
              </a:rPr>
              <a:t>lý</a:t>
            </a:r>
            <a:r>
              <a:rPr lang="en-CA" sz="2300" b="1" u="sng" dirty="0">
                <a:solidFill>
                  <a:srgbClr val="000000"/>
                </a:solidFill>
              </a:rPr>
              <a:t> </a:t>
            </a:r>
            <a:r>
              <a:rPr lang="en-CA" sz="2300" b="1" u="sng" dirty="0" err="1">
                <a:solidFill>
                  <a:srgbClr val="000000"/>
                </a:solidFill>
              </a:rPr>
              <a:t>hoạt</a:t>
            </a:r>
            <a:r>
              <a:rPr lang="en-CA" sz="2300" b="1" u="sng" dirty="0">
                <a:solidFill>
                  <a:srgbClr val="000000"/>
                </a:solidFill>
              </a:rPr>
              <a:t> </a:t>
            </a:r>
            <a:r>
              <a:rPr lang="en-CA" sz="2300" b="1" u="sng" dirty="0" err="1">
                <a:solidFill>
                  <a:srgbClr val="000000"/>
                </a:solidFill>
              </a:rPr>
              <a:t>động</a:t>
            </a:r>
            <a:r>
              <a:rPr lang="en-CA" sz="2300" b="1" u="sng" dirty="0">
                <a:solidFill>
                  <a:srgbClr val="000000"/>
                </a:solidFill>
              </a:rPr>
              <a:t> </a:t>
            </a:r>
            <a:r>
              <a:rPr lang="en-CA" sz="2300" b="1" u="sng" dirty="0" err="1">
                <a:solidFill>
                  <a:srgbClr val="000000"/>
                </a:solidFill>
              </a:rPr>
              <a:t>của</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pic>
        <p:nvPicPr>
          <p:cNvPr id="4" name="Picture 3">
            <a:extLst>
              <a:ext uri="{FF2B5EF4-FFF2-40B4-BE49-F238E27FC236}">
                <a16:creationId xmlns:a16="http://schemas.microsoft.com/office/drawing/2014/main" id="{F2303FEB-E3C1-CDDD-40AE-406614CA27A2}"/>
              </a:ext>
            </a:extLst>
          </p:cNvPr>
          <p:cNvPicPr>
            <a:picLocks noChangeAspect="1"/>
          </p:cNvPicPr>
          <p:nvPr/>
        </p:nvPicPr>
        <p:blipFill>
          <a:blip r:embed="rId3"/>
          <a:stretch>
            <a:fillRect/>
          </a:stretch>
        </p:blipFill>
        <p:spPr>
          <a:xfrm>
            <a:off x="1120698" y="1653032"/>
            <a:ext cx="6194502" cy="3358536"/>
          </a:xfrm>
          <a:prstGeom prst="rect">
            <a:avLst/>
          </a:prstGeom>
        </p:spPr>
      </p:pic>
    </p:spTree>
    <p:extLst>
      <p:ext uri="{BB962C8B-B14F-4D97-AF65-F5344CB8AC3E}">
        <p14:creationId xmlns:p14="http://schemas.microsoft.com/office/powerpoint/2010/main" val="1980513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Nguyên</a:t>
            </a:r>
            <a:r>
              <a:rPr lang="en-CA" sz="2300" b="1" u="sng" dirty="0">
                <a:solidFill>
                  <a:srgbClr val="000000"/>
                </a:solidFill>
              </a:rPr>
              <a:t> </a:t>
            </a:r>
            <a:r>
              <a:rPr lang="en-CA" sz="2300" b="1" u="sng" dirty="0" err="1">
                <a:solidFill>
                  <a:srgbClr val="000000"/>
                </a:solidFill>
              </a:rPr>
              <a:t>lý</a:t>
            </a:r>
            <a:r>
              <a:rPr lang="en-CA" sz="2300" b="1" u="sng" dirty="0">
                <a:solidFill>
                  <a:srgbClr val="000000"/>
                </a:solidFill>
              </a:rPr>
              <a:t> </a:t>
            </a:r>
            <a:r>
              <a:rPr lang="en-CA" sz="2300" b="1" u="sng" dirty="0" err="1">
                <a:solidFill>
                  <a:srgbClr val="000000"/>
                </a:solidFill>
              </a:rPr>
              <a:t>hoạt</a:t>
            </a:r>
            <a:r>
              <a:rPr lang="en-CA" sz="2300" b="1" u="sng" dirty="0">
                <a:solidFill>
                  <a:srgbClr val="000000"/>
                </a:solidFill>
              </a:rPr>
              <a:t> </a:t>
            </a:r>
            <a:r>
              <a:rPr lang="en-CA" sz="2300" b="1" u="sng" dirty="0" err="1">
                <a:solidFill>
                  <a:srgbClr val="000000"/>
                </a:solidFill>
              </a:rPr>
              <a:t>động</a:t>
            </a:r>
            <a:r>
              <a:rPr lang="en-CA" sz="2300" b="1" u="sng" dirty="0">
                <a:solidFill>
                  <a:srgbClr val="000000"/>
                </a:solidFill>
              </a:rPr>
              <a:t> </a:t>
            </a:r>
            <a:r>
              <a:rPr lang="en-CA" sz="2300" b="1" u="sng" dirty="0" err="1">
                <a:solidFill>
                  <a:srgbClr val="000000"/>
                </a:solidFill>
              </a:rPr>
              <a:t>của</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pic>
        <p:nvPicPr>
          <p:cNvPr id="3" name="Picture 2">
            <a:extLst>
              <a:ext uri="{FF2B5EF4-FFF2-40B4-BE49-F238E27FC236}">
                <a16:creationId xmlns:a16="http://schemas.microsoft.com/office/drawing/2014/main" id="{F78E6BAA-E4EB-32DF-39CB-D0DC87EAE3CD}"/>
              </a:ext>
            </a:extLst>
          </p:cNvPr>
          <p:cNvPicPr>
            <a:picLocks noChangeAspect="1"/>
          </p:cNvPicPr>
          <p:nvPr/>
        </p:nvPicPr>
        <p:blipFill>
          <a:blip r:embed="rId3"/>
          <a:stretch>
            <a:fillRect/>
          </a:stretch>
        </p:blipFill>
        <p:spPr>
          <a:xfrm>
            <a:off x="1396690" y="1763911"/>
            <a:ext cx="6350620" cy="2934564"/>
          </a:xfrm>
          <a:prstGeom prst="rect">
            <a:avLst/>
          </a:prstGeom>
        </p:spPr>
      </p:pic>
    </p:spTree>
    <p:extLst>
      <p:ext uri="{BB962C8B-B14F-4D97-AF65-F5344CB8AC3E}">
        <p14:creationId xmlns:p14="http://schemas.microsoft.com/office/powerpoint/2010/main" val="868479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4" name="Picture 3">
            <a:extLst>
              <a:ext uri="{FF2B5EF4-FFF2-40B4-BE49-F238E27FC236}">
                <a16:creationId xmlns:a16="http://schemas.microsoft.com/office/drawing/2014/main" id="{B432967E-A6B6-5F98-62B7-C2EEC7B803F0}"/>
              </a:ext>
            </a:extLst>
          </p:cNvPr>
          <p:cNvPicPr>
            <a:picLocks noChangeAspect="1"/>
          </p:cNvPicPr>
          <p:nvPr/>
        </p:nvPicPr>
        <p:blipFill>
          <a:blip r:embed="rId3"/>
          <a:stretch>
            <a:fillRect/>
          </a:stretch>
        </p:blipFill>
        <p:spPr>
          <a:xfrm>
            <a:off x="2269274" y="1914867"/>
            <a:ext cx="5068229" cy="2783608"/>
          </a:xfrm>
          <a:prstGeom prst="rect">
            <a:avLst/>
          </a:prstGeom>
        </p:spPr>
      </p:pic>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Nguyên</a:t>
            </a:r>
            <a:r>
              <a:rPr lang="en-CA" sz="2300" b="1" u="sng" dirty="0">
                <a:solidFill>
                  <a:srgbClr val="000000"/>
                </a:solidFill>
              </a:rPr>
              <a:t> </a:t>
            </a:r>
            <a:r>
              <a:rPr lang="en-CA" sz="2300" b="1" u="sng" dirty="0" err="1">
                <a:solidFill>
                  <a:srgbClr val="000000"/>
                </a:solidFill>
              </a:rPr>
              <a:t>lý</a:t>
            </a:r>
            <a:r>
              <a:rPr lang="en-CA" sz="2300" b="1" u="sng" dirty="0">
                <a:solidFill>
                  <a:srgbClr val="000000"/>
                </a:solidFill>
              </a:rPr>
              <a:t> </a:t>
            </a:r>
            <a:r>
              <a:rPr lang="en-CA" sz="2300" b="1" u="sng" dirty="0" err="1">
                <a:solidFill>
                  <a:srgbClr val="000000"/>
                </a:solidFill>
              </a:rPr>
              <a:t>hoạt</a:t>
            </a:r>
            <a:r>
              <a:rPr lang="en-CA" sz="2300" b="1" u="sng" dirty="0">
                <a:solidFill>
                  <a:srgbClr val="000000"/>
                </a:solidFill>
              </a:rPr>
              <a:t> </a:t>
            </a:r>
            <a:r>
              <a:rPr lang="en-CA" sz="2300" b="1" u="sng" dirty="0" err="1">
                <a:solidFill>
                  <a:srgbClr val="000000"/>
                </a:solidFill>
              </a:rPr>
              <a:t>động</a:t>
            </a:r>
            <a:r>
              <a:rPr lang="en-CA" sz="2300" b="1" u="sng" dirty="0">
                <a:solidFill>
                  <a:srgbClr val="000000"/>
                </a:solidFill>
              </a:rPr>
              <a:t> </a:t>
            </a:r>
            <a:r>
              <a:rPr lang="en-CA" sz="2300" b="1" u="sng" dirty="0" err="1">
                <a:solidFill>
                  <a:srgbClr val="000000"/>
                </a:solidFill>
              </a:rPr>
              <a:t>của</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spTree>
    <p:extLst>
      <p:ext uri="{BB962C8B-B14F-4D97-AF65-F5344CB8AC3E}">
        <p14:creationId xmlns:p14="http://schemas.microsoft.com/office/powerpoint/2010/main" val="95536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n-CA"/>
              <a:t>Khái Niệm Về Cảm Biến Và Thiết Bị IoT</a:t>
            </a:r>
            <a:endParaRPr/>
          </a:p>
        </p:txBody>
      </p:sp>
      <p:sp>
        <p:nvSpPr>
          <p:cNvPr id="77" name="Google Shape;77;p16"/>
          <p:cNvSpPr txBox="1">
            <a:spLocks noGrp="1"/>
          </p:cNvSpPr>
          <p:nvPr>
            <p:ph type="body" idx="1"/>
          </p:nvPr>
        </p:nvSpPr>
        <p:spPr>
          <a:xfrm>
            <a:off x="311700" y="1152475"/>
            <a:ext cx="8520600" cy="3897900"/>
          </a:xfrm>
          <a:prstGeom prst="rect">
            <a:avLst/>
          </a:prstGeom>
        </p:spPr>
        <p:txBody>
          <a:bodyPr spcFirstLastPara="1" wrap="square" lIns="91425" tIns="91425" rIns="91425" bIns="91425" anchor="t" anchorCtr="0">
            <a:normAutofit/>
          </a:bodyPr>
          <a:lstStyle/>
          <a:p>
            <a:pPr marL="457200" lvl="0" indent="-369570" algn="l" rtl="0">
              <a:spcBef>
                <a:spcPts val="0"/>
              </a:spcBef>
              <a:spcAft>
                <a:spcPts val="0"/>
              </a:spcAft>
              <a:buSzPct val="100000"/>
              <a:buChar char="-"/>
            </a:pPr>
            <a:r>
              <a:rPr lang="en-CA" sz="2400" dirty="0">
                <a:solidFill>
                  <a:schemeClr val="bg2"/>
                </a:solidFill>
              </a:rPr>
              <a:t>Devices: </a:t>
            </a:r>
            <a:r>
              <a:rPr lang="en-CA" sz="2400" dirty="0" err="1">
                <a:solidFill>
                  <a:schemeClr val="bg2"/>
                </a:solidFill>
              </a:rPr>
              <a:t>một</a:t>
            </a:r>
            <a:r>
              <a:rPr lang="en-CA" sz="2400" dirty="0">
                <a:solidFill>
                  <a:schemeClr val="bg2"/>
                </a:solidFill>
              </a:rPr>
              <a:t> “thing” </a:t>
            </a:r>
            <a:r>
              <a:rPr lang="en-CA" sz="2400" dirty="0" err="1">
                <a:solidFill>
                  <a:schemeClr val="bg2"/>
                </a:solidFill>
              </a:rPr>
              <a:t>trong</a:t>
            </a:r>
            <a:r>
              <a:rPr lang="en-CA" sz="2400" dirty="0">
                <a:solidFill>
                  <a:schemeClr val="bg2"/>
                </a:solidFill>
              </a:rPr>
              <a:t> “internet of things” </a:t>
            </a:r>
            <a:r>
              <a:rPr lang="en-CA" sz="2400" dirty="0" err="1">
                <a:solidFill>
                  <a:schemeClr val="bg2"/>
                </a:solidFill>
              </a:rPr>
              <a:t>là</a:t>
            </a:r>
            <a:r>
              <a:rPr lang="en-CA" sz="2400" dirty="0">
                <a:solidFill>
                  <a:schemeClr val="bg2"/>
                </a:solidFill>
              </a:rPr>
              <a:t> </a:t>
            </a:r>
            <a:r>
              <a:rPr lang="en-CA" sz="2400" dirty="0" err="1">
                <a:solidFill>
                  <a:schemeClr val="bg2"/>
                </a:solidFill>
              </a:rPr>
              <a:t>một</a:t>
            </a:r>
            <a:r>
              <a:rPr lang="en-CA" sz="2400" dirty="0">
                <a:solidFill>
                  <a:schemeClr val="bg2"/>
                </a:solidFill>
              </a:rPr>
              <a:t> </a:t>
            </a:r>
            <a:r>
              <a:rPr lang="en-CA" sz="2400" dirty="0" err="1">
                <a:solidFill>
                  <a:schemeClr val="bg2"/>
                </a:solidFill>
              </a:rPr>
              <a:t>đơn</a:t>
            </a:r>
            <a:r>
              <a:rPr lang="en-CA" sz="2400" dirty="0">
                <a:solidFill>
                  <a:schemeClr val="bg2"/>
                </a:solidFill>
              </a:rPr>
              <a:t> </a:t>
            </a:r>
            <a:r>
              <a:rPr lang="en-CA" sz="2400" dirty="0" err="1">
                <a:solidFill>
                  <a:schemeClr val="bg2"/>
                </a:solidFill>
              </a:rPr>
              <a:t>vị</a:t>
            </a:r>
            <a:r>
              <a:rPr lang="en-CA" sz="2400" dirty="0">
                <a:solidFill>
                  <a:schemeClr val="bg2"/>
                </a:solidFill>
              </a:rPr>
              <a:t> </a:t>
            </a:r>
            <a:r>
              <a:rPr lang="en-CA" sz="2400" dirty="0" err="1">
                <a:solidFill>
                  <a:schemeClr val="bg2"/>
                </a:solidFill>
              </a:rPr>
              <a:t>xử</a:t>
            </a:r>
            <a:r>
              <a:rPr lang="en-CA" sz="2400" dirty="0">
                <a:solidFill>
                  <a:schemeClr val="bg2"/>
                </a:solidFill>
              </a:rPr>
              <a:t> </a:t>
            </a:r>
            <a:r>
              <a:rPr lang="en-CA" sz="2400" dirty="0" err="1">
                <a:solidFill>
                  <a:schemeClr val="bg2"/>
                </a:solidFill>
              </a:rPr>
              <a:t>lý</a:t>
            </a:r>
            <a:r>
              <a:rPr lang="en-CA" sz="2400" dirty="0">
                <a:solidFill>
                  <a:schemeClr val="bg2"/>
                </a:solidFill>
              </a:rPr>
              <a:t> (</a:t>
            </a:r>
            <a:r>
              <a:rPr lang="en-CA" sz="2400" dirty="0" err="1">
                <a:solidFill>
                  <a:schemeClr val="bg2"/>
                </a:solidFill>
              </a:rPr>
              <a:t>có</a:t>
            </a:r>
            <a:r>
              <a:rPr lang="en-CA" sz="2400" dirty="0">
                <a:solidFill>
                  <a:schemeClr val="bg2"/>
                </a:solidFill>
              </a:rPr>
              <a:t> </a:t>
            </a:r>
            <a:r>
              <a:rPr lang="en-CA" sz="2400" dirty="0" err="1">
                <a:solidFill>
                  <a:schemeClr val="bg2"/>
                </a:solidFill>
              </a:rPr>
              <a:t>định</a:t>
            </a:r>
            <a:r>
              <a:rPr lang="en-CA" sz="2400" dirty="0">
                <a:solidFill>
                  <a:schemeClr val="bg2"/>
                </a:solidFill>
              </a:rPr>
              <a:t> </a:t>
            </a:r>
            <a:r>
              <a:rPr lang="en-CA" sz="2400" dirty="0" err="1">
                <a:solidFill>
                  <a:schemeClr val="bg2"/>
                </a:solidFill>
              </a:rPr>
              <a:t>danh</a:t>
            </a:r>
            <a:r>
              <a:rPr lang="en-CA" sz="2400" dirty="0">
                <a:solidFill>
                  <a:schemeClr val="bg2"/>
                </a:solidFill>
              </a:rPr>
              <a:t> </a:t>
            </a:r>
            <a:r>
              <a:rPr lang="en-CA" sz="2400" dirty="0" err="1">
                <a:solidFill>
                  <a:schemeClr val="bg2"/>
                </a:solidFill>
              </a:rPr>
              <a:t>duy</a:t>
            </a:r>
            <a:r>
              <a:rPr lang="en-CA" sz="2400" dirty="0">
                <a:solidFill>
                  <a:schemeClr val="bg2"/>
                </a:solidFill>
              </a:rPr>
              <a:t> </a:t>
            </a:r>
            <a:r>
              <a:rPr lang="en-CA" sz="2400" dirty="0" err="1">
                <a:solidFill>
                  <a:schemeClr val="bg2"/>
                </a:solidFill>
              </a:rPr>
              <a:t>nhất</a:t>
            </a:r>
            <a:r>
              <a:rPr lang="en-CA" sz="2400" dirty="0">
                <a:solidFill>
                  <a:schemeClr val="bg2"/>
                </a:solidFill>
              </a:rPr>
              <a:t>) </a:t>
            </a:r>
            <a:r>
              <a:rPr lang="en-CA" sz="2400" dirty="0" err="1">
                <a:solidFill>
                  <a:schemeClr val="bg2"/>
                </a:solidFill>
              </a:rPr>
              <a:t>có</a:t>
            </a:r>
            <a:r>
              <a:rPr lang="en-CA" sz="2400" dirty="0">
                <a:solidFill>
                  <a:schemeClr val="bg2"/>
                </a:solidFill>
              </a:rPr>
              <a:t> </a:t>
            </a:r>
            <a:r>
              <a:rPr lang="en-CA" sz="2400" dirty="0" err="1">
                <a:solidFill>
                  <a:schemeClr val="bg2"/>
                </a:solidFill>
              </a:rPr>
              <a:t>khả</a:t>
            </a:r>
            <a:r>
              <a:rPr lang="en-CA" sz="2400" dirty="0">
                <a:solidFill>
                  <a:schemeClr val="bg2"/>
                </a:solidFill>
              </a:rPr>
              <a:t> </a:t>
            </a:r>
            <a:r>
              <a:rPr lang="en-CA" sz="2400" dirty="0" err="1">
                <a:solidFill>
                  <a:schemeClr val="bg2"/>
                </a:solidFill>
              </a:rPr>
              <a:t>năng</a:t>
            </a:r>
            <a:r>
              <a:rPr lang="en-CA" sz="2400" dirty="0">
                <a:solidFill>
                  <a:schemeClr val="bg2"/>
                </a:solidFill>
              </a:rPr>
              <a:t> </a:t>
            </a:r>
            <a:r>
              <a:rPr lang="en-CA" sz="2400" dirty="0" err="1">
                <a:solidFill>
                  <a:schemeClr val="bg2"/>
                </a:solidFill>
              </a:rPr>
              <a:t>kết</a:t>
            </a:r>
            <a:r>
              <a:rPr lang="en-CA" sz="2400" dirty="0">
                <a:solidFill>
                  <a:schemeClr val="bg2"/>
                </a:solidFill>
              </a:rPr>
              <a:t> </a:t>
            </a:r>
            <a:r>
              <a:rPr lang="en-CA" sz="2400" dirty="0" err="1">
                <a:solidFill>
                  <a:schemeClr val="bg2"/>
                </a:solidFill>
              </a:rPr>
              <a:t>nối</a:t>
            </a:r>
            <a:r>
              <a:rPr lang="en-CA" sz="2400" dirty="0">
                <a:solidFill>
                  <a:schemeClr val="bg2"/>
                </a:solidFill>
              </a:rPr>
              <a:t> internet </a:t>
            </a:r>
            <a:r>
              <a:rPr lang="en-CA" sz="2400" dirty="0" err="1">
                <a:solidFill>
                  <a:schemeClr val="bg2"/>
                </a:solidFill>
              </a:rPr>
              <a:t>để</a:t>
            </a:r>
            <a:r>
              <a:rPr lang="en-CA" sz="2400" dirty="0">
                <a:solidFill>
                  <a:schemeClr val="bg2"/>
                </a:solidFill>
              </a:rPr>
              <a:t> </a:t>
            </a:r>
            <a:r>
              <a:rPr lang="en-CA" sz="2400" dirty="0" err="1">
                <a:solidFill>
                  <a:schemeClr val="bg2"/>
                </a:solidFill>
              </a:rPr>
              <a:t>trao</a:t>
            </a:r>
            <a:r>
              <a:rPr lang="en-CA" sz="2400" dirty="0">
                <a:solidFill>
                  <a:schemeClr val="bg2"/>
                </a:solidFill>
              </a:rPr>
              <a:t> </a:t>
            </a:r>
            <a:r>
              <a:rPr lang="en-CA" sz="2400" dirty="0" err="1">
                <a:solidFill>
                  <a:schemeClr val="bg2"/>
                </a:solidFill>
              </a:rPr>
              <a:t>đổi</a:t>
            </a:r>
            <a:r>
              <a:rPr lang="en-CA" sz="2400" dirty="0">
                <a:solidFill>
                  <a:schemeClr val="bg2"/>
                </a:solidFill>
              </a:rPr>
              <a:t> </a:t>
            </a:r>
            <a:r>
              <a:rPr lang="en-CA" sz="2400" dirty="0" err="1">
                <a:solidFill>
                  <a:schemeClr val="bg2"/>
                </a:solidFill>
              </a:rPr>
              <a:t>dữ</a:t>
            </a:r>
            <a:r>
              <a:rPr lang="en-CA" sz="2400" dirty="0">
                <a:solidFill>
                  <a:schemeClr val="bg2"/>
                </a:solidFill>
              </a:rPr>
              <a:t> </a:t>
            </a:r>
            <a:r>
              <a:rPr lang="en-CA" sz="2400" dirty="0" err="1">
                <a:solidFill>
                  <a:schemeClr val="bg2"/>
                </a:solidFill>
              </a:rPr>
              <a:t>liệu</a:t>
            </a:r>
            <a:r>
              <a:rPr lang="en-CA" sz="2400" dirty="0">
                <a:solidFill>
                  <a:schemeClr val="bg2"/>
                </a:solidFill>
              </a:rPr>
              <a:t> </a:t>
            </a:r>
            <a:r>
              <a:rPr lang="en-CA" sz="2400" dirty="0" err="1">
                <a:solidFill>
                  <a:schemeClr val="bg2"/>
                </a:solidFill>
              </a:rPr>
              <a:t>với</a:t>
            </a:r>
            <a:r>
              <a:rPr lang="en-CA" sz="2400" dirty="0">
                <a:solidFill>
                  <a:schemeClr val="bg2"/>
                </a:solidFill>
              </a:rPr>
              <a:t> server/cloud</a:t>
            </a:r>
            <a:endParaRPr sz="2400" dirty="0">
              <a:solidFill>
                <a:schemeClr val="bg2"/>
              </a:solidFill>
            </a:endParaRPr>
          </a:p>
          <a:p>
            <a:pPr marL="457200" lvl="0" indent="-369570" algn="l" rtl="0">
              <a:spcBef>
                <a:spcPts val="1200"/>
              </a:spcBef>
              <a:spcAft>
                <a:spcPts val="0"/>
              </a:spcAft>
              <a:buSzPct val="100000"/>
              <a:buChar char="-"/>
            </a:pPr>
            <a:r>
              <a:rPr lang="en-CA" sz="2400" dirty="0" err="1">
                <a:solidFill>
                  <a:schemeClr val="bg2"/>
                </a:solidFill>
              </a:rPr>
              <a:t>Các</a:t>
            </a:r>
            <a:r>
              <a:rPr lang="en-CA" sz="2400" dirty="0">
                <a:solidFill>
                  <a:schemeClr val="bg2"/>
                </a:solidFill>
              </a:rPr>
              <a:t> </a:t>
            </a:r>
            <a:r>
              <a:rPr lang="en-CA" sz="2400" dirty="0" err="1">
                <a:solidFill>
                  <a:schemeClr val="bg2"/>
                </a:solidFill>
              </a:rPr>
              <a:t>thiết</a:t>
            </a:r>
            <a:r>
              <a:rPr lang="en-CA" sz="2400" dirty="0">
                <a:solidFill>
                  <a:schemeClr val="bg2"/>
                </a:solidFill>
              </a:rPr>
              <a:t> </a:t>
            </a:r>
            <a:r>
              <a:rPr lang="en-CA" sz="2400" dirty="0" err="1">
                <a:solidFill>
                  <a:schemeClr val="bg2"/>
                </a:solidFill>
              </a:rPr>
              <a:t>bị</a:t>
            </a:r>
            <a:r>
              <a:rPr lang="en-CA" sz="2400" dirty="0">
                <a:solidFill>
                  <a:schemeClr val="bg2"/>
                </a:solidFill>
              </a:rPr>
              <a:t> </a:t>
            </a:r>
            <a:r>
              <a:rPr lang="en-CA" sz="2400" dirty="0" err="1">
                <a:solidFill>
                  <a:schemeClr val="bg2"/>
                </a:solidFill>
              </a:rPr>
              <a:t>được</a:t>
            </a:r>
            <a:r>
              <a:rPr lang="en-CA" sz="2400" dirty="0">
                <a:solidFill>
                  <a:schemeClr val="bg2"/>
                </a:solidFill>
              </a:rPr>
              <a:t> </a:t>
            </a:r>
            <a:r>
              <a:rPr lang="en-CA" sz="2400" dirty="0" err="1">
                <a:solidFill>
                  <a:schemeClr val="bg2"/>
                </a:solidFill>
              </a:rPr>
              <a:t>gọi</a:t>
            </a:r>
            <a:r>
              <a:rPr lang="en-CA" sz="2400" dirty="0">
                <a:solidFill>
                  <a:schemeClr val="bg2"/>
                </a:solidFill>
              </a:rPr>
              <a:t> </a:t>
            </a:r>
            <a:r>
              <a:rPr lang="en-CA" sz="2400" dirty="0" err="1">
                <a:solidFill>
                  <a:schemeClr val="bg2"/>
                </a:solidFill>
              </a:rPr>
              <a:t>là</a:t>
            </a:r>
            <a:r>
              <a:rPr lang="en-CA" sz="2400" dirty="0">
                <a:solidFill>
                  <a:schemeClr val="bg2"/>
                </a:solidFill>
              </a:rPr>
              <a:t> “smart-devices” hay “connected devices”</a:t>
            </a:r>
            <a:endParaRPr sz="2400" dirty="0">
              <a:solidFill>
                <a:schemeClr val="bg2"/>
              </a:solidFill>
            </a:endParaRPr>
          </a:p>
          <a:p>
            <a:pPr marL="457200" lvl="0" indent="-369570" algn="l" rtl="0">
              <a:spcBef>
                <a:spcPts val="1200"/>
              </a:spcBef>
              <a:spcAft>
                <a:spcPts val="0"/>
              </a:spcAft>
              <a:buSzPct val="100000"/>
              <a:buChar char="-"/>
            </a:pPr>
            <a:r>
              <a:rPr lang="en-CA" sz="2400" dirty="0" err="1">
                <a:solidFill>
                  <a:schemeClr val="bg2"/>
                </a:solidFill>
              </a:rPr>
              <a:t>Thiết</a:t>
            </a:r>
            <a:r>
              <a:rPr lang="en-CA" sz="2400" dirty="0">
                <a:solidFill>
                  <a:schemeClr val="bg2"/>
                </a:solidFill>
              </a:rPr>
              <a:t> </a:t>
            </a:r>
            <a:r>
              <a:rPr lang="en-CA" sz="2400" dirty="0" err="1">
                <a:solidFill>
                  <a:schemeClr val="bg2"/>
                </a:solidFill>
              </a:rPr>
              <a:t>bị</a:t>
            </a:r>
            <a:r>
              <a:rPr lang="en-CA" sz="2400" dirty="0">
                <a:solidFill>
                  <a:schemeClr val="bg2"/>
                </a:solidFill>
              </a:rPr>
              <a:t> </a:t>
            </a:r>
            <a:r>
              <a:rPr lang="en-CA" sz="2400" dirty="0" err="1">
                <a:solidFill>
                  <a:schemeClr val="bg2"/>
                </a:solidFill>
              </a:rPr>
              <a:t>giao</a:t>
            </a:r>
            <a:r>
              <a:rPr lang="en-CA" sz="2400" dirty="0">
                <a:solidFill>
                  <a:schemeClr val="bg2"/>
                </a:solidFill>
              </a:rPr>
              <a:t> </a:t>
            </a:r>
            <a:r>
              <a:rPr lang="en-CA" sz="2400" dirty="0" err="1">
                <a:solidFill>
                  <a:schemeClr val="bg2"/>
                </a:solidFill>
              </a:rPr>
              <a:t>tiếp</a:t>
            </a:r>
            <a:r>
              <a:rPr lang="en-CA" sz="2400" dirty="0">
                <a:solidFill>
                  <a:schemeClr val="bg2"/>
                </a:solidFill>
              </a:rPr>
              <a:t> </a:t>
            </a:r>
            <a:r>
              <a:rPr lang="en-CA" sz="2400" dirty="0" err="1">
                <a:solidFill>
                  <a:schemeClr val="bg2"/>
                </a:solidFill>
              </a:rPr>
              <a:t>với</a:t>
            </a:r>
            <a:r>
              <a:rPr lang="en-CA" sz="2400" dirty="0">
                <a:solidFill>
                  <a:schemeClr val="bg2"/>
                </a:solidFill>
              </a:rPr>
              <a:t> </a:t>
            </a:r>
            <a:r>
              <a:rPr lang="en-CA" sz="2400" dirty="0" err="1">
                <a:solidFill>
                  <a:schemeClr val="bg2"/>
                </a:solidFill>
              </a:rPr>
              <a:t>hai</a:t>
            </a:r>
            <a:r>
              <a:rPr lang="en-CA" sz="2400" dirty="0">
                <a:solidFill>
                  <a:schemeClr val="bg2"/>
                </a:solidFill>
              </a:rPr>
              <a:t> </a:t>
            </a:r>
            <a:r>
              <a:rPr lang="en-CA" sz="2400" dirty="0" err="1">
                <a:solidFill>
                  <a:schemeClr val="bg2"/>
                </a:solidFill>
              </a:rPr>
              <a:t>loại</a:t>
            </a:r>
            <a:r>
              <a:rPr lang="en-CA" sz="2400" dirty="0">
                <a:solidFill>
                  <a:schemeClr val="bg2"/>
                </a:solidFill>
              </a:rPr>
              <a:t> </a:t>
            </a:r>
            <a:r>
              <a:rPr lang="en-CA" sz="2400" dirty="0" err="1">
                <a:solidFill>
                  <a:schemeClr val="bg2"/>
                </a:solidFill>
              </a:rPr>
              <a:t>dữ</a:t>
            </a:r>
            <a:r>
              <a:rPr lang="en-CA" sz="2400" dirty="0">
                <a:solidFill>
                  <a:schemeClr val="bg2"/>
                </a:solidFill>
              </a:rPr>
              <a:t> </a:t>
            </a:r>
            <a:r>
              <a:rPr lang="en-CA" sz="2400" dirty="0" err="1">
                <a:solidFill>
                  <a:schemeClr val="bg2"/>
                </a:solidFill>
              </a:rPr>
              <a:t>liệu</a:t>
            </a:r>
            <a:r>
              <a:rPr lang="en-CA" sz="2400" dirty="0">
                <a:solidFill>
                  <a:schemeClr val="bg2"/>
                </a:solidFill>
              </a:rPr>
              <a:t>: </a:t>
            </a:r>
            <a:endParaRPr sz="2400" dirty="0">
              <a:solidFill>
                <a:schemeClr val="bg2"/>
              </a:solidFill>
            </a:endParaRPr>
          </a:p>
          <a:p>
            <a:pPr marL="914400" lvl="1" indent="-369569" algn="l" rtl="0">
              <a:spcBef>
                <a:spcPts val="0"/>
              </a:spcBef>
              <a:spcAft>
                <a:spcPts val="0"/>
              </a:spcAft>
              <a:buSzPct val="100000"/>
              <a:buChar char="-"/>
            </a:pPr>
            <a:r>
              <a:rPr lang="en-CA" sz="2400" dirty="0">
                <a:solidFill>
                  <a:schemeClr val="bg2"/>
                </a:solidFill>
              </a:rPr>
              <a:t>Telemetry (</a:t>
            </a:r>
            <a:r>
              <a:rPr lang="en-CA" sz="2400" dirty="0" err="1">
                <a:solidFill>
                  <a:schemeClr val="bg2"/>
                </a:solidFill>
              </a:rPr>
              <a:t>dữ</a:t>
            </a:r>
            <a:r>
              <a:rPr lang="en-CA" sz="2400" dirty="0">
                <a:solidFill>
                  <a:schemeClr val="bg2"/>
                </a:solidFill>
              </a:rPr>
              <a:t> </a:t>
            </a:r>
            <a:r>
              <a:rPr lang="en-CA" sz="2400" dirty="0" err="1">
                <a:solidFill>
                  <a:schemeClr val="bg2"/>
                </a:solidFill>
              </a:rPr>
              <a:t>liệu</a:t>
            </a:r>
            <a:r>
              <a:rPr lang="en-CA" sz="2400" dirty="0">
                <a:solidFill>
                  <a:schemeClr val="bg2"/>
                </a:solidFill>
              </a:rPr>
              <a:t> </a:t>
            </a:r>
            <a:r>
              <a:rPr lang="en-CA" sz="2400" dirty="0" err="1">
                <a:solidFill>
                  <a:schemeClr val="bg2"/>
                </a:solidFill>
              </a:rPr>
              <a:t>thu</a:t>
            </a:r>
            <a:r>
              <a:rPr lang="en-CA" sz="2400" dirty="0">
                <a:solidFill>
                  <a:schemeClr val="bg2"/>
                </a:solidFill>
              </a:rPr>
              <a:t> </a:t>
            </a:r>
            <a:r>
              <a:rPr lang="en-CA" sz="2400" dirty="0" err="1">
                <a:solidFill>
                  <a:schemeClr val="bg2"/>
                </a:solidFill>
              </a:rPr>
              <a:t>thập</a:t>
            </a:r>
            <a:r>
              <a:rPr lang="en-CA" sz="2400" dirty="0">
                <a:solidFill>
                  <a:schemeClr val="bg2"/>
                </a:solidFill>
              </a:rPr>
              <a:t>)</a:t>
            </a:r>
            <a:endParaRPr sz="2400" dirty="0">
              <a:solidFill>
                <a:schemeClr val="bg2"/>
              </a:solidFill>
            </a:endParaRPr>
          </a:p>
          <a:p>
            <a:pPr marL="914400" lvl="1" indent="-369569" algn="l" rtl="0">
              <a:spcBef>
                <a:spcPts val="0"/>
              </a:spcBef>
              <a:spcAft>
                <a:spcPts val="0"/>
              </a:spcAft>
              <a:buSzPct val="100000"/>
              <a:buChar char="-"/>
            </a:pPr>
            <a:r>
              <a:rPr lang="en-CA" sz="2400" dirty="0">
                <a:solidFill>
                  <a:schemeClr val="bg2"/>
                </a:solidFill>
              </a:rPr>
              <a:t>State (</a:t>
            </a:r>
            <a:r>
              <a:rPr lang="en-CA" sz="2400" dirty="0" err="1">
                <a:solidFill>
                  <a:schemeClr val="bg2"/>
                </a:solidFill>
              </a:rPr>
              <a:t>trạng</a:t>
            </a:r>
            <a:r>
              <a:rPr lang="en-CA" sz="2400" dirty="0">
                <a:solidFill>
                  <a:schemeClr val="bg2"/>
                </a:solidFill>
              </a:rPr>
              <a:t> </a:t>
            </a:r>
            <a:r>
              <a:rPr lang="en-CA" sz="2400" dirty="0" err="1">
                <a:solidFill>
                  <a:schemeClr val="bg2"/>
                </a:solidFill>
              </a:rPr>
              <a:t>thái</a:t>
            </a:r>
            <a:r>
              <a:rPr lang="en-CA" sz="2400" dirty="0">
                <a:solidFill>
                  <a:schemeClr val="bg2"/>
                </a:solidFill>
              </a:rPr>
              <a:t> </a:t>
            </a:r>
            <a:r>
              <a:rPr lang="en-CA" sz="2400" dirty="0" err="1">
                <a:solidFill>
                  <a:schemeClr val="bg2"/>
                </a:solidFill>
              </a:rPr>
              <a:t>của</a:t>
            </a:r>
            <a:r>
              <a:rPr lang="en-CA" sz="2400" dirty="0">
                <a:solidFill>
                  <a:schemeClr val="bg2"/>
                </a:solidFill>
              </a:rPr>
              <a:t> </a:t>
            </a:r>
            <a:r>
              <a:rPr lang="en-CA" sz="2400" dirty="0" err="1">
                <a:solidFill>
                  <a:schemeClr val="bg2"/>
                </a:solidFill>
              </a:rPr>
              <a:t>thiết</a:t>
            </a:r>
            <a:r>
              <a:rPr lang="en-CA" sz="2400" dirty="0">
                <a:solidFill>
                  <a:schemeClr val="bg2"/>
                </a:solidFill>
              </a:rPr>
              <a:t> </a:t>
            </a:r>
            <a:r>
              <a:rPr lang="en-CA" sz="2400" dirty="0" err="1">
                <a:solidFill>
                  <a:schemeClr val="bg2"/>
                </a:solidFill>
              </a:rPr>
              <a:t>bị</a:t>
            </a:r>
            <a:r>
              <a:rPr lang="en-CA" sz="2400" dirty="0">
                <a:solidFill>
                  <a:schemeClr val="bg2"/>
                </a:solidFill>
              </a:rPr>
              <a:t>)</a:t>
            </a:r>
            <a:endParaRPr sz="2400" dirty="0">
              <a:solidFill>
                <a:schemeClr val="bg2"/>
              </a:solidFill>
            </a:endParaRPr>
          </a:p>
          <a:p>
            <a:pPr marL="457200" lvl="0" indent="0" algn="l" rtl="0">
              <a:spcBef>
                <a:spcPts val="1200"/>
              </a:spcBef>
              <a:spcAft>
                <a:spcPts val="1200"/>
              </a:spcAft>
              <a:buNone/>
            </a:pPr>
            <a:endParaRPr sz="2400" dirty="0">
              <a:solidFill>
                <a:schemeClr val="bg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8" name="Picture 7">
            <a:extLst>
              <a:ext uri="{FF2B5EF4-FFF2-40B4-BE49-F238E27FC236}">
                <a16:creationId xmlns:a16="http://schemas.microsoft.com/office/drawing/2014/main" id="{E2BA636F-2965-7390-B984-51BCF4D84B22}"/>
              </a:ext>
            </a:extLst>
          </p:cNvPr>
          <p:cNvPicPr>
            <a:picLocks noChangeAspect="1"/>
          </p:cNvPicPr>
          <p:nvPr/>
        </p:nvPicPr>
        <p:blipFill>
          <a:blip r:embed="rId3"/>
          <a:stretch>
            <a:fillRect/>
          </a:stretch>
        </p:blipFill>
        <p:spPr>
          <a:xfrm>
            <a:off x="4223466" y="2181565"/>
            <a:ext cx="4512940" cy="2387310"/>
          </a:xfrm>
          <a:prstGeom prst="rect">
            <a:avLst/>
          </a:prstGeom>
        </p:spPr>
      </p:pic>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Nguyên</a:t>
            </a:r>
            <a:r>
              <a:rPr lang="en-CA" sz="2300" b="1" u="sng" dirty="0">
                <a:solidFill>
                  <a:srgbClr val="000000"/>
                </a:solidFill>
              </a:rPr>
              <a:t> </a:t>
            </a:r>
            <a:r>
              <a:rPr lang="en-CA" sz="2300" b="1" u="sng" dirty="0" err="1">
                <a:solidFill>
                  <a:srgbClr val="000000"/>
                </a:solidFill>
              </a:rPr>
              <a:t>lý</a:t>
            </a:r>
            <a:r>
              <a:rPr lang="en-CA" sz="2300" b="1" u="sng" dirty="0">
                <a:solidFill>
                  <a:srgbClr val="000000"/>
                </a:solidFill>
              </a:rPr>
              <a:t> </a:t>
            </a:r>
            <a:r>
              <a:rPr lang="en-CA" sz="2300" b="1" u="sng" dirty="0" err="1">
                <a:solidFill>
                  <a:srgbClr val="000000"/>
                </a:solidFill>
              </a:rPr>
              <a:t>hoạt</a:t>
            </a:r>
            <a:r>
              <a:rPr lang="en-CA" sz="2300" b="1" u="sng" dirty="0">
                <a:solidFill>
                  <a:srgbClr val="000000"/>
                </a:solidFill>
              </a:rPr>
              <a:t> </a:t>
            </a:r>
            <a:r>
              <a:rPr lang="en-CA" sz="2300" b="1" u="sng" dirty="0" err="1">
                <a:solidFill>
                  <a:srgbClr val="000000"/>
                </a:solidFill>
              </a:rPr>
              <a:t>động</a:t>
            </a:r>
            <a:r>
              <a:rPr lang="en-CA" sz="2300" b="1" u="sng" dirty="0">
                <a:solidFill>
                  <a:srgbClr val="000000"/>
                </a:solidFill>
              </a:rPr>
              <a:t> </a:t>
            </a:r>
            <a:r>
              <a:rPr lang="en-CA" sz="2300" b="1" u="sng" dirty="0" err="1">
                <a:solidFill>
                  <a:srgbClr val="000000"/>
                </a:solidFill>
              </a:rPr>
              <a:t>của</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pic>
        <p:nvPicPr>
          <p:cNvPr id="6" name="Picture 5">
            <a:extLst>
              <a:ext uri="{FF2B5EF4-FFF2-40B4-BE49-F238E27FC236}">
                <a16:creationId xmlns:a16="http://schemas.microsoft.com/office/drawing/2014/main" id="{2C62D826-1188-31E8-10E6-E5F51A4669D9}"/>
              </a:ext>
            </a:extLst>
          </p:cNvPr>
          <p:cNvPicPr>
            <a:picLocks noChangeAspect="1"/>
          </p:cNvPicPr>
          <p:nvPr/>
        </p:nvPicPr>
        <p:blipFill>
          <a:blip r:embed="rId4"/>
          <a:stretch>
            <a:fillRect/>
          </a:stretch>
        </p:blipFill>
        <p:spPr>
          <a:xfrm>
            <a:off x="200587" y="2045300"/>
            <a:ext cx="4082594" cy="2752164"/>
          </a:xfrm>
          <a:prstGeom prst="rect">
            <a:avLst/>
          </a:prstGeom>
        </p:spPr>
      </p:pic>
    </p:spTree>
    <p:extLst>
      <p:ext uri="{BB962C8B-B14F-4D97-AF65-F5344CB8AC3E}">
        <p14:creationId xmlns:p14="http://schemas.microsoft.com/office/powerpoint/2010/main" val="1956129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Nguyên</a:t>
            </a:r>
            <a:r>
              <a:rPr lang="en-CA" sz="2300" b="1" u="sng" dirty="0">
                <a:solidFill>
                  <a:srgbClr val="000000"/>
                </a:solidFill>
              </a:rPr>
              <a:t> </a:t>
            </a:r>
            <a:r>
              <a:rPr lang="en-CA" sz="2300" b="1" u="sng" dirty="0" err="1">
                <a:solidFill>
                  <a:srgbClr val="000000"/>
                </a:solidFill>
              </a:rPr>
              <a:t>lý</a:t>
            </a:r>
            <a:r>
              <a:rPr lang="en-CA" sz="2300" b="1" u="sng" dirty="0">
                <a:solidFill>
                  <a:srgbClr val="000000"/>
                </a:solidFill>
              </a:rPr>
              <a:t> </a:t>
            </a:r>
            <a:r>
              <a:rPr lang="en-CA" sz="2300" b="1" u="sng" dirty="0" err="1">
                <a:solidFill>
                  <a:srgbClr val="000000"/>
                </a:solidFill>
              </a:rPr>
              <a:t>hoạt</a:t>
            </a:r>
            <a:r>
              <a:rPr lang="en-CA" sz="2300" b="1" u="sng" dirty="0">
                <a:solidFill>
                  <a:srgbClr val="000000"/>
                </a:solidFill>
              </a:rPr>
              <a:t> </a:t>
            </a:r>
            <a:r>
              <a:rPr lang="en-CA" sz="2300" b="1" u="sng" dirty="0" err="1">
                <a:solidFill>
                  <a:srgbClr val="000000"/>
                </a:solidFill>
              </a:rPr>
              <a:t>động</a:t>
            </a:r>
            <a:r>
              <a:rPr lang="en-CA" sz="2300" b="1" u="sng" dirty="0">
                <a:solidFill>
                  <a:srgbClr val="000000"/>
                </a:solidFill>
              </a:rPr>
              <a:t> </a:t>
            </a:r>
            <a:r>
              <a:rPr lang="en-CA" sz="2300" b="1" u="sng" dirty="0" err="1">
                <a:solidFill>
                  <a:srgbClr val="000000"/>
                </a:solidFill>
              </a:rPr>
              <a:t>của</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pic>
        <p:nvPicPr>
          <p:cNvPr id="3" name="Picture 2">
            <a:extLst>
              <a:ext uri="{FF2B5EF4-FFF2-40B4-BE49-F238E27FC236}">
                <a16:creationId xmlns:a16="http://schemas.microsoft.com/office/drawing/2014/main" id="{80EE797D-9137-8066-DA68-A3B826C4DF03}"/>
              </a:ext>
            </a:extLst>
          </p:cNvPr>
          <p:cNvPicPr>
            <a:picLocks noChangeAspect="1"/>
          </p:cNvPicPr>
          <p:nvPr/>
        </p:nvPicPr>
        <p:blipFill>
          <a:blip r:embed="rId3"/>
          <a:stretch>
            <a:fillRect/>
          </a:stretch>
        </p:blipFill>
        <p:spPr>
          <a:xfrm>
            <a:off x="1246832" y="1842789"/>
            <a:ext cx="6863032" cy="3035870"/>
          </a:xfrm>
          <a:prstGeom prst="rect">
            <a:avLst/>
          </a:prstGeom>
        </p:spPr>
      </p:pic>
    </p:spTree>
    <p:extLst>
      <p:ext uri="{BB962C8B-B14F-4D97-AF65-F5344CB8AC3E}">
        <p14:creationId xmlns:p14="http://schemas.microsoft.com/office/powerpoint/2010/main" val="1975363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Nguyên</a:t>
            </a:r>
            <a:r>
              <a:rPr lang="en-CA" sz="2300" b="1" u="sng" dirty="0">
                <a:solidFill>
                  <a:srgbClr val="000000"/>
                </a:solidFill>
              </a:rPr>
              <a:t> </a:t>
            </a:r>
            <a:r>
              <a:rPr lang="en-CA" sz="2300" b="1" u="sng" dirty="0" err="1">
                <a:solidFill>
                  <a:srgbClr val="000000"/>
                </a:solidFill>
              </a:rPr>
              <a:t>lý</a:t>
            </a:r>
            <a:r>
              <a:rPr lang="en-CA" sz="2300" b="1" u="sng" dirty="0">
                <a:solidFill>
                  <a:srgbClr val="000000"/>
                </a:solidFill>
              </a:rPr>
              <a:t> </a:t>
            </a:r>
            <a:r>
              <a:rPr lang="en-CA" sz="2300" b="1" u="sng" dirty="0" err="1">
                <a:solidFill>
                  <a:srgbClr val="000000"/>
                </a:solidFill>
              </a:rPr>
              <a:t>hoạt</a:t>
            </a:r>
            <a:r>
              <a:rPr lang="en-CA" sz="2300" b="1" u="sng" dirty="0">
                <a:solidFill>
                  <a:srgbClr val="000000"/>
                </a:solidFill>
              </a:rPr>
              <a:t> </a:t>
            </a:r>
            <a:r>
              <a:rPr lang="en-CA" sz="2300" b="1" u="sng" dirty="0" err="1">
                <a:solidFill>
                  <a:srgbClr val="000000"/>
                </a:solidFill>
              </a:rPr>
              <a:t>động</a:t>
            </a:r>
            <a:r>
              <a:rPr lang="en-CA" sz="2300" b="1" u="sng" dirty="0">
                <a:solidFill>
                  <a:srgbClr val="000000"/>
                </a:solidFill>
              </a:rPr>
              <a:t> </a:t>
            </a:r>
            <a:r>
              <a:rPr lang="en-CA" sz="2300" b="1" u="sng" dirty="0" err="1">
                <a:solidFill>
                  <a:srgbClr val="000000"/>
                </a:solidFill>
              </a:rPr>
              <a:t>của</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pic>
        <p:nvPicPr>
          <p:cNvPr id="4" name="Picture 3">
            <a:extLst>
              <a:ext uri="{FF2B5EF4-FFF2-40B4-BE49-F238E27FC236}">
                <a16:creationId xmlns:a16="http://schemas.microsoft.com/office/drawing/2014/main" id="{C0CF2D5D-3276-8AD1-9D7D-FBB2E34BF29D}"/>
              </a:ext>
            </a:extLst>
          </p:cNvPr>
          <p:cNvPicPr>
            <a:picLocks noChangeAspect="1"/>
          </p:cNvPicPr>
          <p:nvPr/>
        </p:nvPicPr>
        <p:blipFill>
          <a:blip r:embed="rId3"/>
          <a:stretch>
            <a:fillRect/>
          </a:stretch>
        </p:blipFill>
        <p:spPr>
          <a:xfrm>
            <a:off x="1817649" y="1759109"/>
            <a:ext cx="5648625" cy="3200396"/>
          </a:xfrm>
          <a:prstGeom prst="rect">
            <a:avLst/>
          </a:prstGeom>
        </p:spPr>
      </p:pic>
    </p:spTree>
    <p:extLst>
      <p:ext uri="{BB962C8B-B14F-4D97-AF65-F5344CB8AC3E}">
        <p14:creationId xmlns:p14="http://schemas.microsoft.com/office/powerpoint/2010/main" val="1836046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Các</a:t>
            </a:r>
            <a:r>
              <a:rPr lang="en-CA" sz="2300" b="1" u="sng" dirty="0">
                <a:solidFill>
                  <a:srgbClr val="000000"/>
                </a:solidFill>
              </a:rPr>
              <a:t> </a:t>
            </a:r>
            <a:r>
              <a:rPr lang="en-CA" sz="2300" b="1" u="sng" dirty="0" err="1">
                <a:solidFill>
                  <a:srgbClr val="000000"/>
                </a:solidFill>
              </a:rPr>
              <a:t>loại</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r>
              <a:rPr lang="en-CA" sz="2300" b="1" u="sng" dirty="0">
                <a:solidFill>
                  <a:srgbClr val="000000"/>
                </a:solidFill>
              </a:rPr>
              <a:t> </a:t>
            </a:r>
            <a:r>
              <a:rPr lang="en-CA" sz="2300" b="1" u="sng" dirty="0" err="1">
                <a:solidFill>
                  <a:srgbClr val="000000"/>
                </a:solidFill>
              </a:rPr>
              <a:t>phổ</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pic>
        <p:nvPicPr>
          <p:cNvPr id="2" name="Picture 1" descr="Sound Transducer for Sensing and Generating Sounds">
            <a:extLst>
              <a:ext uri="{FF2B5EF4-FFF2-40B4-BE49-F238E27FC236}">
                <a16:creationId xmlns:a16="http://schemas.microsoft.com/office/drawing/2014/main" id="{70941B7F-ED52-BF20-8755-3E6676CF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659" y="1815275"/>
            <a:ext cx="3530512" cy="2993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8D34F6-C624-FC35-BF11-34638B531177}"/>
              </a:ext>
            </a:extLst>
          </p:cNvPr>
          <p:cNvSpPr txBox="1"/>
          <p:nvPr/>
        </p:nvSpPr>
        <p:spPr>
          <a:xfrm>
            <a:off x="2877015" y="4817327"/>
            <a:ext cx="3127917" cy="307777"/>
          </a:xfrm>
          <a:prstGeom prst="rect">
            <a:avLst/>
          </a:prstGeom>
          <a:noFill/>
        </p:spPr>
        <p:txBody>
          <a:bodyPr wrap="square" rtlCol="0">
            <a:spAutoFit/>
          </a:bodyPr>
          <a:lstStyle/>
          <a:p>
            <a:pPr algn="ctr"/>
            <a:r>
              <a:rPr lang="en-US" dirty="0" err="1">
                <a:latin typeface="Source Sans Pro" panose="020B0503030403020204" pitchFamily="34" charset="0"/>
                <a:ea typeface="Source Sans Pro" panose="020B0503030403020204" pitchFamily="34" charset="0"/>
              </a:rPr>
              <a:t>Cảm</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biến</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âm</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thanh</a:t>
            </a:r>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57018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Các</a:t>
            </a:r>
            <a:r>
              <a:rPr lang="en-CA" sz="2300" b="1" u="sng" dirty="0">
                <a:solidFill>
                  <a:srgbClr val="000000"/>
                </a:solidFill>
              </a:rPr>
              <a:t> </a:t>
            </a:r>
            <a:r>
              <a:rPr lang="en-CA" sz="2300" b="1" u="sng" dirty="0" err="1">
                <a:solidFill>
                  <a:srgbClr val="000000"/>
                </a:solidFill>
              </a:rPr>
              <a:t>loại</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r>
              <a:rPr lang="en-CA" sz="2300" b="1" u="sng" dirty="0">
                <a:solidFill>
                  <a:srgbClr val="000000"/>
                </a:solidFill>
              </a:rPr>
              <a:t> </a:t>
            </a:r>
            <a:r>
              <a:rPr lang="en-CA" sz="2300" b="1" u="sng" dirty="0" err="1">
                <a:solidFill>
                  <a:srgbClr val="000000"/>
                </a:solidFill>
              </a:rPr>
              <a:t>phổ</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sp>
        <p:nvSpPr>
          <p:cNvPr id="3" name="TextBox 2">
            <a:extLst>
              <a:ext uri="{FF2B5EF4-FFF2-40B4-BE49-F238E27FC236}">
                <a16:creationId xmlns:a16="http://schemas.microsoft.com/office/drawing/2014/main" id="{B88D34F6-C624-FC35-BF11-34638B531177}"/>
              </a:ext>
            </a:extLst>
          </p:cNvPr>
          <p:cNvSpPr txBox="1"/>
          <p:nvPr/>
        </p:nvSpPr>
        <p:spPr>
          <a:xfrm>
            <a:off x="2877015" y="4817327"/>
            <a:ext cx="3127917" cy="307777"/>
          </a:xfrm>
          <a:prstGeom prst="rect">
            <a:avLst/>
          </a:prstGeom>
          <a:noFill/>
        </p:spPr>
        <p:txBody>
          <a:bodyPr wrap="square" rtlCol="0">
            <a:spAutoFit/>
          </a:bodyPr>
          <a:lstStyle/>
          <a:p>
            <a:pPr algn="ctr"/>
            <a:r>
              <a:rPr lang="en-US" dirty="0" err="1">
                <a:latin typeface="Source Sans Pro" panose="020B0503030403020204" pitchFamily="34" charset="0"/>
                <a:ea typeface="Source Sans Pro" panose="020B0503030403020204" pitchFamily="34" charset="0"/>
              </a:rPr>
              <a:t>Cảm</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biến</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khí</a:t>
            </a:r>
            <a:r>
              <a:rPr lang="en-US" dirty="0">
                <a:latin typeface="Source Sans Pro" panose="020B0503030403020204" pitchFamily="34" charset="0"/>
                <a:ea typeface="Source Sans Pro" panose="020B0503030403020204" pitchFamily="34" charset="0"/>
              </a:rPr>
              <a:t> gas</a:t>
            </a:r>
          </a:p>
        </p:txBody>
      </p:sp>
      <p:pic>
        <p:nvPicPr>
          <p:cNvPr id="4" name="Picture 3" descr="Operating principle ‐MOS-type gas sensor">
            <a:extLst>
              <a:ext uri="{FF2B5EF4-FFF2-40B4-BE49-F238E27FC236}">
                <a16:creationId xmlns:a16="http://schemas.microsoft.com/office/drawing/2014/main" id="{08DD3BAB-24DB-FDC4-1527-B7A0E8738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2992" y="1724723"/>
            <a:ext cx="3258015" cy="3040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45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Các</a:t>
            </a:r>
            <a:r>
              <a:rPr lang="en-CA" sz="2300" b="1" u="sng" dirty="0">
                <a:solidFill>
                  <a:srgbClr val="000000"/>
                </a:solidFill>
              </a:rPr>
              <a:t> </a:t>
            </a:r>
            <a:r>
              <a:rPr lang="en-CA" sz="2300" b="1" u="sng" dirty="0" err="1">
                <a:solidFill>
                  <a:srgbClr val="000000"/>
                </a:solidFill>
              </a:rPr>
              <a:t>loại</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r>
              <a:rPr lang="en-CA" sz="2300" b="1" u="sng" dirty="0">
                <a:solidFill>
                  <a:srgbClr val="000000"/>
                </a:solidFill>
              </a:rPr>
              <a:t> </a:t>
            </a:r>
            <a:r>
              <a:rPr lang="en-CA" sz="2300" b="1" u="sng" dirty="0" err="1">
                <a:solidFill>
                  <a:srgbClr val="000000"/>
                </a:solidFill>
              </a:rPr>
              <a:t>phổ</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sp>
        <p:nvSpPr>
          <p:cNvPr id="3" name="TextBox 2">
            <a:extLst>
              <a:ext uri="{FF2B5EF4-FFF2-40B4-BE49-F238E27FC236}">
                <a16:creationId xmlns:a16="http://schemas.microsoft.com/office/drawing/2014/main" id="{B88D34F6-C624-FC35-BF11-34638B531177}"/>
              </a:ext>
            </a:extLst>
          </p:cNvPr>
          <p:cNvSpPr txBox="1"/>
          <p:nvPr/>
        </p:nvSpPr>
        <p:spPr>
          <a:xfrm>
            <a:off x="2877015" y="4817327"/>
            <a:ext cx="3127917" cy="307777"/>
          </a:xfrm>
          <a:prstGeom prst="rect">
            <a:avLst/>
          </a:prstGeom>
          <a:noFill/>
        </p:spPr>
        <p:txBody>
          <a:bodyPr wrap="square" rtlCol="0">
            <a:spAutoFit/>
          </a:bodyPr>
          <a:lstStyle/>
          <a:p>
            <a:pPr algn="ctr"/>
            <a:r>
              <a:rPr lang="en-US" dirty="0" err="1">
                <a:latin typeface="Source Sans Pro" panose="020B0503030403020204" pitchFamily="34" charset="0"/>
                <a:ea typeface="Source Sans Pro" panose="020B0503030403020204" pitchFamily="34" charset="0"/>
              </a:rPr>
              <a:t>Cảm</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biến</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ánh</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sáng</a:t>
            </a:r>
            <a:endParaRPr lang="en-US" dirty="0">
              <a:latin typeface="Source Sans Pro" panose="020B0503030403020204" pitchFamily="34" charset="0"/>
              <a:ea typeface="Source Sans Pro" panose="020B0503030403020204" pitchFamily="34" charset="0"/>
            </a:endParaRPr>
          </a:p>
        </p:txBody>
      </p:sp>
      <p:pic>
        <p:nvPicPr>
          <p:cNvPr id="2" name="Picture 1">
            <a:extLst>
              <a:ext uri="{FF2B5EF4-FFF2-40B4-BE49-F238E27FC236}">
                <a16:creationId xmlns:a16="http://schemas.microsoft.com/office/drawing/2014/main" id="{DD43E09B-09ED-43AD-833B-DF173352A879}"/>
              </a:ext>
            </a:extLst>
          </p:cNvPr>
          <p:cNvPicPr>
            <a:picLocks noChangeAspect="1"/>
          </p:cNvPicPr>
          <p:nvPr/>
        </p:nvPicPr>
        <p:blipFill>
          <a:blip r:embed="rId3"/>
          <a:stretch>
            <a:fillRect/>
          </a:stretch>
        </p:blipFill>
        <p:spPr>
          <a:xfrm>
            <a:off x="3042009" y="1686224"/>
            <a:ext cx="3342064" cy="3158609"/>
          </a:xfrm>
          <a:prstGeom prst="rect">
            <a:avLst/>
          </a:prstGeom>
        </p:spPr>
      </p:pic>
    </p:spTree>
    <p:extLst>
      <p:ext uri="{BB962C8B-B14F-4D97-AF65-F5344CB8AC3E}">
        <p14:creationId xmlns:p14="http://schemas.microsoft.com/office/powerpoint/2010/main" val="286281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Các</a:t>
            </a:r>
            <a:r>
              <a:rPr lang="en-CA" sz="2300" b="1" u="sng" dirty="0">
                <a:solidFill>
                  <a:srgbClr val="000000"/>
                </a:solidFill>
              </a:rPr>
              <a:t> </a:t>
            </a:r>
            <a:r>
              <a:rPr lang="en-CA" sz="2300" b="1" u="sng" dirty="0" err="1">
                <a:solidFill>
                  <a:srgbClr val="000000"/>
                </a:solidFill>
              </a:rPr>
              <a:t>loại</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r>
              <a:rPr lang="en-CA" sz="2300" b="1" u="sng" dirty="0">
                <a:solidFill>
                  <a:srgbClr val="000000"/>
                </a:solidFill>
              </a:rPr>
              <a:t> </a:t>
            </a:r>
            <a:r>
              <a:rPr lang="en-CA" sz="2300" b="1" u="sng" dirty="0" err="1">
                <a:solidFill>
                  <a:srgbClr val="000000"/>
                </a:solidFill>
              </a:rPr>
              <a:t>phổ</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sp>
        <p:nvSpPr>
          <p:cNvPr id="3" name="TextBox 2">
            <a:extLst>
              <a:ext uri="{FF2B5EF4-FFF2-40B4-BE49-F238E27FC236}">
                <a16:creationId xmlns:a16="http://schemas.microsoft.com/office/drawing/2014/main" id="{B88D34F6-C624-FC35-BF11-34638B531177}"/>
              </a:ext>
            </a:extLst>
          </p:cNvPr>
          <p:cNvSpPr txBox="1"/>
          <p:nvPr/>
        </p:nvSpPr>
        <p:spPr>
          <a:xfrm>
            <a:off x="2877015" y="4817327"/>
            <a:ext cx="3127917" cy="307777"/>
          </a:xfrm>
          <a:prstGeom prst="rect">
            <a:avLst/>
          </a:prstGeom>
          <a:noFill/>
        </p:spPr>
        <p:txBody>
          <a:bodyPr wrap="square" rtlCol="0">
            <a:spAutoFit/>
          </a:bodyPr>
          <a:lstStyle/>
          <a:p>
            <a:pPr algn="ctr"/>
            <a:r>
              <a:rPr lang="en-US" dirty="0" err="1">
                <a:latin typeface="Source Sans Pro" panose="020B0503030403020204" pitchFamily="34" charset="0"/>
                <a:ea typeface="Source Sans Pro" panose="020B0503030403020204" pitchFamily="34" charset="0"/>
              </a:rPr>
              <a:t>Cảm</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biến</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nhiệt</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độ</a:t>
            </a:r>
            <a:endParaRPr lang="en-US" dirty="0">
              <a:latin typeface="Source Sans Pro" panose="020B0503030403020204" pitchFamily="34" charset="0"/>
              <a:ea typeface="Source Sans Pro" panose="020B0503030403020204" pitchFamily="34" charset="0"/>
            </a:endParaRPr>
          </a:p>
        </p:txBody>
      </p:sp>
      <p:pic>
        <p:nvPicPr>
          <p:cNvPr id="5" name="Picture 4">
            <a:extLst>
              <a:ext uri="{FF2B5EF4-FFF2-40B4-BE49-F238E27FC236}">
                <a16:creationId xmlns:a16="http://schemas.microsoft.com/office/drawing/2014/main" id="{F145FF21-BFDB-CE44-27EE-C1F47D003012}"/>
              </a:ext>
            </a:extLst>
          </p:cNvPr>
          <p:cNvPicPr>
            <a:picLocks noChangeAspect="1"/>
          </p:cNvPicPr>
          <p:nvPr/>
        </p:nvPicPr>
        <p:blipFill>
          <a:blip r:embed="rId3"/>
          <a:stretch>
            <a:fillRect/>
          </a:stretch>
        </p:blipFill>
        <p:spPr>
          <a:xfrm>
            <a:off x="1315843" y="1677585"/>
            <a:ext cx="6060688" cy="3139742"/>
          </a:xfrm>
          <a:prstGeom prst="rect">
            <a:avLst/>
          </a:prstGeom>
        </p:spPr>
      </p:pic>
    </p:spTree>
    <p:extLst>
      <p:ext uri="{BB962C8B-B14F-4D97-AF65-F5344CB8AC3E}">
        <p14:creationId xmlns:p14="http://schemas.microsoft.com/office/powerpoint/2010/main" val="4169817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Các</a:t>
            </a:r>
            <a:r>
              <a:rPr lang="en-CA" sz="2300" b="1" u="sng" dirty="0">
                <a:solidFill>
                  <a:srgbClr val="000000"/>
                </a:solidFill>
              </a:rPr>
              <a:t> </a:t>
            </a:r>
            <a:r>
              <a:rPr lang="en-CA" sz="2300" b="1" u="sng" dirty="0" err="1">
                <a:solidFill>
                  <a:srgbClr val="000000"/>
                </a:solidFill>
              </a:rPr>
              <a:t>loại</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r>
              <a:rPr lang="en-CA" sz="2300" b="1" u="sng" dirty="0">
                <a:solidFill>
                  <a:srgbClr val="000000"/>
                </a:solidFill>
              </a:rPr>
              <a:t> </a:t>
            </a:r>
            <a:r>
              <a:rPr lang="en-CA" sz="2300" b="1" u="sng" dirty="0" err="1">
                <a:solidFill>
                  <a:srgbClr val="000000"/>
                </a:solidFill>
              </a:rPr>
              <a:t>phổ</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57200" lvl="0" indent="-374650" algn="l" rtl="0">
              <a:spcBef>
                <a:spcPts val="0"/>
              </a:spcBef>
              <a:spcAft>
                <a:spcPts val="0"/>
              </a:spcAft>
              <a:buClr>
                <a:srgbClr val="000000"/>
              </a:buClr>
              <a:buSzPts val="2300"/>
              <a:buChar char="-"/>
            </a:pPr>
            <a:endParaRPr sz="2300" b="1" u="sng" dirty="0">
              <a:solidFill>
                <a:srgbClr val="000000"/>
              </a:solidFill>
            </a:endParaRPr>
          </a:p>
          <a:p>
            <a:pPr marL="0" lvl="0" indent="0" algn="l" rtl="0">
              <a:spcBef>
                <a:spcPts val="1200"/>
              </a:spcBef>
              <a:spcAft>
                <a:spcPts val="1200"/>
              </a:spcAft>
              <a:buNone/>
            </a:pPr>
            <a:endParaRPr sz="1900" dirty="0"/>
          </a:p>
        </p:txBody>
      </p:sp>
      <p:sp>
        <p:nvSpPr>
          <p:cNvPr id="3" name="TextBox 2">
            <a:extLst>
              <a:ext uri="{FF2B5EF4-FFF2-40B4-BE49-F238E27FC236}">
                <a16:creationId xmlns:a16="http://schemas.microsoft.com/office/drawing/2014/main" id="{B88D34F6-C624-FC35-BF11-34638B531177}"/>
              </a:ext>
            </a:extLst>
          </p:cNvPr>
          <p:cNvSpPr txBox="1"/>
          <p:nvPr/>
        </p:nvSpPr>
        <p:spPr>
          <a:xfrm>
            <a:off x="2877015" y="4817327"/>
            <a:ext cx="3127917" cy="307777"/>
          </a:xfrm>
          <a:prstGeom prst="rect">
            <a:avLst/>
          </a:prstGeom>
          <a:noFill/>
        </p:spPr>
        <p:txBody>
          <a:bodyPr wrap="square" rtlCol="0">
            <a:spAutoFit/>
          </a:bodyPr>
          <a:lstStyle/>
          <a:p>
            <a:pPr algn="ctr"/>
            <a:r>
              <a:rPr lang="en-US" dirty="0" err="1">
                <a:latin typeface="Source Sans Pro" panose="020B0503030403020204" pitchFamily="34" charset="0"/>
                <a:ea typeface="Source Sans Pro" panose="020B0503030403020204" pitchFamily="34" charset="0"/>
              </a:rPr>
              <a:t>Cảm</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biến</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nhiệt</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độ</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độ</a:t>
            </a:r>
            <a:r>
              <a:rPr lang="en-US" dirty="0">
                <a:latin typeface="Source Sans Pro" panose="020B0503030403020204" pitchFamily="34" charset="0"/>
                <a:ea typeface="Source Sans Pro" panose="020B0503030403020204" pitchFamily="34" charset="0"/>
              </a:rPr>
              <a:t> </a:t>
            </a:r>
            <a:r>
              <a:rPr lang="en-US" dirty="0" err="1">
                <a:latin typeface="Source Sans Pro" panose="020B0503030403020204" pitchFamily="34" charset="0"/>
                <a:ea typeface="Source Sans Pro" panose="020B0503030403020204" pitchFamily="34" charset="0"/>
              </a:rPr>
              <a:t>ẩm</a:t>
            </a:r>
            <a:r>
              <a:rPr lang="en-US" dirty="0">
                <a:latin typeface="Source Sans Pro" panose="020B0503030403020204" pitchFamily="34" charset="0"/>
                <a:ea typeface="Source Sans Pro" panose="020B0503030403020204" pitchFamily="34" charset="0"/>
              </a:rPr>
              <a:t> DHT11</a:t>
            </a:r>
          </a:p>
        </p:txBody>
      </p:sp>
      <p:pic>
        <p:nvPicPr>
          <p:cNvPr id="2" name="Picture 1">
            <a:extLst>
              <a:ext uri="{FF2B5EF4-FFF2-40B4-BE49-F238E27FC236}">
                <a16:creationId xmlns:a16="http://schemas.microsoft.com/office/drawing/2014/main" id="{0B931C24-0D20-EB8C-D4BD-22B9F7746BE8}"/>
              </a:ext>
            </a:extLst>
          </p:cNvPr>
          <p:cNvPicPr>
            <a:picLocks noChangeAspect="1"/>
          </p:cNvPicPr>
          <p:nvPr/>
        </p:nvPicPr>
        <p:blipFill>
          <a:blip r:embed="rId3"/>
          <a:stretch>
            <a:fillRect/>
          </a:stretch>
        </p:blipFill>
        <p:spPr>
          <a:xfrm>
            <a:off x="749840" y="1695412"/>
            <a:ext cx="3771980" cy="3121915"/>
          </a:xfrm>
          <a:prstGeom prst="rect">
            <a:avLst/>
          </a:prstGeom>
        </p:spPr>
      </p:pic>
      <p:pic>
        <p:nvPicPr>
          <p:cNvPr id="4" name="Picture 3">
            <a:extLst>
              <a:ext uri="{FF2B5EF4-FFF2-40B4-BE49-F238E27FC236}">
                <a16:creationId xmlns:a16="http://schemas.microsoft.com/office/drawing/2014/main" id="{66128A31-7067-34F1-3300-213F998C1504}"/>
              </a:ext>
            </a:extLst>
          </p:cNvPr>
          <p:cNvPicPr>
            <a:picLocks noChangeAspect="1"/>
          </p:cNvPicPr>
          <p:nvPr/>
        </p:nvPicPr>
        <p:blipFill>
          <a:blip r:embed="rId4"/>
          <a:stretch>
            <a:fillRect/>
          </a:stretch>
        </p:blipFill>
        <p:spPr>
          <a:xfrm>
            <a:off x="4965543" y="1695412"/>
            <a:ext cx="3839037" cy="2678398"/>
          </a:xfrm>
          <a:prstGeom prst="rect">
            <a:avLst/>
          </a:prstGeom>
        </p:spPr>
      </p:pic>
    </p:spTree>
    <p:extLst>
      <p:ext uri="{BB962C8B-B14F-4D97-AF65-F5344CB8AC3E}">
        <p14:creationId xmlns:p14="http://schemas.microsoft.com/office/powerpoint/2010/main" val="4159736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3. Cảm biến</a:t>
            </a:r>
            <a:endParaRPr/>
          </a:p>
        </p:txBody>
      </p:sp>
      <p:sp>
        <p:nvSpPr>
          <p:cNvPr id="174" name="Google Shape;17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Char char="-"/>
            </a:pPr>
            <a:r>
              <a:rPr lang="en-CA" sz="2300" b="1" u="sng" dirty="0" err="1">
                <a:solidFill>
                  <a:srgbClr val="000000"/>
                </a:solidFill>
              </a:rPr>
              <a:t>Các</a:t>
            </a:r>
            <a:r>
              <a:rPr lang="en-CA" sz="2300" b="1" u="sng" dirty="0">
                <a:solidFill>
                  <a:srgbClr val="000000"/>
                </a:solidFill>
              </a:rPr>
              <a:t> </a:t>
            </a:r>
            <a:r>
              <a:rPr lang="en-CA" sz="2300" b="1" u="sng" dirty="0" err="1">
                <a:solidFill>
                  <a:srgbClr val="000000"/>
                </a:solidFill>
              </a:rPr>
              <a:t>loại</a:t>
            </a:r>
            <a:r>
              <a:rPr lang="en-CA" sz="2300" b="1" u="sng" dirty="0">
                <a:solidFill>
                  <a:srgbClr val="000000"/>
                </a:solidFill>
              </a:rPr>
              <a:t> </a:t>
            </a:r>
            <a:r>
              <a:rPr lang="en-CA" sz="2300" b="1" u="sng" dirty="0" err="1">
                <a:solidFill>
                  <a:srgbClr val="000000"/>
                </a:solidFill>
              </a:rPr>
              <a:t>cảm</a:t>
            </a:r>
            <a:r>
              <a:rPr lang="en-CA" sz="2300" b="1" u="sng" dirty="0">
                <a:solidFill>
                  <a:srgbClr val="000000"/>
                </a:solidFill>
              </a:rPr>
              <a:t> </a:t>
            </a:r>
            <a:r>
              <a:rPr lang="en-CA" sz="2300" b="1" u="sng" dirty="0" err="1">
                <a:solidFill>
                  <a:srgbClr val="000000"/>
                </a:solidFill>
              </a:rPr>
              <a:t>biến</a:t>
            </a:r>
            <a:r>
              <a:rPr lang="en-CA" sz="2300" b="1" u="sng" dirty="0">
                <a:solidFill>
                  <a:srgbClr val="000000"/>
                </a:solidFill>
              </a:rPr>
              <a:t> </a:t>
            </a:r>
            <a:r>
              <a:rPr lang="en-CA" sz="2300" b="1" u="sng" dirty="0" err="1">
                <a:solidFill>
                  <a:srgbClr val="000000"/>
                </a:solidFill>
              </a:rPr>
              <a:t>phổ</a:t>
            </a:r>
            <a:r>
              <a:rPr lang="en-CA" sz="2300" b="1" u="sng" dirty="0">
                <a:solidFill>
                  <a:srgbClr val="000000"/>
                </a:solidFill>
              </a:rPr>
              <a:t> </a:t>
            </a:r>
            <a:r>
              <a:rPr lang="en-CA" sz="2300" b="1" u="sng" dirty="0" err="1">
                <a:solidFill>
                  <a:srgbClr val="000000"/>
                </a:solidFill>
              </a:rPr>
              <a:t>biến</a:t>
            </a:r>
            <a:endParaRPr lang="en-CA" sz="2300" b="1" u="sng" dirty="0">
              <a:solidFill>
                <a:srgbClr val="000000"/>
              </a:solidFill>
            </a:endParaRPr>
          </a:p>
          <a:p>
            <a:pPr marL="400050" lvl="2" indent="0">
              <a:buClr>
                <a:schemeClr val="tx2"/>
              </a:buClr>
              <a:buNone/>
            </a:pPr>
            <a:r>
              <a:rPr lang="en-US" sz="2400" b="1" dirty="0" err="1">
                <a:solidFill>
                  <a:schemeClr val="bg2"/>
                </a:solidFill>
              </a:rPr>
              <a:t>Cảm</a:t>
            </a:r>
            <a:r>
              <a:rPr lang="en-US" sz="2400" b="1" dirty="0">
                <a:solidFill>
                  <a:schemeClr val="bg2"/>
                </a:solidFill>
              </a:rPr>
              <a:t> </a:t>
            </a:r>
            <a:r>
              <a:rPr lang="en-US" sz="2400" b="1" dirty="0" err="1">
                <a:solidFill>
                  <a:schemeClr val="bg2"/>
                </a:solidFill>
              </a:rPr>
              <a:t>biến</a:t>
            </a:r>
            <a:r>
              <a:rPr lang="en-US" sz="2400" b="1" dirty="0">
                <a:solidFill>
                  <a:schemeClr val="bg2"/>
                </a:solidFill>
              </a:rPr>
              <a:t> </a:t>
            </a:r>
            <a:r>
              <a:rPr lang="en-US" sz="2400" b="1" dirty="0" err="1">
                <a:solidFill>
                  <a:schemeClr val="bg2"/>
                </a:solidFill>
              </a:rPr>
              <a:t>nhiệt</a:t>
            </a:r>
            <a:r>
              <a:rPr lang="en-US" sz="2400" b="1" dirty="0">
                <a:solidFill>
                  <a:schemeClr val="bg2"/>
                </a:solidFill>
              </a:rPr>
              <a:t> </a:t>
            </a:r>
            <a:r>
              <a:rPr lang="en-US" sz="2400" b="1" dirty="0" err="1">
                <a:solidFill>
                  <a:schemeClr val="bg2"/>
                </a:solidFill>
              </a:rPr>
              <a:t>độ</a:t>
            </a:r>
            <a:r>
              <a:rPr lang="en-US" sz="2400" b="1" dirty="0">
                <a:solidFill>
                  <a:schemeClr val="bg2"/>
                </a:solidFill>
              </a:rPr>
              <a:t>, </a:t>
            </a:r>
            <a:r>
              <a:rPr lang="en-US" sz="2400" b="1" dirty="0" err="1">
                <a:solidFill>
                  <a:schemeClr val="bg2"/>
                </a:solidFill>
              </a:rPr>
              <a:t>độ</a:t>
            </a:r>
            <a:r>
              <a:rPr lang="en-US" sz="2400" b="1" dirty="0">
                <a:solidFill>
                  <a:schemeClr val="bg2"/>
                </a:solidFill>
              </a:rPr>
              <a:t> </a:t>
            </a:r>
            <a:r>
              <a:rPr lang="en-US" sz="2400" b="1" dirty="0" err="1">
                <a:solidFill>
                  <a:schemeClr val="bg2"/>
                </a:solidFill>
              </a:rPr>
              <a:t>ẩm</a:t>
            </a:r>
            <a:r>
              <a:rPr lang="en-US" sz="2400" b="1" dirty="0">
                <a:solidFill>
                  <a:schemeClr val="bg2"/>
                </a:solidFill>
              </a:rPr>
              <a:t> DHT11</a:t>
            </a:r>
            <a:endParaRPr lang="vi-VN" sz="2400" b="1" dirty="0">
              <a:solidFill>
                <a:schemeClr val="bg2"/>
              </a:solidFill>
            </a:endParaRPr>
          </a:p>
          <a:p>
            <a:r>
              <a:rPr lang="vi-VN" dirty="0"/>
              <a:t>Nguồn: 3 -&gt; 5 VDC.</a:t>
            </a:r>
          </a:p>
          <a:p>
            <a:r>
              <a:rPr lang="vi-VN" dirty="0"/>
              <a:t>Dòng sử dụng: 2.5mA max (khi truyền dữ liệu).</a:t>
            </a:r>
          </a:p>
          <a:p>
            <a:r>
              <a:rPr lang="vi-VN" dirty="0"/>
              <a:t>Đo tốt ở độ ẩm 20-80%RH với sai số 5%.</a:t>
            </a:r>
          </a:p>
          <a:p>
            <a:r>
              <a:rPr lang="vi-VN" dirty="0"/>
              <a:t>Đo tốt ở nhiệt độ 0 to 50°C sai số ±2°C.</a:t>
            </a:r>
          </a:p>
          <a:p>
            <a:r>
              <a:rPr lang="vi-VN" dirty="0"/>
              <a:t>Tần số lấy mẫu tối đa 1Hz (1 giây 1 lần)</a:t>
            </a:r>
          </a:p>
          <a:p>
            <a:r>
              <a:rPr lang="vi-VN" dirty="0"/>
              <a:t>Kích thước 15mm x 12mm x 5.5mm.</a:t>
            </a:r>
          </a:p>
          <a:p>
            <a:pPr marL="457200" lvl="0" indent="-374650" algn="l" rtl="0">
              <a:spcBef>
                <a:spcPts val="0"/>
              </a:spcBef>
              <a:spcAft>
                <a:spcPts val="0"/>
              </a:spcAft>
              <a:buClr>
                <a:srgbClr val="000000"/>
              </a:buClr>
              <a:buSzPts val="2300"/>
              <a:buChar char="-"/>
            </a:pPr>
            <a:endParaRPr sz="2300" b="1" u="sng" dirty="0">
              <a:solidFill>
                <a:srgbClr val="000000"/>
              </a:solidFill>
            </a:endParaRPr>
          </a:p>
        </p:txBody>
      </p:sp>
      <p:pic>
        <p:nvPicPr>
          <p:cNvPr id="5" name="Picture 4">
            <a:extLst>
              <a:ext uri="{FF2B5EF4-FFF2-40B4-BE49-F238E27FC236}">
                <a16:creationId xmlns:a16="http://schemas.microsoft.com/office/drawing/2014/main" id="{8C755440-C3F6-2930-4212-B4D702593ECF}"/>
              </a:ext>
            </a:extLst>
          </p:cNvPr>
          <p:cNvPicPr>
            <a:picLocks noChangeAspect="1"/>
          </p:cNvPicPr>
          <p:nvPr/>
        </p:nvPicPr>
        <p:blipFill>
          <a:blip r:embed="rId3"/>
          <a:stretch>
            <a:fillRect/>
          </a:stretch>
        </p:blipFill>
        <p:spPr>
          <a:xfrm>
            <a:off x="5471429" y="503970"/>
            <a:ext cx="3399900" cy="2079551"/>
          </a:xfrm>
          <a:prstGeom prst="rect">
            <a:avLst/>
          </a:prstGeom>
        </p:spPr>
      </p:pic>
      <p:pic>
        <p:nvPicPr>
          <p:cNvPr id="6" name="Picture 5">
            <a:extLst>
              <a:ext uri="{FF2B5EF4-FFF2-40B4-BE49-F238E27FC236}">
                <a16:creationId xmlns:a16="http://schemas.microsoft.com/office/drawing/2014/main" id="{96926A8F-6B56-CF83-F493-FD35AA9B7CE9}"/>
              </a:ext>
            </a:extLst>
          </p:cNvPr>
          <p:cNvPicPr>
            <a:picLocks noChangeAspect="1"/>
          </p:cNvPicPr>
          <p:nvPr/>
        </p:nvPicPr>
        <p:blipFill>
          <a:blip r:embed="rId4"/>
          <a:stretch>
            <a:fillRect/>
          </a:stretch>
        </p:blipFill>
        <p:spPr>
          <a:xfrm>
            <a:off x="5599365" y="2860675"/>
            <a:ext cx="2949686" cy="1994210"/>
          </a:xfrm>
          <a:prstGeom prst="rect">
            <a:avLst/>
          </a:prstGeom>
        </p:spPr>
      </p:pic>
    </p:spTree>
    <p:extLst>
      <p:ext uri="{BB962C8B-B14F-4D97-AF65-F5344CB8AC3E}">
        <p14:creationId xmlns:p14="http://schemas.microsoft.com/office/powerpoint/2010/main" val="1713395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4. </a:t>
            </a:r>
            <a:r>
              <a:rPr lang="en-US" dirty="0" err="1"/>
              <a:t>Các</a:t>
            </a:r>
            <a:r>
              <a:rPr lang="en-US" dirty="0"/>
              <a:t> </a:t>
            </a:r>
            <a:r>
              <a:rPr lang="en-US" dirty="0" err="1"/>
              <a:t>Thiết</a:t>
            </a:r>
            <a:r>
              <a:rPr lang="en-US" dirty="0"/>
              <a:t> </a:t>
            </a:r>
            <a:r>
              <a:rPr lang="en-US" dirty="0" err="1"/>
              <a:t>Bị</a:t>
            </a:r>
            <a:r>
              <a:rPr lang="en-US" dirty="0"/>
              <a:t> </a:t>
            </a:r>
            <a:r>
              <a:rPr lang="en-US" dirty="0" err="1"/>
              <a:t>Nhúng</a:t>
            </a:r>
            <a:r>
              <a:rPr lang="en-US" dirty="0"/>
              <a:t> – Embedded Devices</a:t>
            </a:r>
            <a:endParaRPr dirty="0"/>
          </a:p>
        </p:txBody>
      </p:sp>
      <p:sp>
        <p:nvSpPr>
          <p:cNvPr id="180" name="Google Shape;180;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dirty="0" err="1"/>
              <a:t>Các</a:t>
            </a:r>
            <a:r>
              <a:rPr lang="en-CA" dirty="0"/>
              <a:t> </a:t>
            </a:r>
            <a:r>
              <a:rPr lang="en-CA" dirty="0" err="1"/>
              <a:t>thiết</a:t>
            </a:r>
            <a:r>
              <a:rPr lang="en-CA" dirty="0"/>
              <a:t> </a:t>
            </a:r>
            <a:r>
              <a:rPr lang="en-CA" dirty="0" err="1"/>
              <a:t>bị</a:t>
            </a:r>
            <a:r>
              <a:rPr lang="en-CA" dirty="0"/>
              <a:t> </a:t>
            </a:r>
            <a:r>
              <a:rPr lang="en-CA" dirty="0" err="1"/>
              <a:t>dùng</a:t>
            </a:r>
            <a:r>
              <a:rPr lang="en-CA" dirty="0"/>
              <a:t> vi </a:t>
            </a:r>
            <a:r>
              <a:rPr lang="en-CA" dirty="0" err="1"/>
              <a:t>điều</a:t>
            </a:r>
            <a:r>
              <a:rPr lang="en-CA" dirty="0"/>
              <a:t> </a:t>
            </a:r>
            <a:r>
              <a:rPr lang="en-CA" dirty="0" err="1"/>
              <a:t>khiển</a:t>
            </a:r>
            <a:r>
              <a:rPr lang="en-CA" dirty="0"/>
              <a:t>:</a:t>
            </a:r>
            <a:endParaRPr dirty="0"/>
          </a:p>
          <a:p>
            <a:pPr marL="914400" lvl="1" indent="-317500" algn="l" rtl="0">
              <a:spcBef>
                <a:spcPts val="0"/>
              </a:spcBef>
              <a:spcAft>
                <a:spcPts val="0"/>
              </a:spcAft>
              <a:buSzPts val="1400"/>
              <a:buChar char="-"/>
            </a:pPr>
            <a:r>
              <a:rPr lang="en-CA" dirty="0" err="1"/>
              <a:t>Kiến</a:t>
            </a:r>
            <a:r>
              <a:rPr lang="en-CA" dirty="0"/>
              <a:t> </a:t>
            </a:r>
            <a:r>
              <a:rPr lang="en-CA" dirty="0" err="1"/>
              <a:t>trúc</a:t>
            </a:r>
            <a:r>
              <a:rPr lang="en-CA" dirty="0"/>
              <a:t> 8bit, </a:t>
            </a:r>
            <a:r>
              <a:rPr lang="en-CA" dirty="0" err="1"/>
              <a:t>hiệu</a:t>
            </a:r>
            <a:r>
              <a:rPr lang="en-CA" dirty="0"/>
              <a:t> </a:t>
            </a:r>
            <a:r>
              <a:rPr lang="en-CA" dirty="0" err="1"/>
              <a:t>năng</a:t>
            </a:r>
            <a:r>
              <a:rPr lang="en-CA" dirty="0"/>
              <a:t> </a:t>
            </a:r>
            <a:r>
              <a:rPr lang="en-CA" dirty="0" err="1"/>
              <a:t>thấp</a:t>
            </a:r>
            <a:r>
              <a:rPr lang="en-CA" dirty="0"/>
              <a:t>, </a:t>
            </a:r>
            <a:r>
              <a:rPr lang="en-CA" dirty="0" err="1"/>
              <a:t>không</a:t>
            </a:r>
            <a:r>
              <a:rPr lang="en-CA" dirty="0"/>
              <a:t> </a:t>
            </a:r>
            <a:r>
              <a:rPr lang="en-CA" dirty="0" err="1"/>
              <a:t>dùng</a:t>
            </a:r>
            <a:r>
              <a:rPr lang="en-CA" dirty="0"/>
              <a:t> </a:t>
            </a:r>
            <a:r>
              <a:rPr lang="en-CA" dirty="0" err="1"/>
              <a:t>hệ</a:t>
            </a:r>
            <a:r>
              <a:rPr lang="en-CA" dirty="0"/>
              <a:t> </a:t>
            </a:r>
            <a:r>
              <a:rPr lang="en-CA" dirty="0" err="1"/>
              <a:t>điều</a:t>
            </a:r>
            <a:r>
              <a:rPr lang="en-CA" dirty="0"/>
              <a:t> </a:t>
            </a:r>
            <a:r>
              <a:rPr lang="en-CA" dirty="0" err="1"/>
              <a:t>hành</a:t>
            </a:r>
            <a:endParaRPr dirty="0"/>
          </a:p>
          <a:p>
            <a:pPr marL="914400" lvl="1" indent="-317500" algn="l" rtl="0">
              <a:spcBef>
                <a:spcPts val="0"/>
              </a:spcBef>
              <a:spcAft>
                <a:spcPts val="0"/>
              </a:spcAft>
              <a:buSzPts val="1400"/>
              <a:buChar char="-"/>
            </a:pPr>
            <a:r>
              <a:rPr lang="en-CA" dirty="0" err="1"/>
              <a:t>Lập</a:t>
            </a:r>
            <a:r>
              <a:rPr lang="en-CA" dirty="0"/>
              <a:t> </a:t>
            </a:r>
            <a:r>
              <a:rPr lang="en-CA" dirty="0" err="1"/>
              <a:t>trình</a:t>
            </a:r>
            <a:r>
              <a:rPr lang="en-CA" dirty="0"/>
              <a:t> firmware:</a:t>
            </a:r>
            <a:endParaRPr dirty="0"/>
          </a:p>
          <a:p>
            <a:pPr marL="1371600" lvl="2" indent="-317500" algn="l" rtl="0">
              <a:spcBef>
                <a:spcPts val="0"/>
              </a:spcBef>
              <a:spcAft>
                <a:spcPts val="0"/>
              </a:spcAft>
              <a:buSzPts val="1400"/>
              <a:buChar char="-"/>
            </a:pPr>
            <a:r>
              <a:rPr lang="en-CA" dirty="0"/>
              <a:t>Giao </a:t>
            </a:r>
            <a:r>
              <a:rPr lang="en-CA" dirty="0" err="1"/>
              <a:t>tiếp</a:t>
            </a:r>
            <a:r>
              <a:rPr lang="en-CA" dirty="0"/>
              <a:t> </a:t>
            </a:r>
            <a:r>
              <a:rPr lang="en-CA" dirty="0" err="1"/>
              <a:t>vào</a:t>
            </a:r>
            <a:r>
              <a:rPr lang="en-CA" dirty="0"/>
              <a:t> </a:t>
            </a:r>
            <a:r>
              <a:rPr lang="en-CA" dirty="0" err="1"/>
              <a:t>ra</a:t>
            </a:r>
            <a:r>
              <a:rPr lang="en-CA" dirty="0"/>
              <a:t> </a:t>
            </a:r>
            <a:r>
              <a:rPr lang="en-CA" dirty="0" err="1"/>
              <a:t>cơ</a:t>
            </a:r>
            <a:r>
              <a:rPr lang="en-CA" dirty="0"/>
              <a:t> </a:t>
            </a:r>
            <a:r>
              <a:rPr lang="en-CA" dirty="0" err="1"/>
              <a:t>bản</a:t>
            </a:r>
            <a:r>
              <a:rPr lang="en-CA" dirty="0"/>
              <a:t>.</a:t>
            </a:r>
            <a:endParaRPr dirty="0"/>
          </a:p>
          <a:p>
            <a:pPr marL="1371600" lvl="2" indent="-317500" algn="l" rtl="0">
              <a:spcBef>
                <a:spcPts val="0"/>
              </a:spcBef>
              <a:spcAft>
                <a:spcPts val="0"/>
              </a:spcAft>
              <a:buSzPts val="1400"/>
              <a:buChar char="-"/>
            </a:pPr>
            <a:r>
              <a:rPr lang="en-CA" dirty="0" err="1"/>
              <a:t>Ghép</a:t>
            </a:r>
            <a:r>
              <a:rPr lang="en-CA" dirty="0"/>
              <a:t> </a:t>
            </a:r>
            <a:r>
              <a:rPr lang="en-CA" dirty="0" err="1"/>
              <a:t>nối</a:t>
            </a:r>
            <a:r>
              <a:rPr lang="en-CA" dirty="0"/>
              <a:t> </a:t>
            </a:r>
            <a:r>
              <a:rPr lang="en-CA" dirty="0" err="1"/>
              <a:t>ngoại</a:t>
            </a:r>
            <a:r>
              <a:rPr lang="en-CA" dirty="0"/>
              <a:t> vi </a:t>
            </a:r>
            <a:r>
              <a:rPr lang="en-CA" dirty="0" err="1"/>
              <a:t>theo</a:t>
            </a:r>
            <a:r>
              <a:rPr lang="en-CA" dirty="0"/>
              <a:t> </a:t>
            </a:r>
            <a:r>
              <a:rPr lang="en-CA" dirty="0" err="1"/>
              <a:t>các</a:t>
            </a:r>
            <a:r>
              <a:rPr lang="en-CA" dirty="0"/>
              <a:t> </a:t>
            </a:r>
            <a:r>
              <a:rPr lang="en-CA" dirty="0" err="1"/>
              <a:t>chuẩn</a:t>
            </a:r>
            <a:r>
              <a:rPr lang="en-CA" dirty="0"/>
              <a:t> </a:t>
            </a:r>
            <a:r>
              <a:rPr lang="en-CA" dirty="0" err="1"/>
              <a:t>truyền</a:t>
            </a:r>
            <a:r>
              <a:rPr lang="en-CA" dirty="0"/>
              <a:t> </a:t>
            </a:r>
            <a:r>
              <a:rPr lang="en-CA" dirty="0" err="1"/>
              <a:t>thông</a:t>
            </a:r>
            <a:r>
              <a:rPr lang="en-CA" dirty="0"/>
              <a:t> UART, I2C, SPI</a:t>
            </a:r>
            <a:endParaRPr dirty="0"/>
          </a:p>
          <a:p>
            <a:pPr marL="914400" lvl="1" indent="-317500" algn="l" rtl="0">
              <a:spcBef>
                <a:spcPts val="0"/>
              </a:spcBef>
              <a:spcAft>
                <a:spcPts val="0"/>
              </a:spcAft>
              <a:buSzPts val="1400"/>
              <a:buChar char="-"/>
            </a:pPr>
            <a:r>
              <a:rPr lang="en-CA" dirty="0" err="1"/>
              <a:t>Ví</a:t>
            </a:r>
            <a:r>
              <a:rPr lang="en-CA" dirty="0"/>
              <a:t> </a:t>
            </a:r>
            <a:r>
              <a:rPr lang="en-CA" dirty="0" err="1"/>
              <a:t>dụ</a:t>
            </a:r>
            <a:r>
              <a:rPr lang="en-CA" dirty="0"/>
              <a:t>: Arduino, </a:t>
            </a:r>
            <a:r>
              <a:rPr lang="en-CA" dirty="0" err="1"/>
              <a:t>ATmega</a:t>
            </a:r>
            <a:r>
              <a:rPr lang="en-CA" dirty="0"/>
              <a:t>, PIC, AVR, …</a:t>
            </a:r>
            <a:endParaRPr sz="1400" dirty="0"/>
          </a:p>
          <a:p>
            <a:pPr marL="914400" lvl="0" indent="0" algn="l" rtl="0">
              <a:spcBef>
                <a:spcPts val="1200"/>
              </a:spcBef>
              <a:spcAft>
                <a:spcPts val="1200"/>
              </a:spcAft>
              <a:buNone/>
            </a:pPr>
            <a:endParaRPr dirty="0"/>
          </a:p>
        </p:txBody>
      </p:sp>
      <p:pic>
        <p:nvPicPr>
          <p:cNvPr id="181" name="Google Shape;181;p32"/>
          <p:cNvPicPr preferRelativeResize="0"/>
          <p:nvPr/>
        </p:nvPicPr>
        <p:blipFill>
          <a:blip r:embed="rId3">
            <a:alphaModFix/>
          </a:blip>
          <a:stretch>
            <a:fillRect/>
          </a:stretch>
        </p:blipFill>
        <p:spPr>
          <a:xfrm>
            <a:off x="2529596" y="3023500"/>
            <a:ext cx="4239500" cy="177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n-CA"/>
              <a:t>Khái Niệm Về Cảm Biến Và Thiết Bị IoT</a:t>
            </a:r>
          </a:p>
        </p:txBody>
      </p:sp>
      <p:sp>
        <p:nvSpPr>
          <p:cNvPr id="64" name="Google Shape;64;p14"/>
          <p:cNvSpPr txBox="1">
            <a:spLocks noGrp="1"/>
          </p:cNvSpPr>
          <p:nvPr>
            <p:ph type="body" idx="1"/>
          </p:nvPr>
        </p:nvSpPr>
        <p:spPr>
          <a:xfrm>
            <a:off x="311700" y="1152475"/>
            <a:ext cx="4367557" cy="3416400"/>
          </a:xfrm>
          <a:prstGeom prst="rect">
            <a:avLst/>
          </a:prstGeom>
        </p:spPr>
        <p:txBody>
          <a:bodyPr spcFirstLastPara="1" wrap="square" lIns="91425" tIns="91425" rIns="91425" bIns="91425" anchor="t" anchorCtr="0">
            <a:noAutofit/>
          </a:bodyPr>
          <a:lstStyle/>
          <a:p>
            <a:pPr marL="114300" indent="0">
              <a:buNone/>
            </a:pPr>
            <a:r>
              <a:rPr lang="en-US" sz="2400" b="1" dirty="0" err="1">
                <a:solidFill>
                  <a:schemeClr val="bg2"/>
                </a:solidFill>
              </a:rPr>
              <a:t>Các</a:t>
            </a:r>
            <a:r>
              <a:rPr lang="en-US" sz="2400" b="1" dirty="0">
                <a:solidFill>
                  <a:schemeClr val="bg2"/>
                </a:solidFill>
              </a:rPr>
              <a:t> </a:t>
            </a:r>
            <a:r>
              <a:rPr lang="en-US" sz="2400" b="1" dirty="0" err="1">
                <a:solidFill>
                  <a:srgbClr val="FF0000"/>
                </a:solidFill>
              </a:rPr>
              <a:t>khối</a:t>
            </a:r>
            <a:r>
              <a:rPr lang="en-US" sz="2400" b="1" dirty="0">
                <a:solidFill>
                  <a:srgbClr val="FF0000"/>
                </a:solidFill>
              </a:rPr>
              <a:t> </a:t>
            </a:r>
            <a:r>
              <a:rPr lang="en-US" sz="2400" b="1" dirty="0" err="1">
                <a:solidFill>
                  <a:srgbClr val="FF0000"/>
                </a:solidFill>
              </a:rPr>
              <a:t>chức</a:t>
            </a:r>
            <a:r>
              <a:rPr lang="en-US" sz="2400" b="1" dirty="0">
                <a:solidFill>
                  <a:srgbClr val="FF0000"/>
                </a:solidFill>
              </a:rPr>
              <a:t> </a:t>
            </a:r>
            <a:r>
              <a:rPr lang="en-US" sz="2400" b="1" dirty="0" err="1">
                <a:solidFill>
                  <a:srgbClr val="FF0000"/>
                </a:solidFill>
              </a:rPr>
              <a:t>năng</a:t>
            </a:r>
            <a:r>
              <a:rPr lang="en-US" sz="2400" b="1" dirty="0">
                <a:solidFill>
                  <a:srgbClr val="FF0000"/>
                </a:solidFill>
              </a:rPr>
              <a:t> </a:t>
            </a:r>
            <a:r>
              <a:rPr lang="en-US" sz="2400" b="1" dirty="0" err="1">
                <a:solidFill>
                  <a:schemeClr val="bg2"/>
                </a:solidFill>
              </a:rPr>
              <a:t>cơ</a:t>
            </a:r>
            <a:r>
              <a:rPr lang="en-US" sz="2400" b="1" dirty="0">
                <a:solidFill>
                  <a:schemeClr val="bg2"/>
                </a:solidFill>
              </a:rPr>
              <a:t> </a:t>
            </a:r>
            <a:r>
              <a:rPr lang="en-US" sz="2400" b="1" dirty="0" err="1">
                <a:solidFill>
                  <a:schemeClr val="bg2"/>
                </a:solidFill>
              </a:rPr>
              <a:t>bản</a:t>
            </a:r>
            <a:r>
              <a:rPr lang="en-US" sz="2400" b="1" dirty="0">
                <a:solidFill>
                  <a:schemeClr val="bg2"/>
                </a:solidFill>
              </a:rPr>
              <a:t> </a:t>
            </a:r>
            <a:r>
              <a:rPr lang="en-US" sz="2400" b="1" dirty="0" err="1">
                <a:solidFill>
                  <a:schemeClr val="bg2"/>
                </a:solidFill>
              </a:rPr>
              <a:t>của</a:t>
            </a:r>
            <a:r>
              <a:rPr lang="en-US" sz="2400" b="1" dirty="0">
                <a:solidFill>
                  <a:schemeClr val="bg2"/>
                </a:solidFill>
              </a:rPr>
              <a:t> </a:t>
            </a:r>
            <a:r>
              <a:rPr lang="en-US" sz="2400" b="1" dirty="0" err="1">
                <a:solidFill>
                  <a:schemeClr val="bg2"/>
                </a:solidFill>
              </a:rPr>
              <a:t>một</a:t>
            </a:r>
            <a:r>
              <a:rPr lang="en-US" sz="2400" b="1" dirty="0">
                <a:solidFill>
                  <a:schemeClr val="bg2"/>
                </a:solidFill>
              </a:rPr>
              <a:t> </a:t>
            </a:r>
            <a:r>
              <a:rPr lang="en-US" sz="2400" b="1" dirty="0" err="1">
                <a:solidFill>
                  <a:schemeClr val="bg2"/>
                </a:solidFill>
              </a:rPr>
              <a:t>thiết</a:t>
            </a:r>
            <a:r>
              <a:rPr lang="en-US" sz="2400" b="1" dirty="0">
                <a:solidFill>
                  <a:schemeClr val="bg2"/>
                </a:solidFill>
              </a:rPr>
              <a:t> </a:t>
            </a:r>
            <a:r>
              <a:rPr lang="en-US" sz="2400" b="1" dirty="0" err="1">
                <a:solidFill>
                  <a:schemeClr val="bg2"/>
                </a:solidFill>
              </a:rPr>
              <a:t>bị</a:t>
            </a:r>
            <a:r>
              <a:rPr lang="en-US" sz="2400" b="1" dirty="0">
                <a:solidFill>
                  <a:schemeClr val="bg2"/>
                </a:solidFill>
              </a:rPr>
              <a:t> IoT</a:t>
            </a:r>
          </a:p>
          <a:p>
            <a:pPr marL="114300" indent="0" algn="just">
              <a:buNone/>
            </a:pPr>
            <a:r>
              <a:rPr lang="en-US" sz="2000" dirty="0" err="1">
                <a:solidFill>
                  <a:schemeClr val="bg2"/>
                </a:solidFill>
              </a:rPr>
              <a:t>Một</a:t>
            </a:r>
            <a:r>
              <a:rPr lang="en-US" sz="2000" dirty="0">
                <a:solidFill>
                  <a:schemeClr val="bg2"/>
                </a:solidFill>
              </a:rPr>
              <a:t> </a:t>
            </a:r>
            <a:r>
              <a:rPr lang="en-US" sz="2000" dirty="0" err="1">
                <a:solidFill>
                  <a:schemeClr val="bg2"/>
                </a:solidFill>
              </a:rPr>
              <a:t>thiết</a:t>
            </a:r>
            <a:r>
              <a:rPr lang="en-US" sz="2000" dirty="0">
                <a:solidFill>
                  <a:schemeClr val="bg2"/>
                </a:solidFill>
              </a:rPr>
              <a:t> </a:t>
            </a:r>
            <a:r>
              <a:rPr lang="en-US" sz="2000" dirty="0" err="1">
                <a:solidFill>
                  <a:schemeClr val="bg2"/>
                </a:solidFill>
              </a:rPr>
              <a:t>bị</a:t>
            </a:r>
            <a:r>
              <a:rPr lang="en-US" sz="2000" dirty="0">
                <a:solidFill>
                  <a:schemeClr val="bg2"/>
                </a:solidFill>
              </a:rPr>
              <a:t> IoT </a:t>
            </a:r>
            <a:r>
              <a:rPr lang="en-US" sz="2000" dirty="0" err="1">
                <a:solidFill>
                  <a:schemeClr val="bg2"/>
                </a:solidFill>
              </a:rPr>
              <a:t>có</a:t>
            </a:r>
            <a:r>
              <a:rPr lang="en-US" sz="2000" dirty="0">
                <a:solidFill>
                  <a:schemeClr val="bg2"/>
                </a:solidFill>
              </a:rPr>
              <a:t> </a:t>
            </a:r>
            <a:r>
              <a:rPr lang="en-US" sz="2000" dirty="0" err="1">
                <a:solidFill>
                  <a:schemeClr val="bg2"/>
                </a:solidFill>
              </a:rPr>
              <a:t>thể</a:t>
            </a:r>
            <a:r>
              <a:rPr lang="en-US" sz="2000" dirty="0">
                <a:solidFill>
                  <a:schemeClr val="bg2"/>
                </a:solidFill>
              </a:rPr>
              <a:t> bao </a:t>
            </a:r>
            <a:r>
              <a:rPr lang="en-US" sz="2000" dirty="0" err="1">
                <a:solidFill>
                  <a:schemeClr val="bg2"/>
                </a:solidFill>
              </a:rPr>
              <a:t>gồm</a:t>
            </a:r>
            <a:r>
              <a:rPr lang="en-US" sz="2000" dirty="0">
                <a:solidFill>
                  <a:schemeClr val="bg2"/>
                </a:solidFill>
              </a:rPr>
              <a:t> </a:t>
            </a:r>
            <a:r>
              <a:rPr lang="en-US" sz="2000" dirty="0" err="1">
                <a:solidFill>
                  <a:schemeClr val="bg2"/>
                </a:solidFill>
              </a:rPr>
              <a:t>một</a:t>
            </a:r>
            <a:r>
              <a:rPr lang="en-US" sz="2000" dirty="0">
                <a:solidFill>
                  <a:schemeClr val="bg2"/>
                </a:solidFill>
              </a:rPr>
              <a:t> </a:t>
            </a:r>
            <a:r>
              <a:rPr lang="en-US" sz="2000" dirty="0" err="1">
                <a:solidFill>
                  <a:schemeClr val="bg2"/>
                </a:solidFill>
              </a:rPr>
              <a:t>số</a:t>
            </a:r>
            <a:r>
              <a:rPr lang="en-US" sz="2000" dirty="0">
                <a:solidFill>
                  <a:schemeClr val="bg2"/>
                </a:solidFill>
              </a:rPr>
              <a:t> module </a:t>
            </a:r>
            <a:r>
              <a:rPr lang="en-US" sz="2000" dirty="0" err="1">
                <a:solidFill>
                  <a:schemeClr val="bg2"/>
                </a:solidFill>
              </a:rPr>
              <a:t>dựa</a:t>
            </a:r>
            <a:r>
              <a:rPr lang="en-US" sz="2000" dirty="0">
                <a:solidFill>
                  <a:schemeClr val="bg2"/>
                </a:solidFill>
              </a:rPr>
              <a:t> </a:t>
            </a:r>
            <a:r>
              <a:rPr lang="en-US" sz="2000" dirty="0" err="1">
                <a:solidFill>
                  <a:schemeClr val="bg2"/>
                </a:solidFill>
              </a:rPr>
              <a:t>trên</a:t>
            </a:r>
            <a:r>
              <a:rPr lang="en-US" sz="2000" dirty="0">
                <a:solidFill>
                  <a:schemeClr val="bg2"/>
                </a:solidFill>
              </a:rPr>
              <a:t> </a:t>
            </a:r>
            <a:r>
              <a:rPr lang="en-US" sz="2000" dirty="0" err="1">
                <a:solidFill>
                  <a:schemeClr val="bg2"/>
                </a:solidFill>
              </a:rPr>
              <a:t>các</a:t>
            </a:r>
            <a:r>
              <a:rPr lang="en-US" sz="2000" dirty="0">
                <a:solidFill>
                  <a:schemeClr val="bg2"/>
                </a:solidFill>
              </a:rPr>
              <a:t> </a:t>
            </a:r>
            <a:r>
              <a:rPr lang="en-US" sz="2000" dirty="0" err="1">
                <a:solidFill>
                  <a:schemeClr val="bg2"/>
                </a:solidFill>
              </a:rPr>
              <a:t>chức</a:t>
            </a:r>
            <a:r>
              <a:rPr lang="en-US" sz="2000" dirty="0">
                <a:solidFill>
                  <a:schemeClr val="bg2"/>
                </a:solidFill>
              </a:rPr>
              <a:t> </a:t>
            </a:r>
            <a:r>
              <a:rPr lang="en-US" sz="2000" dirty="0" err="1">
                <a:solidFill>
                  <a:schemeClr val="bg2"/>
                </a:solidFill>
              </a:rPr>
              <a:t>năng</a:t>
            </a:r>
            <a:r>
              <a:rPr lang="en-US" sz="2000" dirty="0">
                <a:solidFill>
                  <a:schemeClr val="bg2"/>
                </a:solidFill>
              </a:rPr>
              <a:t>:</a:t>
            </a:r>
          </a:p>
          <a:p>
            <a:pPr marL="114300" indent="0">
              <a:buNone/>
            </a:pPr>
            <a:r>
              <a:rPr lang="en-US" sz="2000" dirty="0">
                <a:solidFill>
                  <a:schemeClr val="bg2"/>
                </a:solidFill>
              </a:rPr>
              <a:t>- </a:t>
            </a:r>
            <a:r>
              <a:rPr lang="en-US" sz="2000" dirty="0" err="1">
                <a:solidFill>
                  <a:schemeClr val="bg2"/>
                </a:solidFill>
              </a:rPr>
              <a:t>Cảm</a:t>
            </a:r>
            <a:r>
              <a:rPr lang="en-US" sz="2000" dirty="0">
                <a:solidFill>
                  <a:schemeClr val="bg2"/>
                </a:solidFill>
              </a:rPr>
              <a:t> </a:t>
            </a:r>
            <a:r>
              <a:rPr lang="en-US" sz="2000" dirty="0" err="1">
                <a:solidFill>
                  <a:schemeClr val="bg2"/>
                </a:solidFill>
              </a:rPr>
              <a:t>nhận</a:t>
            </a:r>
            <a:r>
              <a:rPr lang="en-US" sz="2000" dirty="0">
                <a:solidFill>
                  <a:schemeClr val="bg2"/>
                </a:solidFill>
              </a:rPr>
              <a:t> (Sensing)</a:t>
            </a:r>
          </a:p>
          <a:p>
            <a:pPr marL="114300" indent="0">
              <a:buNone/>
            </a:pPr>
            <a:r>
              <a:rPr lang="en-US" sz="2000" dirty="0">
                <a:solidFill>
                  <a:schemeClr val="bg2"/>
                </a:solidFill>
              </a:rPr>
              <a:t>- </a:t>
            </a:r>
            <a:r>
              <a:rPr lang="en-US" sz="2000" dirty="0" err="1">
                <a:solidFill>
                  <a:schemeClr val="bg2"/>
                </a:solidFill>
              </a:rPr>
              <a:t>Hành</a:t>
            </a:r>
            <a:r>
              <a:rPr lang="en-US" sz="2000" dirty="0">
                <a:solidFill>
                  <a:schemeClr val="bg2"/>
                </a:solidFill>
              </a:rPr>
              <a:t> </a:t>
            </a:r>
            <a:r>
              <a:rPr lang="en-US" sz="2000" dirty="0" err="1">
                <a:solidFill>
                  <a:schemeClr val="bg2"/>
                </a:solidFill>
              </a:rPr>
              <a:t>động</a:t>
            </a:r>
            <a:r>
              <a:rPr lang="en-US" sz="2000" dirty="0">
                <a:solidFill>
                  <a:schemeClr val="bg2"/>
                </a:solidFill>
              </a:rPr>
              <a:t> (Actuation)</a:t>
            </a:r>
          </a:p>
          <a:p>
            <a:pPr marL="114300" indent="0">
              <a:buNone/>
            </a:pPr>
            <a:r>
              <a:rPr lang="en-US" sz="2000" dirty="0">
                <a:solidFill>
                  <a:schemeClr val="bg2"/>
                </a:solidFill>
              </a:rPr>
              <a:t>- </a:t>
            </a:r>
            <a:r>
              <a:rPr lang="en-US" sz="2000" dirty="0" err="1">
                <a:solidFill>
                  <a:schemeClr val="bg2"/>
                </a:solidFill>
              </a:rPr>
              <a:t>Trao</a:t>
            </a:r>
            <a:r>
              <a:rPr lang="en-US" sz="2000" dirty="0">
                <a:solidFill>
                  <a:schemeClr val="bg2"/>
                </a:solidFill>
              </a:rPr>
              <a:t> </a:t>
            </a:r>
            <a:r>
              <a:rPr lang="en-US" sz="2000" dirty="0" err="1">
                <a:solidFill>
                  <a:schemeClr val="bg2"/>
                </a:solidFill>
              </a:rPr>
              <a:t>đổi</a:t>
            </a:r>
            <a:r>
              <a:rPr lang="en-US" sz="2000" dirty="0">
                <a:solidFill>
                  <a:schemeClr val="bg2"/>
                </a:solidFill>
              </a:rPr>
              <a:t> </a:t>
            </a:r>
            <a:r>
              <a:rPr lang="en-US" sz="2000" dirty="0" err="1">
                <a:solidFill>
                  <a:schemeClr val="bg2"/>
                </a:solidFill>
              </a:rPr>
              <a:t>thông</a:t>
            </a:r>
            <a:r>
              <a:rPr lang="en-US" sz="2000" dirty="0">
                <a:solidFill>
                  <a:schemeClr val="bg2"/>
                </a:solidFill>
              </a:rPr>
              <a:t> tin (Communication)</a:t>
            </a:r>
          </a:p>
          <a:p>
            <a:pPr marL="114300" indent="0">
              <a:buNone/>
            </a:pPr>
            <a:r>
              <a:rPr lang="en-US" sz="2000" dirty="0">
                <a:solidFill>
                  <a:schemeClr val="bg2"/>
                </a:solidFill>
              </a:rPr>
              <a:t>- </a:t>
            </a:r>
            <a:r>
              <a:rPr lang="en-US" sz="2000" dirty="0" err="1">
                <a:solidFill>
                  <a:schemeClr val="bg2"/>
                </a:solidFill>
              </a:rPr>
              <a:t>Phân</a:t>
            </a:r>
            <a:r>
              <a:rPr lang="en-US" sz="2000" dirty="0">
                <a:solidFill>
                  <a:schemeClr val="bg2"/>
                </a:solidFill>
              </a:rPr>
              <a:t> </a:t>
            </a:r>
            <a:r>
              <a:rPr lang="en-US" sz="2000" dirty="0" err="1">
                <a:solidFill>
                  <a:schemeClr val="bg2"/>
                </a:solidFill>
              </a:rPr>
              <a:t>tích</a:t>
            </a:r>
            <a:r>
              <a:rPr lang="en-US" sz="2000" dirty="0">
                <a:solidFill>
                  <a:schemeClr val="bg2"/>
                </a:solidFill>
              </a:rPr>
              <a:t> </a:t>
            </a:r>
            <a:r>
              <a:rPr lang="en-US" sz="2000" dirty="0" err="1">
                <a:solidFill>
                  <a:schemeClr val="bg2"/>
                </a:solidFill>
              </a:rPr>
              <a:t>và</a:t>
            </a:r>
            <a:r>
              <a:rPr lang="en-US" sz="2000" dirty="0">
                <a:solidFill>
                  <a:schemeClr val="bg2"/>
                </a:solidFill>
              </a:rPr>
              <a:t> </a:t>
            </a:r>
            <a:r>
              <a:rPr lang="en-US" sz="2000" dirty="0" err="1">
                <a:solidFill>
                  <a:schemeClr val="bg2"/>
                </a:solidFill>
              </a:rPr>
              <a:t>xử</a:t>
            </a:r>
            <a:r>
              <a:rPr lang="en-US" sz="2000" dirty="0">
                <a:solidFill>
                  <a:schemeClr val="bg2"/>
                </a:solidFill>
              </a:rPr>
              <a:t> </a:t>
            </a:r>
            <a:r>
              <a:rPr lang="en-US" sz="2000" dirty="0" err="1">
                <a:solidFill>
                  <a:schemeClr val="bg2"/>
                </a:solidFill>
              </a:rPr>
              <a:t>lý</a:t>
            </a:r>
            <a:r>
              <a:rPr lang="en-US" sz="2000" dirty="0">
                <a:solidFill>
                  <a:schemeClr val="bg2"/>
                </a:solidFill>
              </a:rPr>
              <a:t> </a:t>
            </a:r>
            <a:r>
              <a:rPr lang="en-US" sz="2000" dirty="0" err="1">
                <a:solidFill>
                  <a:schemeClr val="bg2"/>
                </a:solidFill>
              </a:rPr>
              <a:t>dữ</a:t>
            </a:r>
            <a:r>
              <a:rPr lang="en-US" sz="2000" dirty="0">
                <a:solidFill>
                  <a:schemeClr val="bg2"/>
                </a:solidFill>
              </a:rPr>
              <a:t> </a:t>
            </a:r>
            <a:r>
              <a:rPr lang="en-US" sz="2000" dirty="0" err="1">
                <a:solidFill>
                  <a:schemeClr val="bg2"/>
                </a:solidFill>
              </a:rPr>
              <a:t>liệu</a:t>
            </a:r>
            <a:r>
              <a:rPr lang="en-US" sz="2000" dirty="0">
                <a:solidFill>
                  <a:schemeClr val="bg2"/>
                </a:solidFill>
              </a:rPr>
              <a:t> (Analysis &amp; </a:t>
            </a:r>
            <a:r>
              <a:rPr lang="en-US" sz="2000" dirty="0" err="1">
                <a:solidFill>
                  <a:schemeClr val="bg2"/>
                </a:solidFill>
              </a:rPr>
              <a:t>Processsing</a:t>
            </a:r>
            <a:r>
              <a:rPr lang="en-US" sz="2000" dirty="0">
                <a:solidFill>
                  <a:schemeClr val="bg2"/>
                </a:solidFill>
              </a:rPr>
              <a:t>)</a:t>
            </a:r>
          </a:p>
        </p:txBody>
      </p:sp>
      <p:pic>
        <p:nvPicPr>
          <p:cNvPr id="3" name="Picture 2">
            <a:extLst>
              <a:ext uri="{FF2B5EF4-FFF2-40B4-BE49-F238E27FC236}">
                <a16:creationId xmlns:a16="http://schemas.microsoft.com/office/drawing/2014/main" id="{A12B762B-CBE3-4FD1-F5A2-70204ED7AE09}"/>
              </a:ext>
            </a:extLst>
          </p:cNvPr>
          <p:cNvPicPr>
            <a:picLocks noChangeAspect="1"/>
          </p:cNvPicPr>
          <p:nvPr/>
        </p:nvPicPr>
        <p:blipFill>
          <a:blip r:embed="rId3"/>
          <a:stretch>
            <a:fillRect/>
          </a:stretch>
        </p:blipFill>
        <p:spPr>
          <a:xfrm>
            <a:off x="4776443" y="1526916"/>
            <a:ext cx="4367557" cy="2751368"/>
          </a:xfrm>
          <a:prstGeom prst="rect">
            <a:avLst/>
          </a:prstGeom>
        </p:spPr>
      </p:pic>
    </p:spTree>
    <p:extLst>
      <p:ext uri="{BB962C8B-B14F-4D97-AF65-F5344CB8AC3E}">
        <p14:creationId xmlns:p14="http://schemas.microsoft.com/office/powerpoint/2010/main" val="2105763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US" dirty="0"/>
              <a:t>4. </a:t>
            </a:r>
            <a:r>
              <a:rPr lang="en-US" dirty="0" err="1"/>
              <a:t>Các</a:t>
            </a:r>
            <a:r>
              <a:rPr lang="en-US" dirty="0"/>
              <a:t> </a:t>
            </a:r>
            <a:r>
              <a:rPr lang="en-US" dirty="0" err="1"/>
              <a:t>Thiết</a:t>
            </a:r>
            <a:r>
              <a:rPr lang="en-US" dirty="0"/>
              <a:t> </a:t>
            </a:r>
            <a:r>
              <a:rPr lang="en-US" dirty="0" err="1"/>
              <a:t>Bị</a:t>
            </a:r>
            <a:r>
              <a:rPr lang="en-US" dirty="0"/>
              <a:t> </a:t>
            </a:r>
            <a:r>
              <a:rPr lang="en-US" dirty="0" err="1"/>
              <a:t>Nhúng</a:t>
            </a:r>
            <a:r>
              <a:rPr lang="en-US" dirty="0"/>
              <a:t> – Embedded Devices</a:t>
            </a:r>
            <a:endParaRPr dirty="0"/>
          </a:p>
        </p:txBody>
      </p:sp>
      <p:sp>
        <p:nvSpPr>
          <p:cNvPr id="187" name="Google Shape;187;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dirty="0" err="1"/>
              <a:t>Các</a:t>
            </a:r>
            <a:r>
              <a:rPr lang="en-CA" dirty="0"/>
              <a:t> </a:t>
            </a:r>
            <a:r>
              <a:rPr lang="en-CA" dirty="0" err="1"/>
              <a:t>thiết</a:t>
            </a:r>
            <a:r>
              <a:rPr lang="en-CA" dirty="0"/>
              <a:t> </a:t>
            </a:r>
            <a:r>
              <a:rPr lang="en-CA" dirty="0" err="1"/>
              <a:t>bị</a:t>
            </a:r>
            <a:r>
              <a:rPr lang="en-CA" dirty="0"/>
              <a:t> </a:t>
            </a:r>
            <a:r>
              <a:rPr lang="en-CA" dirty="0" err="1"/>
              <a:t>dùng</a:t>
            </a:r>
            <a:r>
              <a:rPr lang="en-CA" dirty="0"/>
              <a:t> vi </a:t>
            </a:r>
            <a:r>
              <a:rPr lang="en-CA" dirty="0" err="1"/>
              <a:t>xử</a:t>
            </a:r>
            <a:r>
              <a:rPr lang="en-CA" dirty="0"/>
              <a:t> </a:t>
            </a:r>
            <a:r>
              <a:rPr lang="en-CA" dirty="0" err="1"/>
              <a:t>lý</a:t>
            </a:r>
            <a:r>
              <a:rPr lang="en-CA" dirty="0"/>
              <a:t> 32 bit, </a:t>
            </a:r>
            <a:r>
              <a:rPr lang="en-CA" dirty="0" err="1"/>
              <a:t>hiệu</a:t>
            </a:r>
            <a:r>
              <a:rPr lang="en-CA" dirty="0"/>
              <a:t> </a:t>
            </a:r>
            <a:r>
              <a:rPr lang="en-CA" dirty="0" err="1"/>
              <a:t>năng</a:t>
            </a:r>
            <a:r>
              <a:rPr lang="en-CA" dirty="0"/>
              <a:t> </a:t>
            </a:r>
            <a:r>
              <a:rPr lang="en-CA" dirty="0" err="1"/>
              <a:t>trung</a:t>
            </a:r>
            <a:r>
              <a:rPr lang="en-CA" dirty="0"/>
              <a:t> </a:t>
            </a:r>
            <a:r>
              <a:rPr lang="en-CA" dirty="0" err="1"/>
              <a:t>bình</a:t>
            </a:r>
            <a:r>
              <a:rPr lang="en-CA" dirty="0"/>
              <a:t>:</a:t>
            </a:r>
            <a:endParaRPr dirty="0"/>
          </a:p>
          <a:p>
            <a:pPr marL="457200" lvl="0" indent="-342900" algn="l" rtl="0">
              <a:spcBef>
                <a:spcPts val="0"/>
              </a:spcBef>
              <a:spcAft>
                <a:spcPts val="0"/>
              </a:spcAft>
              <a:buSzPts val="1800"/>
              <a:buChar char="-"/>
            </a:pPr>
            <a:r>
              <a:rPr lang="en-CA" dirty="0" err="1"/>
              <a:t>Có</a:t>
            </a:r>
            <a:r>
              <a:rPr lang="en-CA" dirty="0"/>
              <a:t> </a:t>
            </a:r>
            <a:r>
              <a:rPr lang="en-CA" dirty="0" err="1"/>
              <a:t>thể</a:t>
            </a:r>
            <a:r>
              <a:rPr lang="en-CA" dirty="0"/>
              <a:t> </a:t>
            </a:r>
            <a:r>
              <a:rPr lang="en-CA" dirty="0" err="1"/>
              <a:t>dùng</a:t>
            </a:r>
            <a:r>
              <a:rPr lang="en-CA" dirty="0"/>
              <a:t> </a:t>
            </a:r>
            <a:r>
              <a:rPr lang="en-CA" dirty="0" err="1"/>
              <a:t>hệ</a:t>
            </a:r>
            <a:r>
              <a:rPr lang="en-CA" dirty="0"/>
              <a:t> </a:t>
            </a:r>
            <a:r>
              <a:rPr lang="en-CA" dirty="0" err="1"/>
              <a:t>điều</a:t>
            </a:r>
            <a:r>
              <a:rPr lang="en-CA" dirty="0"/>
              <a:t> </a:t>
            </a:r>
            <a:r>
              <a:rPr lang="en-CA" dirty="0" err="1"/>
              <a:t>hành</a:t>
            </a:r>
            <a:r>
              <a:rPr lang="en-CA" dirty="0"/>
              <a:t> </a:t>
            </a:r>
            <a:r>
              <a:rPr lang="en-CA" dirty="0" err="1"/>
              <a:t>nhúng</a:t>
            </a:r>
            <a:r>
              <a:rPr lang="en-CA" dirty="0"/>
              <a:t> (RTOS, </a:t>
            </a:r>
            <a:r>
              <a:rPr lang="en-CA" dirty="0" err="1"/>
              <a:t>TinyOS</a:t>
            </a:r>
            <a:r>
              <a:rPr lang="en-CA" dirty="0"/>
              <a:t>, </a:t>
            </a:r>
            <a:r>
              <a:rPr lang="en-CA" dirty="0" err="1"/>
              <a:t>uCLinux</a:t>
            </a:r>
            <a:r>
              <a:rPr lang="en-CA" dirty="0"/>
              <a:t>,...)</a:t>
            </a:r>
            <a:endParaRPr dirty="0"/>
          </a:p>
          <a:p>
            <a:pPr marL="457200" lvl="0" indent="-368300" algn="l" rtl="0">
              <a:spcBef>
                <a:spcPts val="0"/>
              </a:spcBef>
              <a:spcAft>
                <a:spcPts val="0"/>
              </a:spcAft>
              <a:buSzPts val="2200"/>
              <a:buChar char="-"/>
            </a:pPr>
            <a:r>
              <a:rPr lang="en-CA" dirty="0"/>
              <a:t>Giao </a:t>
            </a:r>
            <a:r>
              <a:rPr lang="en-CA" dirty="0" err="1"/>
              <a:t>tiếp</a:t>
            </a:r>
            <a:r>
              <a:rPr lang="en-CA" dirty="0"/>
              <a:t> </a:t>
            </a:r>
            <a:r>
              <a:rPr lang="en-CA" dirty="0" err="1"/>
              <a:t>vào</a:t>
            </a:r>
            <a:r>
              <a:rPr lang="en-CA" dirty="0"/>
              <a:t> </a:t>
            </a:r>
            <a:r>
              <a:rPr lang="en-CA" dirty="0" err="1"/>
              <a:t>ra</a:t>
            </a:r>
            <a:r>
              <a:rPr lang="en-CA" dirty="0"/>
              <a:t> </a:t>
            </a:r>
            <a:r>
              <a:rPr lang="en-CA" dirty="0" err="1"/>
              <a:t>cơ</a:t>
            </a:r>
            <a:r>
              <a:rPr lang="en-CA" dirty="0"/>
              <a:t> </a:t>
            </a:r>
            <a:r>
              <a:rPr lang="en-CA" dirty="0" err="1"/>
              <a:t>bản</a:t>
            </a:r>
            <a:r>
              <a:rPr lang="en-CA" dirty="0"/>
              <a:t>.</a:t>
            </a:r>
            <a:endParaRPr dirty="0"/>
          </a:p>
          <a:p>
            <a:pPr marL="457200" lvl="0" indent="-342900" algn="l" rtl="0">
              <a:spcBef>
                <a:spcPts val="0"/>
              </a:spcBef>
              <a:spcAft>
                <a:spcPts val="0"/>
              </a:spcAft>
              <a:buSzPts val="1800"/>
              <a:buChar char="-"/>
            </a:pPr>
            <a:r>
              <a:rPr lang="en-CA" dirty="0" err="1"/>
              <a:t>Ghép</a:t>
            </a:r>
            <a:r>
              <a:rPr lang="en-CA" dirty="0"/>
              <a:t> </a:t>
            </a:r>
            <a:r>
              <a:rPr lang="en-CA" dirty="0" err="1"/>
              <a:t>nối</a:t>
            </a:r>
            <a:r>
              <a:rPr lang="en-CA" dirty="0"/>
              <a:t> </a:t>
            </a:r>
            <a:r>
              <a:rPr lang="en-CA" dirty="0" err="1"/>
              <a:t>ngoại</a:t>
            </a:r>
            <a:r>
              <a:rPr lang="en-CA" dirty="0"/>
              <a:t> vi </a:t>
            </a:r>
            <a:r>
              <a:rPr lang="en-CA" dirty="0" err="1"/>
              <a:t>theo</a:t>
            </a:r>
            <a:r>
              <a:rPr lang="en-CA" dirty="0"/>
              <a:t> </a:t>
            </a:r>
            <a:r>
              <a:rPr lang="en-CA" dirty="0" err="1"/>
              <a:t>các</a:t>
            </a:r>
            <a:r>
              <a:rPr lang="en-CA" dirty="0"/>
              <a:t> </a:t>
            </a:r>
            <a:r>
              <a:rPr lang="en-CA" dirty="0" err="1"/>
              <a:t>chuẩn</a:t>
            </a:r>
            <a:r>
              <a:rPr lang="en-CA" dirty="0"/>
              <a:t> </a:t>
            </a:r>
            <a:r>
              <a:rPr lang="en-CA" dirty="0" err="1"/>
              <a:t>truyền</a:t>
            </a:r>
            <a:r>
              <a:rPr lang="en-CA" dirty="0"/>
              <a:t> </a:t>
            </a:r>
            <a:r>
              <a:rPr lang="en-CA" dirty="0" err="1"/>
              <a:t>thông</a:t>
            </a:r>
            <a:r>
              <a:rPr lang="en-CA" dirty="0"/>
              <a:t> UART, I2C, SPI</a:t>
            </a:r>
            <a:endParaRPr dirty="0"/>
          </a:p>
          <a:p>
            <a:pPr marL="457200" lvl="0" indent="-342900" algn="l" rtl="0">
              <a:spcBef>
                <a:spcPts val="0"/>
              </a:spcBef>
              <a:spcAft>
                <a:spcPts val="0"/>
              </a:spcAft>
              <a:buSzPts val="1800"/>
              <a:buChar char="-"/>
            </a:pPr>
            <a:r>
              <a:rPr lang="en-CA" dirty="0" err="1"/>
              <a:t>Có</a:t>
            </a:r>
            <a:r>
              <a:rPr lang="en-CA" dirty="0"/>
              <a:t> </a:t>
            </a:r>
            <a:r>
              <a:rPr lang="en-CA" dirty="0" err="1"/>
              <a:t>thêm</a:t>
            </a:r>
            <a:r>
              <a:rPr lang="en-CA" dirty="0"/>
              <a:t> </a:t>
            </a:r>
            <a:r>
              <a:rPr lang="en-CA" dirty="0" err="1"/>
              <a:t>khả</a:t>
            </a:r>
            <a:r>
              <a:rPr lang="en-CA" dirty="0"/>
              <a:t> </a:t>
            </a:r>
            <a:r>
              <a:rPr lang="en-CA" dirty="0" err="1"/>
              <a:t>năng</a:t>
            </a:r>
            <a:r>
              <a:rPr lang="en-CA" dirty="0"/>
              <a:t> </a:t>
            </a:r>
            <a:r>
              <a:rPr lang="en-CA" dirty="0" err="1"/>
              <a:t>kết</a:t>
            </a:r>
            <a:r>
              <a:rPr lang="en-CA" dirty="0"/>
              <a:t> </a:t>
            </a:r>
            <a:r>
              <a:rPr lang="en-CA" dirty="0" err="1"/>
              <a:t>nối</a:t>
            </a:r>
            <a:r>
              <a:rPr lang="en-CA" dirty="0"/>
              <a:t> </a:t>
            </a:r>
            <a:r>
              <a:rPr lang="en-CA" dirty="0" err="1"/>
              <a:t>Wifi</a:t>
            </a:r>
            <a:r>
              <a:rPr lang="en-CA" dirty="0"/>
              <a:t>, Bluetooth, GSM module</a:t>
            </a:r>
            <a:endParaRPr dirty="0"/>
          </a:p>
          <a:p>
            <a:pPr marL="457200" lvl="0" indent="-342900" algn="l" rtl="0">
              <a:spcBef>
                <a:spcPts val="0"/>
              </a:spcBef>
              <a:spcAft>
                <a:spcPts val="0"/>
              </a:spcAft>
              <a:buSzPts val="1800"/>
              <a:buChar char="-"/>
            </a:pPr>
            <a:r>
              <a:rPr lang="en-CA" dirty="0" err="1"/>
              <a:t>Ví</a:t>
            </a:r>
            <a:r>
              <a:rPr lang="en-CA" dirty="0"/>
              <a:t> </a:t>
            </a:r>
            <a:r>
              <a:rPr lang="en-CA" dirty="0" err="1"/>
              <a:t>dụ</a:t>
            </a:r>
            <a:r>
              <a:rPr lang="en-CA" dirty="0"/>
              <a:t>: ESP8266, Arduino Uno </a:t>
            </a:r>
            <a:r>
              <a:rPr lang="en-CA" dirty="0" err="1"/>
              <a:t>Wifi</a:t>
            </a:r>
            <a:endParaRPr dirty="0"/>
          </a:p>
        </p:txBody>
      </p:sp>
      <p:pic>
        <p:nvPicPr>
          <p:cNvPr id="188" name="Google Shape;188;p33"/>
          <p:cNvPicPr preferRelativeResize="0"/>
          <p:nvPr/>
        </p:nvPicPr>
        <p:blipFill>
          <a:blip r:embed="rId3">
            <a:alphaModFix/>
          </a:blip>
          <a:stretch>
            <a:fillRect/>
          </a:stretch>
        </p:blipFill>
        <p:spPr>
          <a:xfrm>
            <a:off x="2045525" y="3175600"/>
            <a:ext cx="5081901" cy="1885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US" dirty="0"/>
              <a:t>4. </a:t>
            </a:r>
            <a:r>
              <a:rPr lang="en-US" dirty="0" err="1"/>
              <a:t>Các</a:t>
            </a:r>
            <a:r>
              <a:rPr lang="en-US" dirty="0"/>
              <a:t> </a:t>
            </a:r>
            <a:r>
              <a:rPr lang="en-US" dirty="0" err="1"/>
              <a:t>Thiết</a:t>
            </a:r>
            <a:r>
              <a:rPr lang="en-US" dirty="0"/>
              <a:t> </a:t>
            </a:r>
            <a:r>
              <a:rPr lang="en-US" dirty="0" err="1"/>
              <a:t>Bị</a:t>
            </a:r>
            <a:r>
              <a:rPr lang="en-US" dirty="0"/>
              <a:t> </a:t>
            </a:r>
            <a:r>
              <a:rPr lang="en-US" dirty="0" err="1"/>
              <a:t>Nhúng</a:t>
            </a:r>
            <a:r>
              <a:rPr lang="en-US" dirty="0"/>
              <a:t> – Embedded Devices</a:t>
            </a:r>
            <a:endParaRPr dirty="0"/>
          </a:p>
        </p:txBody>
      </p:sp>
      <p:sp>
        <p:nvSpPr>
          <p:cNvPr id="194" name="Google Shape;19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dirty="0" err="1"/>
              <a:t>Các</a:t>
            </a:r>
            <a:r>
              <a:rPr lang="en-CA" dirty="0"/>
              <a:t> </a:t>
            </a:r>
            <a:r>
              <a:rPr lang="en-CA" dirty="0" err="1"/>
              <a:t>thiết</a:t>
            </a:r>
            <a:r>
              <a:rPr lang="en-CA" dirty="0"/>
              <a:t> </a:t>
            </a:r>
            <a:r>
              <a:rPr lang="en-CA" dirty="0" err="1"/>
              <a:t>bị</a:t>
            </a:r>
            <a:r>
              <a:rPr lang="en-CA" dirty="0"/>
              <a:t> </a:t>
            </a:r>
            <a:r>
              <a:rPr lang="en-CA" dirty="0" err="1"/>
              <a:t>dùng</a:t>
            </a:r>
            <a:r>
              <a:rPr lang="en-CA" dirty="0"/>
              <a:t> vi </a:t>
            </a:r>
            <a:r>
              <a:rPr lang="en-CA" dirty="0" err="1"/>
              <a:t>xử</a:t>
            </a:r>
            <a:r>
              <a:rPr lang="en-CA" dirty="0"/>
              <a:t> </a:t>
            </a:r>
            <a:r>
              <a:rPr lang="en-CA" dirty="0" err="1"/>
              <a:t>lý</a:t>
            </a:r>
            <a:r>
              <a:rPr lang="en-CA" dirty="0"/>
              <a:t> 32/64 bit, </a:t>
            </a:r>
            <a:r>
              <a:rPr lang="en-CA" dirty="0" err="1"/>
              <a:t>hiệu</a:t>
            </a:r>
            <a:r>
              <a:rPr lang="en-CA" dirty="0"/>
              <a:t> </a:t>
            </a:r>
            <a:r>
              <a:rPr lang="en-CA" dirty="0" err="1"/>
              <a:t>năng</a:t>
            </a:r>
            <a:r>
              <a:rPr lang="en-CA" dirty="0"/>
              <a:t> </a:t>
            </a:r>
            <a:r>
              <a:rPr lang="en-CA" dirty="0" err="1"/>
              <a:t>cao</a:t>
            </a:r>
            <a:r>
              <a:rPr lang="en-CA" dirty="0"/>
              <a:t>:</a:t>
            </a:r>
            <a:endParaRPr dirty="0"/>
          </a:p>
          <a:p>
            <a:pPr marL="457200" lvl="0" indent="-342900" algn="l" rtl="0">
              <a:spcBef>
                <a:spcPts val="0"/>
              </a:spcBef>
              <a:spcAft>
                <a:spcPts val="0"/>
              </a:spcAft>
              <a:buSzPts val="1800"/>
              <a:buChar char="-"/>
            </a:pPr>
            <a:r>
              <a:rPr lang="en-CA" dirty="0" err="1"/>
              <a:t>Có</a:t>
            </a:r>
            <a:r>
              <a:rPr lang="en-CA" dirty="0"/>
              <a:t> </a:t>
            </a:r>
            <a:r>
              <a:rPr lang="en-CA" dirty="0" err="1"/>
              <a:t>thể</a:t>
            </a:r>
            <a:r>
              <a:rPr lang="en-CA" dirty="0"/>
              <a:t> </a:t>
            </a:r>
            <a:r>
              <a:rPr lang="en-CA" dirty="0" err="1"/>
              <a:t>dùng</a:t>
            </a:r>
            <a:r>
              <a:rPr lang="en-CA" dirty="0"/>
              <a:t> </a:t>
            </a:r>
            <a:r>
              <a:rPr lang="en-CA" dirty="0" err="1"/>
              <a:t>hệ</a:t>
            </a:r>
            <a:r>
              <a:rPr lang="en-CA" dirty="0"/>
              <a:t> </a:t>
            </a:r>
            <a:r>
              <a:rPr lang="en-CA" dirty="0" err="1"/>
              <a:t>điều</a:t>
            </a:r>
            <a:r>
              <a:rPr lang="en-CA" dirty="0"/>
              <a:t> </a:t>
            </a:r>
            <a:r>
              <a:rPr lang="en-CA" dirty="0" err="1"/>
              <a:t>hành</a:t>
            </a:r>
            <a:r>
              <a:rPr lang="en-CA" dirty="0"/>
              <a:t> </a:t>
            </a:r>
            <a:r>
              <a:rPr lang="en-CA" dirty="0" err="1"/>
              <a:t>nhúng</a:t>
            </a:r>
            <a:r>
              <a:rPr lang="en-CA" dirty="0"/>
              <a:t> (Embedded Linux, Windows Embedded, Raspbian, Android, Ubuntu, …)</a:t>
            </a:r>
            <a:endParaRPr dirty="0"/>
          </a:p>
          <a:p>
            <a:pPr marL="457200" lvl="0" indent="-368300" algn="l" rtl="0">
              <a:spcBef>
                <a:spcPts val="0"/>
              </a:spcBef>
              <a:spcAft>
                <a:spcPts val="0"/>
              </a:spcAft>
              <a:buSzPts val="2200"/>
              <a:buChar char="-"/>
            </a:pPr>
            <a:r>
              <a:rPr lang="en-CA" dirty="0" err="1"/>
              <a:t>Kết</a:t>
            </a:r>
            <a:r>
              <a:rPr lang="en-CA" dirty="0"/>
              <a:t> </a:t>
            </a:r>
            <a:r>
              <a:rPr lang="en-CA" dirty="0" err="1"/>
              <a:t>nối</a:t>
            </a:r>
            <a:r>
              <a:rPr lang="en-CA" dirty="0"/>
              <a:t> </a:t>
            </a:r>
            <a:r>
              <a:rPr lang="en-CA" dirty="0" err="1"/>
              <a:t>Wifi</a:t>
            </a:r>
            <a:r>
              <a:rPr lang="en-CA" dirty="0"/>
              <a:t>, Ethernet</a:t>
            </a:r>
            <a:endParaRPr dirty="0"/>
          </a:p>
          <a:p>
            <a:pPr marL="457200" lvl="0" indent="-342900" algn="l" rtl="0">
              <a:spcBef>
                <a:spcPts val="0"/>
              </a:spcBef>
              <a:spcAft>
                <a:spcPts val="0"/>
              </a:spcAft>
              <a:buSzPts val="1800"/>
              <a:buChar char="-"/>
            </a:pPr>
            <a:r>
              <a:rPr lang="en-CA" dirty="0"/>
              <a:t>Giao </a:t>
            </a:r>
            <a:r>
              <a:rPr lang="en-CA" dirty="0" err="1"/>
              <a:t>tiếp</a:t>
            </a:r>
            <a:r>
              <a:rPr lang="en-CA" dirty="0"/>
              <a:t> </a:t>
            </a:r>
            <a:r>
              <a:rPr lang="en-CA" dirty="0" err="1"/>
              <a:t>ngoại</a:t>
            </a:r>
            <a:r>
              <a:rPr lang="en-CA" dirty="0"/>
              <a:t> vi </a:t>
            </a:r>
            <a:r>
              <a:rPr lang="en-CA" dirty="0" err="1"/>
              <a:t>theo</a:t>
            </a:r>
            <a:r>
              <a:rPr lang="en-CA" dirty="0"/>
              <a:t> </a:t>
            </a:r>
            <a:r>
              <a:rPr lang="en-CA" dirty="0" err="1"/>
              <a:t>cơ</a:t>
            </a:r>
            <a:r>
              <a:rPr lang="en-CA" dirty="0"/>
              <a:t> </a:t>
            </a:r>
            <a:r>
              <a:rPr lang="en-CA" dirty="0" err="1"/>
              <a:t>chế</a:t>
            </a:r>
            <a:r>
              <a:rPr lang="en-CA" dirty="0"/>
              <a:t> driver </a:t>
            </a:r>
            <a:r>
              <a:rPr lang="en-CA" dirty="0" err="1"/>
              <a:t>trên</a:t>
            </a:r>
            <a:r>
              <a:rPr lang="en-CA" dirty="0"/>
              <a:t> </a:t>
            </a:r>
            <a:r>
              <a:rPr lang="en-CA" dirty="0" err="1"/>
              <a:t>hệ</a:t>
            </a:r>
            <a:r>
              <a:rPr lang="en-CA" dirty="0"/>
              <a:t> </a:t>
            </a:r>
            <a:r>
              <a:rPr lang="en-CA" dirty="0" err="1"/>
              <a:t>điều</a:t>
            </a:r>
            <a:r>
              <a:rPr lang="en-CA" dirty="0"/>
              <a:t> </a:t>
            </a:r>
            <a:r>
              <a:rPr lang="en-CA" dirty="0" err="1"/>
              <a:t>hành</a:t>
            </a:r>
            <a:r>
              <a:rPr lang="en-CA" dirty="0"/>
              <a:t>.</a:t>
            </a:r>
            <a:endParaRPr dirty="0"/>
          </a:p>
          <a:p>
            <a:pPr marL="457200" lvl="0" indent="-342900" algn="l" rtl="0">
              <a:spcBef>
                <a:spcPts val="0"/>
              </a:spcBef>
              <a:spcAft>
                <a:spcPts val="0"/>
              </a:spcAft>
              <a:buSzPts val="1800"/>
              <a:buChar char="-"/>
            </a:pPr>
            <a:r>
              <a:rPr lang="en-CA" dirty="0" err="1"/>
              <a:t>Ví</a:t>
            </a:r>
            <a:r>
              <a:rPr lang="en-CA" dirty="0"/>
              <a:t> </a:t>
            </a:r>
            <a:r>
              <a:rPr lang="en-CA" dirty="0" err="1"/>
              <a:t>dụ</a:t>
            </a:r>
            <a:r>
              <a:rPr lang="en-CA" dirty="0"/>
              <a:t>: Raspberry Pi, Jetson Nano, …</a:t>
            </a:r>
            <a:endParaRPr dirty="0"/>
          </a:p>
          <a:p>
            <a:pPr marL="457200" lvl="0" indent="0" algn="l" rtl="0">
              <a:spcBef>
                <a:spcPts val="1200"/>
              </a:spcBef>
              <a:spcAft>
                <a:spcPts val="1200"/>
              </a:spcAft>
              <a:buNone/>
            </a:pPr>
            <a:endParaRPr dirty="0"/>
          </a:p>
        </p:txBody>
      </p:sp>
      <p:pic>
        <p:nvPicPr>
          <p:cNvPr id="195" name="Google Shape;195;p34"/>
          <p:cNvPicPr preferRelativeResize="0"/>
          <p:nvPr/>
        </p:nvPicPr>
        <p:blipFill>
          <a:blip r:embed="rId3">
            <a:alphaModFix/>
          </a:blip>
          <a:stretch>
            <a:fillRect/>
          </a:stretch>
        </p:blipFill>
        <p:spPr>
          <a:xfrm>
            <a:off x="5800400" y="3072425"/>
            <a:ext cx="2639375" cy="1863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9646-4780-D3EC-DC0B-93BF93A104B4}"/>
              </a:ext>
            </a:extLst>
          </p:cNvPr>
          <p:cNvSpPr>
            <a:spLocks noGrp="1"/>
          </p:cNvSpPr>
          <p:nvPr>
            <p:ph type="title"/>
          </p:nvPr>
        </p:nvSpPr>
        <p:spPr/>
        <p:txBody>
          <a:bodyPr>
            <a:normAutofit fontScale="90000"/>
          </a:bodyPr>
          <a:lstStyle/>
          <a:p>
            <a:r>
              <a:rPr lang="en-US" dirty="0"/>
              <a:t>4. </a:t>
            </a:r>
            <a:r>
              <a:rPr lang="en-US" dirty="0" err="1"/>
              <a:t>Các</a:t>
            </a:r>
            <a:r>
              <a:rPr lang="en-US" dirty="0"/>
              <a:t> </a:t>
            </a:r>
            <a:r>
              <a:rPr lang="en-US" dirty="0" err="1"/>
              <a:t>Thiết</a:t>
            </a:r>
            <a:r>
              <a:rPr lang="en-US" dirty="0"/>
              <a:t> </a:t>
            </a:r>
            <a:r>
              <a:rPr lang="en-US" dirty="0" err="1"/>
              <a:t>Bị</a:t>
            </a:r>
            <a:r>
              <a:rPr lang="en-US" dirty="0"/>
              <a:t> </a:t>
            </a:r>
            <a:r>
              <a:rPr lang="en-US" dirty="0" err="1"/>
              <a:t>Nhúng</a:t>
            </a:r>
            <a:r>
              <a:rPr lang="en-US" dirty="0"/>
              <a:t> – Embedded Devices</a:t>
            </a:r>
          </a:p>
        </p:txBody>
      </p:sp>
      <p:sp>
        <p:nvSpPr>
          <p:cNvPr id="3" name="Text Placeholder 2">
            <a:extLst>
              <a:ext uri="{FF2B5EF4-FFF2-40B4-BE49-F238E27FC236}">
                <a16:creationId xmlns:a16="http://schemas.microsoft.com/office/drawing/2014/main" id="{44DF3DFD-C210-7FD6-521B-1C7C6256D0D4}"/>
              </a:ext>
            </a:extLst>
          </p:cNvPr>
          <p:cNvSpPr>
            <a:spLocks noGrp="1"/>
          </p:cNvSpPr>
          <p:nvPr>
            <p:ph type="body" idx="1"/>
          </p:nvPr>
        </p:nvSpPr>
        <p:spPr/>
        <p:txBody>
          <a:bodyPr/>
          <a:lstStyle/>
          <a:p>
            <a:r>
              <a:rPr lang="en-US" dirty="0"/>
              <a:t>Kit ESP32</a:t>
            </a:r>
          </a:p>
          <a:p>
            <a:pPr marL="114300" indent="0">
              <a:buNone/>
            </a:pPr>
            <a:endParaRPr lang="en-US" dirty="0"/>
          </a:p>
        </p:txBody>
      </p:sp>
      <p:pic>
        <p:nvPicPr>
          <p:cNvPr id="4" name="Picture 3">
            <a:extLst>
              <a:ext uri="{FF2B5EF4-FFF2-40B4-BE49-F238E27FC236}">
                <a16:creationId xmlns:a16="http://schemas.microsoft.com/office/drawing/2014/main" id="{026540B5-AC14-69E5-D376-AF5BADA9310D}"/>
              </a:ext>
            </a:extLst>
          </p:cNvPr>
          <p:cNvPicPr>
            <a:picLocks noChangeAspect="1"/>
          </p:cNvPicPr>
          <p:nvPr/>
        </p:nvPicPr>
        <p:blipFill>
          <a:blip r:embed="rId3"/>
          <a:stretch>
            <a:fillRect/>
          </a:stretch>
        </p:blipFill>
        <p:spPr>
          <a:xfrm>
            <a:off x="1054057" y="1693321"/>
            <a:ext cx="3090653" cy="2561095"/>
          </a:xfrm>
          <a:prstGeom prst="rect">
            <a:avLst/>
          </a:prstGeom>
        </p:spPr>
      </p:pic>
      <p:pic>
        <p:nvPicPr>
          <p:cNvPr id="5" name="Picture 4" descr="Arduino Wifi WeMos D1 R32 ESP32 BLE - Nshop">
            <a:extLst>
              <a:ext uri="{FF2B5EF4-FFF2-40B4-BE49-F238E27FC236}">
                <a16:creationId xmlns:a16="http://schemas.microsoft.com/office/drawing/2014/main" id="{FDFACB3C-D002-A9C0-1694-A7BA90DAF6B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999" y="1693320"/>
            <a:ext cx="2871388" cy="2561095"/>
          </a:xfrm>
          <a:prstGeom prst="rect">
            <a:avLst/>
          </a:prstGeom>
          <a:noFill/>
          <a:ln>
            <a:noFill/>
          </a:ln>
        </p:spPr>
      </p:pic>
    </p:spTree>
    <p:extLst>
      <p:ext uri="{BB962C8B-B14F-4D97-AF65-F5344CB8AC3E}">
        <p14:creationId xmlns:p14="http://schemas.microsoft.com/office/powerpoint/2010/main" val="442928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9646-4780-D3EC-DC0B-93BF93A104B4}"/>
              </a:ext>
            </a:extLst>
          </p:cNvPr>
          <p:cNvSpPr>
            <a:spLocks noGrp="1"/>
          </p:cNvSpPr>
          <p:nvPr>
            <p:ph type="title"/>
          </p:nvPr>
        </p:nvSpPr>
        <p:spPr/>
        <p:txBody>
          <a:bodyPr>
            <a:normAutofit fontScale="90000"/>
          </a:bodyPr>
          <a:lstStyle/>
          <a:p>
            <a:r>
              <a:rPr lang="en-US" dirty="0"/>
              <a:t>4. </a:t>
            </a:r>
            <a:r>
              <a:rPr lang="en-US" dirty="0" err="1"/>
              <a:t>Các</a:t>
            </a:r>
            <a:r>
              <a:rPr lang="en-US" dirty="0"/>
              <a:t> </a:t>
            </a:r>
            <a:r>
              <a:rPr lang="en-US" dirty="0" err="1"/>
              <a:t>Thiết</a:t>
            </a:r>
            <a:r>
              <a:rPr lang="en-US" dirty="0"/>
              <a:t> </a:t>
            </a:r>
            <a:r>
              <a:rPr lang="en-US" dirty="0" err="1"/>
              <a:t>Bị</a:t>
            </a:r>
            <a:r>
              <a:rPr lang="en-US" dirty="0"/>
              <a:t> </a:t>
            </a:r>
            <a:r>
              <a:rPr lang="en-US" dirty="0" err="1"/>
              <a:t>Nhúng</a:t>
            </a:r>
            <a:r>
              <a:rPr lang="en-US" dirty="0"/>
              <a:t> – Embedded Devices</a:t>
            </a:r>
          </a:p>
        </p:txBody>
      </p:sp>
      <p:sp>
        <p:nvSpPr>
          <p:cNvPr id="3" name="Text Placeholder 2">
            <a:extLst>
              <a:ext uri="{FF2B5EF4-FFF2-40B4-BE49-F238E27FC236}">
                <a16:creationId xmlns:a16="http://schemas.microsoft.com/office/drawing/2014/main" id="{44DF3DFD-C210-7FD6-521B-1C7C6256D0D4}"/>
              </a:ext>
            </a:extLst>
          </p:cNvPr>
          <p:cNvSpPr>
            <a:spLocks noGrp="1"/>
          </p:cNvSpPr>
          <p:nvPr>
            <p:ph type="body" idx="1"/>
          </p:nvPr>
        </p:nvSpPr>
        <p:spPr/>
        <p:txBody>
          <a:bodyPr/>
          <a:lstStyle/>
          <a:p>
            <a:r>
              <a:rPr lang="en-US" dirty="0" err="1"/>
              <a:t>Máy</a:t>
            </a:r>
            <a:r>
              <a:rPr lang="en-US" dirty="0"/>
              <a:t> </a:t>
            </a:r>
            <a:r>
              <a:rPr lang="en-US" dirty="0" err="1"/>
              <a:t>tính</a:t>
            </a:r>
            <a:r>
              <a:rPr lang="en-US" dirty="0"/>
              <a:t> </a:t>
            </a:r>
            <a:r>
              <a:rPr lang="en-US" dirty="0" err="1"/>
              <a:t>nhúng</a:t>
            </a:r>
            <a:r>
              <a:rPr lang="en-US" dirty="0"/>
              <a:t> Raspberry Pi</a:t>
            </a:r>
          </a:p>
          <a:p>
            <a:pPr marL="114300" indent="0">
              <a:buNone/>
            </a:pPr>
            <a:endParaRPr lang="en-US" dirty="0"/>
          </a:p>
        </p:txBody>
      </p:sp>
      <p:pic>
        <p:nvPicPr>
          <p:cNvPr id="6" name="Picture 5">
            <a:extLst>
              <a:ext uri="{FF2B5EF4-FFF2-40B4-BE49-F238E27FC236}">
                <a16:creationId xmlns:a16="http://schemas.microsoft.com/office/drawing/2014/main" id="{78EE17F7-7CB9-04FE-9A23-98BD27AF025D}"/>
              </a:ext>
            </a:extLst>
          </p:cNvPr>
          <p:cNvPicPr>
            <a:picLocks noChangeAspect="1"/>
          </p:cNvPicPr>
          <p:nvPr/>
        </p:nvPicPr>
        <p:blipFill>
          <a:blip r:embed="rId3"/>
          <a:stretch>
            <a:fillRect/>
          </a:stretch>
        </p:blipFill>
        <p:spPr>
          <a:xfrm>
            <a:off x="2087751" y="1559086"/>
            <a:ext cx="4506778" cy="3396412"/>
          </a:xfrm>
          <a:prstGeom prst="rect">
            <a:avLst/>
          </a:prstGeom>
        </p:spPr>
      </p:pic>
    </p:spTree>
    <p:extLst>
      <p:ext uri="{BB962C8B-B14F-4D97-AF65-F5344CB8AC3E}">
        <p14:creationId xmlns:p14="http://schemas.microsoft.com/office/powerpoint/2010/main" val="3523977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E66E-F20E-1484-B8F0-3C7FB38B40C7}"/>
              </a:ext>
            </a:extLst>
          </p:cNvPr>
          <p:cNvSpPr>
            <a:spLocks noGrp="1"/>
          </p:cNvSpPr>
          <p:nvPr>
            <p:ph type="title"/>
          </p:nvPr>
        </p:nvSpPr>
        <p:spPr/>
        <p:txBody>
          <a:bodyPr>
            <a:normAutofit fontScale="90000"/>
          </a:bodyPr>
          <a:lstStyle/>
          <a:p>
            <a:r>
              <a:rPr lang="en-US" dirty="0"/>
              <a:t>5. </a:t>
            </a:r>
            <a:r>
              <a:rPr lang="en-US" dirty="0" err="1"/>
              <a:t>Lập</a:t>
            </a:r>
            <a:r>
              <a:rPr lang="en-US" dirty="0"/>
              <a:t> </a:t>
            </a:r>
            <a:r>
              <a:rPr lang="en-US" dirty="0" err="1"/>
              <a:t>Trình</a:t>
            </a:r>
            <a:r>
              <a:rPr lang="en-US" dirty="0"/>
              <a:t> </a:t>
            </a:r>
            <a:r>
              <a:rPr lang="en-US" dirty="0" err="1"/>
              <a:t>Thiết</a:t>
            </a:r>
            <a:r>
              <a:rPr lang="en-US" dirty="0"/>
              <a:t> </a:t>
            </a:r>
            <a:r>
              <a:rPr lang="en-US" dirty="0" err="1"/>
              <a:t>Bị</a:t>
            </a:r>
            <a:r>
              <a:rPr lang="en-US" dirty="0"/>
              <a:t> </a:t>
            </a:r>
            <a:r>
              <a:rPr lang="en-US" dirty="0" err="1"/>
              <a:t>Nhúng</a:t>
            </a:r>
            <a:endParaRPr lang="en-US" dirty="0"/>
          </a:p>
        </p:txBody>
      </p:sp>
      <p:sp>
        <p:nvSpPr>
          <p:cNvPr id="3" name="Text Placeholder 2">
            <a:extLst>
              <a:ext uri="{FF2B5EF4-FFF2-40B4-BE49-F238E27FC236}">
                <a16:creationId xmlns:a16="http://schemas.microsoft.com/office/drawing/2014/main" id="{844F6138-3458-AAFB-5F92-0ED5583900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8438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5.1 </a:t>
            </a:r>
            <a:r>
              <a:rPr lang="en-CA" dirty="0" err="1"/>
              <a:t>Lập</a:t>
            </a:r>
            <a:r>
              <a:rPr lang="en-CA" dirty="0"/>
              <a:t> </a:t>
            </a:r>
            <a:r>
              <a:rPr lang="en-CA" dirty="0" err="1"/>
              <a:t>trình</a:t>
            </a:r>
            <a:r>
              <a:rPr lang="en-CA" dirty="0"/>
              <a:t> Arduino</a:t>
            </a:r>
            <a:endParaRPr dirty="0"/>
          </a:p>
        </p:txBody>
      </p:sp>
      <p:sp>
        <p:nvSpPr>
          <p:cNvPr id="201" name="Google Shape;201;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a:t>Arduino Uno: Microchip ATmega328 không dùng hệ điều hành</a:t>
            </a:r>
            <a:endParaRPr/>
          </a:p>
        </p:txBody>
      </p:sp>
      <p:pic>
        <p:nvPicPr>
          <p:cNvPr id="202" name="Google Shape;202;p35"/>
          <p:cNvPicPr preferRelativeResize="0"/>
          <p:nvPr/>
        </p:nvPicPr>
        <p:blipFill>
          <a:blip r:embed="rId3">
            <a:alphaModFix/>
          </a:blip>
          <a:stretch>
            <a:fillRect/>
          </a:stretch>
        </p:blipFill>
        <p:spPr>
          <a:xfrm>
            <a:off x="1499022" y="1709550"/>
            <a:ext cx="5793625" cy="3180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5.1 </a:t>
            </a:r>
            <a:r>
              <a:rPr lang="en-CA" dirty="0" err="1"/>
              <a:t>Lập</a:t>
            </a:r>
            <a:r>
              <a:rPr lang="en-CA" dirty="0"/>
              <a:t> </a:t>
            </a:r>
            <a:r>
              <a:rPr lang="en-CA" dirty="0" err="1"/>
              <a:t>trình</a:t>
            </a:r>
            <a:r>
              <a:rPr lang="en-CA" dirty="0"/>
              <a:t> Arduino</a:t>
            </a:r>
            <a:endParaRPr dirty="0"/>
          </a:p>
        </p:txBody>
      </p:sp>
      <p:sp>
        <p:nvSpPr>
          <p:cNvPr id="208" name="Google Shape;208;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a:t>Cài đặt Arduino IDE</a:t>
            </a:r>
            <a:endParaRPr/>
          </a:p>
          <a:p>
            <a:pPr marL="914400" lvl="1" indent="-317500" algn="l" rtl="0">
              <a:spcBef>
                <a:spcPts val="0"/>
              </a:spcBef>
              <a:spcAft>
                <a:spcPts val="0"/>
              </a:spcAft>
              <a:buSzPts val="1400"/>
              <a:buChar char="-"/>
            </a:pPr>
            <a:r>
              <a:rPr lang="en-CA"/>
              <a:t>https://www.arduino.cc/en/guide/windows</a:t>
            </a:r>
            <a:endParaRPr/>
          </a:p>
          <a:p>
            <a:pPr marL="457200" lvl="0" indent="-342900" algn="l" rtl="0">
              <a:spcBef>
                <a:spcPts val="0"/>
              </a:spcBef>
              <a:spcAft>
                <a:spcPts val="0"/>
              </a:spcAft>
              <a:buSzPts val="1800"/>
              <a:buChar char="-"/>
            </a:pPr>
            <a:r>
              <a:rPr lang="en-CA"/>
              <a:t>Cấu trúc code:</a:t>
            </a:r>
            <a:endParaRPr/>
          </a:p>
          <a:p>
            <a:pPr marL="457200" lvl="0" indent="0" algn="l" rtl="0">
              <a:spcBef>
                <a:spcPts val="1200"/>
              </a:spcBef>
              <a:spcAft>
                <a:spcPts val="1200"/>
              </a:spcAft>
              <a:buNone/>
            </a:pPr>
            <a:endParaRPr/>
          </a:p>
        </p:txBody>
      </p:sp>
      <p:pic>
        <p:nvPicPr>
          <p:cNvPr id="209" name="Google Shape;209;p36"/>
          <p:cNvPicPr preferRelativeResize="0"/>
          <p:nvPr/>
        </p:nvPicPr>
        <p:blipFill>
          <a:blip r:embed="rId3">
            <a:alphaModFix/>
          </a:blip>
          <a:stretch>
            <a:fillRect/>
          </a:stretch>
        </p:blipFill>
        <p:spPr>
          <a:xfrm>
            <a:off x="1553675" y="2281725"/>
            <a:ext cx="5620100" cy="2410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215" name="Google Shape;21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a:t>Basic I/O</a:t>
            </a:r>
            <a:endParaRPr/>
          </a:p>
          <a:p>
            <a:pPr marL="457200" lvl="0" indent="-342900" algn="l" rtl="0">
              <a:spcBef>
                <a:spcPts val="0"/>
              </a:spcBef>
              <a:spcAft>
                <a:spcPts val="0"/>
              </a:spcAft>
              <a:buSzPts val="1800"/>
              <a:buChar char="-"/>
            </a:pPr>
            <a:r>
              <a:rPr lang="en-CA"/>
              <a:t>UART</a:t>
            </a:r>
            <a:endParaRPr/>
          </a:p>
          <a:p>
            <a:pPr marL="457200" lvl="0" indent="-342900" algn="l" rtl="0">
              <a:spcBef>
                <a:spcPts val="0"/>
              </a:spcBef>
              <a:spcAft>
                <a:spcPts val="0"/>
              </a:spcAft>
              <a:buSzPts val="1800"/>
              <a:buChar char="-"/>
            </a:pPr>
            <a:r>
              <a:rPr lang="en-CA"/>
              <a:t>I2C</a:t>
            </a:r>
            <a:endParaRPr/>
          </a:p>
          <a:p>
            <a:pPr marL="457200" lvl="0" indent="-342900" algn="l" rtl="0">
              <a:spcBef>
                <a:spcPts val="0"/>
              </a:spcBef>
              <a:spcAft>
                <a:spcPts val="0"/>
              </a:spcAft>
              <a:buSzPts val="1800"/>
              <a:buChar char="-"/>
            </a:pPr>
            <a:r>
              <a:rPr lang="en-CA"/>
              <a:t>SPI</a:t>
            </a:r>
            <a:endParaRPr/>
          </a:p>
          <a:p>
            <a:pPr marL="457200" lvl="0" indent="-342900" algn="l" rtl="0">
              <a:spcBef>
                <a:spcPts val="0"/>
              </a:spcBef>
              <a:spcAft>
                <a:spcPts val="0"/>
              </a:spcAft>
              <a:buSzPts val="1800"/>
              <a:buChar char="-"/>
            </a:pPr>
            <a:r>
              <a:rPr lang="en-CA"/>
              <a:t>ADC</a:t>
            </a:r>
            <a:endParaRPr/>
          </a:p>
          <a:p>
            <a:pPr marL="457200" lvl="0" indent="-342900" algn="l" rtl="0">
              <a:spcBef>
                <a:spcPts val="0"/>
              </a:spcBef>
              <a:spcAft>
                <a:spcPts val="0"/>
              </a:spcAft>
              <a:buSzPts val="1800"/>
              <a:buChar char="-"/>
            </a:pPr>
            <a:r>
              <a:rPr lang="en-CA"/>
              <a:t>PWM</a:t>
            </a:r>
            <a:endParaRPr/>
          </a:p>
        </p:txBody>
      </p:sp>
      <p:pic>
        <p:nvPicPr>
          <p:cNvPr id="216" name="Google Shape;216;p37"/>
          <p:cNvPicPr preferRelativeResize="0"/>
          <p:nvPr/>
        </p:nvPicPr>
        <p:blipFill>
          <a:blip r:embed="rId3">
            <a:alphaModFix/>
          </a:blip>
          <a:stretch>
            <a:fillRect/>
          </a:stretch>
        </p:blipFill>
        <p:spPr>
          <a:xfrm>
            <a:off x="3333747" y="1436772"/>
            <a:ext cx="5574550" cy="3504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222" name="Google Shape;222;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2"/>
              </a:buClr>
              <a:buSzPts val="1800"/>
              <a:buChar char="-"/>
            </a:pPr>
            <a:r>
              <a:rPr lang="en-CA" b="1" u="sng">
                <a:solidFill>
                  <a:schemeClr val="dk2"/>
                </a:solidFill>
              </a:rPr>
              <a:t>Giao tiếp vào ra cơ bản</a:t>
            </a:r>
            <a:endParaRPr b="1" u="sng">
              <a:solidFill>
                <a:schemeClr val="dk2"/>
              </a:solidFill>
            </a:endParaRPr>
          </a:p>
          <a:p>
            <a:pPr marL="914400" lvl="1" indent="-317500" algn="l" rtl="0">
              <a:spcBef>
                <a:spcPts val="0"/>
              </a:spcBef>
              <a:spcAft>
                <a:spcPts val="0"/>
              </a:spcAft>
              <a:buClr>
                <a:schemeClr val="dk2"/>
              </a:buClr>
              <a:buSzPts val="1400"/>
              <a:buChar char="-"/>
            </a:pPr>
            <a:r>
              <a:rPr lang="en-CA">
                <a:solidFill>
                  <a:schemeClr val="dk2"/>
                </a:solidFill>
              </a:rPr>
              <a:t>PIN configuration (cấu hình chân):</a:t>
            </a:r>
            <a:endParaRPr>
              <a:solidFill>
                <a:schemeClr val="dk2"/>
              </a:solidFill>
            </a:endParaRPr>
          </a:p>
        </p:txBody>
      </p:sp>
      <p:pic>
        <p:nvPicPr>
          <p:cNvPr id="223" name="Google Shape;223;p38"/>
          <p:cNvPicPr preferRelativeResize="0"/>
          <p:nvPr/>
        </p:nvPicPr>
        <p:blipFill>
          <a:blip r:embed="rId3">
            <a:alphaModFix/>
          </a:blip>
          <a:stretch>
            <a:fillRect/>
          </a:stretch>
        </p:blipFill>
        <p:spPr>
          <a:xfrm>
            <a:off x="1956850" y="1850913"/>
            <a:ext cx="5105400" cy="2409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229" name="Google Shape;22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2"/>
              </a:buClr>
              <a:buSzPts val="1800"/>
              <a:buChar char="-"/>
            </a:pPr>
            <a:r>
              <a:rPr lang="en-CA" b="1" u="sng">
                <a:solidFill>
                  <a:schemeClr val="dk2"/>
                </a:solidFill>
              </a:rPr>
              <a:t>Giao tiếp vào ra cơ bản</a:t>
            </a:r>
            <a:endParaRPr b="1" u="sng">
              <a:solidFill>
                <a:schemeClr val="dk2"/>
              </a:solidFill>
            </a:endParaRPr>
          </a:p>
          <a:p>
            <a:pPr marL="914400" lvl="1" indent="-317500" algn="l" rtl="0">
              <a:spcBef>
                <a:spcPts val="0"/>
              </a:spcBef>
              <a:spcAft>
                <a:spcPts val="0"/>
              </a:spcAft>
              <a:buClr>
                <a:schemeClr val="dk2"/>
              </a:buClr>
              <a:buSzPts val="1400"/>
              <a:buChar char="-"/>
            </a:pPr>
            <a:r>
              <a:rPr lang="en-CA">
                <a:solidFill>
                  <a:schemeClr val="dk2"/>
                </a:solidFill>
              </a:rPr>
              <a:t>Xuất tín hiệu ra các chân</a:t>
            </a:r>
            <a:endParaRPr>
              <a:solidFill>
                <a:schemeClr val="dk2"/>
              </a:solidFill>
            </a:endParaRPr>
          </a:p>
        </p:txBody>
      </p:sp>
      <p:pic>
        <p:nvPicPr>
          <p:cNvPr id="230" name="Google Shape;230;p39"/>
          <p:cNvPicPr preferRelativeResize="0"/>
          <p:nvPr/>
        </p:nvPicPr>
        <p:blipFill>
          <a:blip r:embed="rId3">
            <a:alphaModFix/>
          </a:blip>
          <a:stretch>
            <a:fillRect/>
          </a:stretch>
        </p:blipFill>
        <p:spPr>
          <a:xfrm>
            <a:off x="311700" y="2116574"/>
            <a:ext cx="4391550" cy="2161850"/>
          </a:xfrm>
          <a:prstGeom prst="rect">
            <a:avLst/>
          </a:prstGeom>
          <a:noFill/>
          <a:ln>
            <a:noFill/>
          </a:ln>
        </p:spPr>
      </p:pic>
      <p:pic>
        <p:nvPicPr>
          <p:cNvPr id="231" name="Google Shape;231;p39"/>
          <p:cNvPicPr preferRelativeResize="0"/>
          <p:nvPr/>
        </p:nvPicPr>
        <p:blipFill>
          <a:blip r:embed="rId4">
            <a:alphaModFix/>
          </a:blip>
          <a:stretch>
            <a:fillRect/>
          </a:stretch>
        </p:blipFill>
        <p:spPr>
          <a:xfrm>
            <a:off x="4768925" y="1842877"/>
            <a:ext cx="4375074" cy="2839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n-CA"/>
              <a:t>Khái Niệm Về Cảm Biến Và Thiết Bị IoT</a:t>
            </a:r>
            <a:endParaRPr/>
          </a:p>
        </p:txBody>
      </p:sp>
      <p:sp>
        <p:nvSpPr>
          <p:cNvPr id="83" name="Google Shape;8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en-CA" sz="2400"/>
              <a:t>Trong dự án IoT, định nghĩa về thiết bị có thể thay đổi phụ thuộc vào nhu cầu của dự án</a:t>
            </a:r>
            <a:endParaRPr sz="2400"/>
          </a:p>
          <a:p>
            <a:pPr marL="457200" lvl="0" indent="0" algn="l" rtl="0">
              <a:spcBef>
                <a:spcPts val="1200"/>
              </a:spcBef>
              <a:spcAft>
                <a:spcPts val="0"/>
              </a:spcAft>
              <a:buNone/>
            </a:pPr>
            <a:endParaRPr sz="2400"/>
          </a:p>
          <a:p>
            <a:pPr marL="457200" lvl="0" indent="-381000" algn="l" rtl="0">
              <a:spcBef>
                <a:spcPts val="1200"/>
              </a:spcBef>
              <a:spcAft>
                <a:spcPts val="0"/>
              </a:spcAft>
              <a:buSzPts val="2400"/>
              <a:buChar char="-"/>
            </a:pPr>
            <a:r>
              <a:rPr lang="en-CA" sz="2400"/>
              <a:t>Đôi khi mỗi thiết bị có thể được cân nhắc như một thực thể tách biệt, hoặc một thiết bị có thể chịu trách nhiệm điều khiển một nhóm nhiều cảm biến </a:t>
            </a:r>
            <a:endParaRPr sz="2400"/>
          </a:p>
          <a:p>
            <a:pPr marL="457200" lvl="0" indent="0" algn="l" rtl="0">
              <a:spcBef>
                <a:spcPts val="1200"/>
              </a:spcBef>
              <a:spcAft>
                <a:spcPts val="1200"/>
              </a:spcAft>
              <a:buNone/>
            </a:pP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237" name="Google Shape;237;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a:solidFill>
                <a:schemeClr val="dk2"/>
              </a:solidFill>
            </a:endParaRPr>
          </a:p>
        </p:txBody>
      </p:sp>
      <p:pic>
        <p:nvPicPr>
          <p:cNvPr id="238" name="Google Shape;238;p40"/>
          <p:cNvPicPr preferRelativeResize="0"/>
          <p:nvPr/>
        </p:nvPicPr>
        <p:blipFill>
          <a:blip r:embed="rId3">
            <a:alphaModFix/>
          </a:blip>
          <a:stretch>
            <a:fillRect/>
          </a:stretch>
        </p:blipFill>
        <p:spPr>
          <a:xfrm>
            <a:off x="851000" y="1185922"/>
            <a:ext cx="6731525" cy="3541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244" name="Google Shape;24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2"/>
              </a:buClr>
              <a:buSzPts val="1800"/>
              <a:buChar char="-"/>
            </a:pPr>
            <a:r>
              <a:rPr lang="en-CA" b="1" u="sng">
                <a:solidFill>
                  <a:schemeClr val="dk2"/>
                </a:solidFill>
              </a:rPr>
              <a:t>Đọc tín hiệu từ chân Analog (ADC)</a:t>
            </a:r>
            <a:endParaRPr b="1" u="sng">
              <a:solidFill>
                <a:schemeClr val="dk2"/>
              </a:solidFill>
            </a:endParaRPr>
          </a:p>
        </p:txBody>
      </p:sp>
      <p:pic>
        <p:nvPicPr>
          <p:cNvPr id="245" name="Google Shape;245;p41"/>
          <p:cNvPicPr preferRelativeResize="0"/>
          <p:nvPr/>
        </p:nvPicPr>
        <p:blipFill>
          <a:blip r:embed="rId3">
            <a:alphaModFix/>
          </a:blip>
          <a:stretch>
            <a:fillRect/>
          </a:stretch>
        </p:blipFill>
        <p:spPr>
          <a:xfrm>
            <a:off x="694850" y="1534698"/>
            <a:ext cx="7560350" cy="1510425"/>
          </a:xfrm>
          <a:prstGeom prst="rect">
            <a:avLst/>
          </a:prstGeom>
          <a:noFill/>
          <a:ln>
            <a:noFill/>
          </a:ln>
        </p:spPr>
      </p:pic>
      <p:pic>
        <p:nvPicPr>
          <p:cNvPr id="246" name="Google Shape;246;p41"/>
          <p:cNvPicPr preferRelativeResize="0"/>
          <p:nvPr/>
        </p:nvPicPr>
        <p:blipFill>
          <a:blip r:embed="rId4">
            <a:alphaModFix/>
          </a:blip>
          <a:stretch>
            <a:fillRect/>
          </a:stretch>
        </p:blipFill>
        <p:spPr>
          <a:xfrm>
            <a:off x="753550" y="3045125"/>
            <a:ext cx="7981950" cy="238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2" name="Google Shape;252;p42"/>
          <p:cNvPicPr preferRelativeResize="0"/>
          <p:nvPr/>
        </p:nvPicPr>
        <p:blipFill>
          <a:blip r:embed="rId3">
            <a:alphaModFix/>
          </a:blip>
          <a:stretch>
            <a:fillRect/>
          </a:stretch>
        </p:blipFill>
        <p:spPr>
          <a:xfrm>
            <a:off x="1936463" y="1034538"/>
            <a:ext cx="5114925" cy="3324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258" name="Google Shape;258;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2"/>
              </a:buClr>
              <a:buSzPts val="1800"/>
              <a:buChar char="-"/>
            </a:pPr>
            <a:r>
              <a:rPr lang="en-CA" b="1" u="sng">
                <a:solidFill>
                  <a:schemeClr val="dk2"/>
                </a:solidFill>
              </a:rPr>
              <a:t>PWM:</a:t>
            </a:r>
            <a:endParaRPr b="1" u="sng">
              <a:solidFill>
                <a:schemeClr val="dk2"/>
              </a:solidFill>
            </a:endParaRPr>
          </a:p>
          <a:p>
            <a:pPr marL="457200" lvl="0" indent="0" algn="l" rtl="0">
              <a:spcBef>
                <a:spcPts val="1200"/>
              </a:spcBef>
              <a:spcAft>
                <a:spcPts val="1200"/>
              </a:spcAft>
              <a:buNone/>
            </a:pPr>
            <a:endParaRPr b="1" u="sng">
              <a:solidFill>
                <a:schemeClr val="dk2"/>
              </a:solidFill>
            </a:endParaRPr>
          </a:p>
        </p:txBody>
      </p:sp>
      <p:pic>
        <p:nvPicPr>
          <p:cNvPr id="259" name="Google Shape;259;p43"/>
          <p:cNvPicPr preferRelativeResize="0"/>
          <p:nvPr/>
        </p:nvPicPr>
        <p:blipFill>
          <a:blip r:embed="rId3">
            <a:alphaModFix/>
          </a:blip>
          <a:stretch>
            <a:fillRect/>
          </a:stretch>
        </p:blipFill>
        <p:spPr>
          <a:xfrm>
            <a:off x="178225" y="1616450"/>
            <a:ext cx="4352925" cy="1676400"/>
          </a:xfrm>
          <a:prstGeom prst="rect">
            <a:avLst/>
          </a:prstGeom>
          <a:noFill/>
          <a:ln>
            <a:noFill/>
          </a:ln>
        </p:spPr>
      </p:pic>
      <p:pic>
        <p:nvPicPr>
          <p:cNvPr id="260" name="Google Shape;260;p43"/>
          <p:cNvPicPr preferRelativeResize="0"/>
          <p:nvPr/>
        </p:nvPicPr>
        <p:blipFill>
          <a:blip r:embed="rId4">
            <a:alphaModFix/>
          </a:blip>
          <a:stretch>
            <a:fillRect/>
          </a:stretch>
        </p:blipFill>
        <p:spPr>
          <a:xfrm>
            <a:off x="4723698" y="1616445"/>
            <a:ext cx="4420301" cy="1079827"/>
          </a:xfrm>
          <a:prstGeom prst="rect">
            <a:avLst/>
          </a:prstGeom>
          <a:noFill/>
          <a:ln>
            <a:noFill/>
          </a:ln>
        </p:spPr>
      </p:pic>
      <p:sp>
        <p:nvSpPr>
          <p:cNvPr id="261" name="Google Shape;261;p43"/>
          <p:cNvSpPr txBox="1"/>
          <p:nvPr/>
        </p:nvSpPr>
        <p:spPr>
          <a:xfrm>
            <a:off x="710475" y="3552350"/>
            <a:ext cx="7159500" cy="1374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2"/>
              </a:buClr>
              <a:buSzPts val="1800"/>
              <a:buFont typeface="Source Sans Pro"/>
              <a:buChar char="-"/>
            </a:pPr>
            <a:r>
              <a:rPr lang="en-CA" sz="1800">
                <a:solidFill>
                  <a:schemeClr val="lt2"/>
                </a:solidFill>
                <a:latin typeface="Source Sans Pro"/>
                <a:ea typeface="Source Sans Pro"/>
                <a:cs typeface="Source Sans Pro"/>
                <a:sym typeface="Source Sans Pro"/>
              </a:rPr>
              <a:t>On-time: </a:t>
            </a:r>
            <a:endParaRPr sz="1800">
              <a:solidFill>
                <a:schemeClr val="lt2"/>
              </a:solidFill>
              <a:latin typeface="Source Sans Pro"/>
              <a:ea typeface="Source Sans Pro"/>
              <a:cs typeface="Source Sans Pro"/>
              <a:sym typeface="Source Sans Pro"/>
            </a:endParaRPr>
          </a:p>
          <a:p>
            <a:pPr marL="457200" lvl="0" indent="-342900" algn="l" rtl="0">
              <a:spcBef>
                <a:spcPts val="0"/>
              </a:spcBef>
              <a:spcAft>
                <a:spcPts val="0"/>
              </a:spcAft>
              <a:buClr>
                <a:schemeClr val="lt2"/>
              </a:buClr>
              <a:buSzPts val="1800"/>
              <a:buFont typeface="Source Sans Pro"/>
              <a:buChar char="-"/>
            </a:pPr>
            <a:r>
              <a:rPr lang="en-CA" sz="1800">
                <a:solidFill>
                  <a:schemeClr val="lt2"/>
                </a:solidFill>
                <a:latin typeface="Source Sans Pro"/>
                <a:ea typeface="Source Sans Pro"/>
                <a:cs typeface="Source Sans Pro"/>
                <a:sym typeface="Source Sans Pro"/>
              </a:rPr>
              <a:t>Off-time:</a:t>
            </a:r>
            <a:endParaRPr sz="1800">
              <a:solidFill>
                <a:schemeClr val="lt2"/>
              </a:solidFill>
              <a:latin typeface="Source Sans Pro"/>
              <a:ea typeface="Source Sans Pro"/>
              <a:cs typeface="Source Sans Pro"/>
              <a:sym typeface="Source Sans Pro"/>
            </a:endParaRPr>
          </a:p>
          <a:p>
            <a:pPr marL="457200" lvl="0" indent="-342900" algn="l" rtl="0">
              <a:spcBef>
                <a:spcPts val="0"/>
              </a:spcBef>
              <a:spcAft>
                <a:spcPts val="0"/>
              </a:spcAft>
              <a:buClr>
                <a:schemeClr val="lt2"/>
              </a:buClr>
              <a:buSzPts val="1800"/>
              <a:buFont typeface="Source Sans Pro"/>
              <a:buChar char="-"/>
            </a:pPr>
            <a:r>
              <a:rPr lang="en-CA" sz="1800">
                <a:solidFill>
                  <a:schemeClr val="lt2"/>
                </a:solidFill>
                <a:latin typeface="Source Sans Pro"/>
                <a:ea typeface="Source Sans Pro"/>
                <a:cs typeface="Source Sans Pro"/>
                <a:sym typeface="Source Sans Pro"/>
              </a:rPr>
              <a:t>Period:</a:t>
            </a:r>
            <a:endParaRPr sz="1800">
              <a:solidFill>
                <a:schemeClr val="lt2"/>
              </a:solidFill>
              <a:latin typeface="Source Sans Pro"/>
              <a:ea typeface="Source Sans Pro"/>
              <a:cs typeface="Source Sans Pro"/>
              <a:sym typeface="Source Sans Pro"/>
            </a:endParaRPr>
          </a:p>
          <a:p>
            <a:pPr marL="457200" lvl="0" indent="-342900" algn="l" rtl="0">
              <a:spcBef>
                <a:spcPts val="0"/>
              </a:spcBef>
              <a:spcAft>
                <a:spcPts val="0"/>
              </a:spcAft>
              <a:buClr>
                <a:schemeClr val="lt2"/>
              </a:buClr>
              <a:buSzPts val="1800"/>
              <a:buFont typeface="Source Sans Pro"/>
              <a:buChar char="-"/>
            </a:pPr>
            <a:r>
              <a:rPr lang="en-CA" sz="1800">
                <a:solidFill>
                  <a:schemeClr val="lt2"/>
                </a:solidFill>
                <a:latin typeface="Source Sans Pro"/>
                <a:ea typeface="Source Sans Pro"/>
                <a:cs typeface="Source Sans Pro"/>
                <a:sym typeface="Source Sans Pro"/>
              </a:rPr>
              <a:t>Duty cycle:</a:t>
            </a:r>
            <a:endParaRPr sz="1800">
              <a:solidFill>
                <a:schemeClr val="lt2"/>
              </a:solidFill>
              <a:latin typeface="Source Sans Pro"/>
              <a:ea typeface="Source Sans Pro"/>
              <a:cs typeface="Source Sans Pro"/>
              <a:sym typeface="Source Sans Pr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7" name="Google Shape;267;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8" name="Google Shape;268;p44"/>
          <p:cNvPicPr preferRelativeResize="0"/>
          <p:nvPr/>
        </p:nvPicPr>
        <p:blipFill>
          <a:blip r:embed="rId3">
            <a:alphaModFix/>
          </a:blip>
          <a:stretch>
            <a:fillRect/>
          </a:stretch>
        </p:blipFill>
        <p:spPr>
          <a:xfrm>
            <a:off x="1271588" y="766763"/>
            <a:ext cx="6600825" cy="3609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274" name="Google Shape;274;p45"/>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u="sng">
                <a:solidFill>
                  <a:schemeClr val="dk2"/>
                </a:solidFill>
              </a:rPr>
              <a:t>UART: Universal Asynchronous Receiver-Transmitter</a:t>
            </a:r>
            <a:endParaRPr b="1" u="sng">
              <a:solidFill>
                <a:schemeClr val="dk2"/>
              </a:solidFill>
            </a:endParaRPr>
          </a:p>
          <a:p>
            <a:pPr marL="457200" lvl="0" indent="-342900" algn="l" rtl="0">
              <a:spcBef>
                <a:spcPts val="1200"/>
              </a:spcBef>
              <a:spcAft>
                <a:spcPts val="0"/>
              </a:spcAft>
              <a:buSzPts val="1800"/>
              <a:buChar char="-"/>
            </a:pPr>
            <a:r>
              <a:rPr lang="en-CA"/>
              <a:t>Là một giao thức truyền thông nối tiếp.</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Sử dụng rộng rãi trong các hệ thống nhúng và thiết bị điện tử. </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Nó cho phép truyền và nhận dữ liệu giữa hai thiết bị mà không cần đồng hồ chung (asynchronous).</a:t>
            </a:r>
            <a:endParaRPr/>
          </a:p>
          <a:p>
            <a:pPr marL="0" lvl="0" indent="0" algn="l" rtl="0">
              <a:spcBef>
                <a:spcPts val="1200"/>
              </a:spcBef>
              <a:spcAft>
                <a:spcPts val="1200"/>
              </a:spcAft>
              <a:buNone/>
            </a:pPr>
            <a:endParaRPr b="1" u="sng">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80" name="Google Shape;280;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1" name="Google Shape;281;p46"/>
          <p:cNvPicPr preferRelativeResize="0"/>
          <p:nvPr/>
        </p:nvPicPr>
        <p:blipFill>
          <a:blip r:embed="rId3">
            <a:alphaModFix/>
          </a:blip>
          <a:stretch>
            <a:fillRect/>
          </a:stretch>
        </p:blipFill>
        <p:spPr>
          <a:xfrm>
            <a:off x="1144038" y="977338"/>
            <a:ext cx="6772275" cy="2809875"/>
          </a:xfrm>
          <a:prstGeom prst="rect">
            <a:avLst/>
          </a:prstGeom>
          <a:noFill/>
          <a:ln>
            <a:noFill/>
          </a:ln>
        </p:spPr>
      </p:pic>
      <p:sp>
        <p:nvSpPr>
          <p:cNvPr id="282" name="Google Shape;282;p46"/>
          <p:cNvSpPr txBox="1"/>
          <p:nvPr/>
        </p:nvSpPr>
        <p:spPr>
          <a:xfrm>
            <a:off x="85450" y="4652925"/>
            <a:ext cx="79563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300">
                <a:solidFill>
                  <a:schemeClr val="lt2"/>
                </a:solidFill>
                <a:latin typeface="Source Sans Pro"/>
                <a:ea typeface="Source Sans Pro"/>
                <a:cs typeface="Source Sans Pro"/>
                <a:sym typeface="Source Sans Pro"/>
              </a:rPr>
              <a:t>https://bkaii.com.vn/tin-tuc/1099-tim-hieu-ve-truyen-thong-uart-khai-niem-nguyen-ly-va-ung-dung</a:t>
            </a:r>
            <a:endParaRPr sz="1300">
              <a:solidFill>
                <a:schemeClr val="lt2"/>
              </a:solidFill>
              <a:latin typeface="Source Sans Pro"/>
              <a:ea typeface="Source Sans Pro"/>
              <a:cs typeface="Source Sans Pro"/>
              <a:sym typeface="Source Sans Pr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88" name="Google Shape;288;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9" name="Google Shape;289;p47"/>
          <p:cNvPicPr preferRelativeResize="0"/>
          <p:nvPr/>
        </p:nvPicPr>
        <p:blipFill>
          <a:blip r:embed="rId3">
            <a:alphaModFix/>
          </a:blip>
          <a:stretch>
            <a:fillRect/>
          </a:stretch>
        </p:blipFill>
        <p:spPr>
          <a:xfrm>
            <a:off x="606025" y="390700"/>
            <a:ext cx="8155451" cy="4376375"/>
          </a:xfrm>
          <a:prstGeom prst="rect">
            <a:avLst/>
          </a:prstGeom>
          <a:noFill/>
          <a:ln>
            <a:noFill/>
          </a:ln>
        </p:spPr>
      </p:pic>
      <p:sp>
        <p:nvSpPr>
          <p:cNvPr id="290" name="Google Shape;290;p47"/>
          <p:cNvSpPr txBox="1"/>
          <p:nvPr/>
        </p:nvSpPr>
        <p:spPr>
          <a:xfrm>
            <a:off x="1849175" y="4731700"/>
            <a:ext cx="52911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500">
                <a:solidFill>
                  <a:schemeClr val="lt2"/>
                </a:solidFill>
                <a:latin typeface="Source Sans Pro"/>
                <a:ea typeface="Source Sans Pro"/>
                <a:cs typeface="Source Sans Pro"/>
                <a:sym typeface="Source Sans Pro"/>
              </a:rPr>
              <a:t>https://docs.arduino.cc/learn/communication/uart/</a:t>
            </a:r>
            <a:endParaRPr sz="1500">
              <a:solidFill>
                <a:schemeClr val="lt2"/>
              </a:solidFill>
              <a:latin typeface="Source Sans Pro"/>
              <a:ea typeface="Source Sans Pro"/>
              <a:cs typeface="Source Sans Pro"/>
              <a:sym typeface="Source Sans Pr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8"/>
          <p:cNvSpPr txBox="1">
            <a:spLocks noGrp="1"/>
          </p:cNvSpPr>
          <p:nvPr>
            <p:ph type="body" idx="1"/>
          </p:nvPr>
        </p:nvSpPr>
        <p:spPr>
          <a:xfrm>
            <a:off x="311700" y="481725"/>
            <a:ext cx="8520600" cy="40872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CA"/>
              <a:t>Baud Rate: Tốc độ truyền tin (bits per second / bps)</a:t>
            </a:r>
            <a:endParaRPr/>
          </a:p>
          <a:p>
            <a:pPr marL="914400" lvl="1" indent="-317500" algn="l" rtl="0">
              <a:spcBef>
                <a:spcPts val="0"/>
              </a:spcBef>
              <a:spcAft>
                <a:spcPts val="0"/>
              </a:spcAft>
              <a:buSzPts val="1400"/>
              <a:buChar char="-"/>
            </a:pPr>
            <a:r>
              <a:rPr lang="en-CA"/>
              <a:t>4800, 9600, 11520,  57600, …</a:t>
            </a:r>
            <a:endParaRPr/>
          </a:p>
          <a:p>
            <a:pPr marL="914400" lvl="0" indent="0" algn="l" rtl="0">
              <a:spcBef>
                <a:spcPts val="1200"/>
              </a:spcBef>
              <a:spcAft>
                <a:spcPts val="0"/>
              </a:spcAft>
              <a:buNone/>
            </a:pPr>
            <a:endParaRPr/>
          </a:p>
          <a:p>
            <a:pPr marL="457200" lvl="0" indent="-342900" algn="l" rtl="0">
              <a:spcBef>
                <a:spcPts val="1200"/>
              </a:spcBef>
              <a:spcAft>
                <a:spcPts val="0"/>
              </a:spcAft>
              <a:buSzPts val="1800"/>
              <a:buChar char="-"/>
            </a:pPr>
            <a:r>
              <a:rPr lang="en-CA"/>
              <a:t>Start bit:  logic level = LOW</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Data bits: LSE - MSE (6,7 or 8 bits)</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Parity: even/odd check</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Stop bit: logic level = HIGH</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301" name="Google Shape;301;p49"/>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u="sng">
                <a:solidFill>
                  <a:schemeClr val="dk2"/>
                </a:solidFill>
              </a:rPr>
              <a:t>UART: Universal Asynchronous Receiver-Transmitter</a:t>
            </a:r>
            <a:endParaRPr b="1" u="sng">
              <a:solidFill>
                <a:schemeClr val="dk2"/>
              </a:solidFill>
            </a:endParaRPr>
          </a:p>
          <a:p>
            <a:pPr marL="457200" lvl="0" indent="-334327" algn="l" rtl="0">
              <a:spcBef>
                <a:spcPts val="1200"/>
              </a:spcBef>
              <a:spcAft>
                <a:spcPts val="0"/>
              </a:spcAft>
              <a:buSzPct val="100000"/>
              <a:buChar char="-"/>
            </a:pPr>
            <a:r>
              <a:rPr lang="en-CA"/>
              <a:t>Cơ chế hoạt động của UART bao gồm việc truyền dữ liệu dưới dạng các bit theo thứ tự tuần tự từ bit ít quan trọng nhất (LSB) đến bit quan trọng nhất (MSB).</a:t>
            </a:r>
            <a:endParaRPr/>
          </a:p>
          <a:p>
            <a:pPr marL="457200" lvl="0" indent="0" algn="l" rtl="0">
              <a:spcBef>
                <a:spcPts val="1200"/>
              </a:spcBef>
              <a:spcAft>
                <a:spcPts val="0"/>
              </a:spcAft>
              <a:buNone/>
            </a:pPr>
            <a:endParaRPr/>
          </a:p>
          <a:p>
            <a:pPr marL="457200" lvl="0" indent="-334327" algn="l" rtl="0">
              <a:spcBef>
                <a:spcPts val="1200"/>
              </a:spcBef>
              <a:spcAft>
                <a:spcPts val="0"/>
              </a:spcAft>
              <a:buSzPct val="100000"/>
              <a:buChar char="-"/>
            </a:pPr>
            <a:r>
              <a:rPr lang="en-CA"/>
              <a:t>Giao tiếp UART sử dụng hai đường chính: </a:t>
            </a:r>
            <a:r>
              <a:rPr lang="en-CA" b="1"/>
              <a:t>Tx</a:t>
            </a:r>
            <a:r>
              <a:rPr lang="en-CA"/>
              <a:t> (Transmit) để truyền dữ liệu và </a:t>
            </a:r>
            <a:r>
              <a:rPr lang="en-CA" b="1"/>
              <a:t>Rx</a:t>
            </a:r>
            <a:r>
              <a:rPr lang="en-CA"/>
              <a:t> (Receive) để nhận dữ liệu.</a:t>
            </a:r>
            <a:endParaRPr/>
          </a:p>
          <a:p>
            <a:pPr marL="457200" lvl="0" indent="0" algn="l" rtl="0">
              <a:spcBef>
                <a:spcPts val="1200"/>
              </a:spcBef>
              <a:spcAft>
                <a:spcPts val="0"/>
              </a:spcAft>
              <a:buNone/>
            </a:pPr>
            <a:endParaRPr/>
          </a:p>
          <a:p>
            <a:pPr marL="457200" lvl="0" indent="-334327" algn="l" rtl="0">
              <a:spcBef>
                <a:spcPts val="1200"/>
              </a:spcBef>
              <a:spcAft>
                <a:spcPts val="0"/>
              </a:spcAft>
              <a:buSzPct val="100000"/>
              <a:buChar char="-"/>
            </a:pPr>
            <a:r>
              <a:rPr lang="en-CA"/>
              <a:t>Tốc độ truyền dữ liệu được đồng bộ bằng cách thiết lập trước tốc độ baud (baud rate) trên cả hai thiết bị.</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b="1" u="sng">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n-CA" dirty="0" err="1"/>
              <a:t>Khái</a:t>
            </a:r>
            <a:r>
              <a:rPr lang="en-CA" dirty="0"/>
              <a:t> </a:t>
            </a:r>
            <a:r>
              <a:rPr lang="en-CA" dirty="0" err="1"/>
              <a:t>Niệm</a:t>
            </a:r>
            <a:r>
              <a:rPr lang="en-CA" dirty="0"/>
              <a:t> </a:t>
            </a:r>
            <a:r>
              <a:rPr lang="en-CA" dirty="0" err="1"/>
              <a:t>Về</a:t>
            </a:r>
            <a:r>
              <a:rPr lang="en-CA" dirty="0"/>
              <a:t> </a:t>
            </a:r>
            <a:r>
              <a:rPr lang="en-CA" dirty="0" err="1"/>
              <a:t>Cảm</a:t>
            </a:r>
            <a:r>
              <a:rPr lang="en-CA" dirty="0"/>
              <a:t> </a:t>
            </a:r>
            <a:r>
              <a:rPr lang="en-CA" dirty="0" err="1"/>
              <a:t>Biến</a:t>
            </a:r>
            <a:r>
              <a:rPr lang="en-CA" dirty="0"/>
              <a:t> </a:t>
            </a:r>
            <a:r>
              <a:rPr lang="en-CA" dirty="0" err="1"/>
              <a:t>Và</a:t>
            </a:r>
            <a:r>
              <a:rPr lang="en-CA" dirty="0"/>
              <a:t> </a:t>
            </a:r>
            <a:r>
              <a:rPr lang="en-CA" dirty="0" err="1"/>
              <a:t>Thiết</a:t>
            </a:r>
            <a:r>
              <a:rPr lang="en-CA" dirty="0"/>
              <a:t> </a:t>
            </a:r>
            <a:r>
              <a:rPr lang="en-CA" dirty="0" err="1"/>
              <a:t>Bị</a:t>
            </a:r>
            <a:r>
              <a:rPr lang="en-CA" dirty="0"/>
              <a:t> IoT</a:t>
            </a:r>
            <a:endParaRPr dirty="0"/>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en-CA" sz="2400" dirty="0" err="1">
                <a:solidFill>
                  <a:schemeClr val="bg2"/>
                </a:solidFill>
              </a:rPr>
              <a:t>Các</a:t>
            </a:r>
            <a:r>
              <a:rPr lang="en-CA" sz="2400" dirty="0">
                <a:solidFill>
                  <a:schemeClr val="bg2"/>
                </a:solidFill>
              </a:rPr>
              <a:t> </a:t>
            </a:r>
            <a:r>
              <a:rPr lang="en-CA" sz="2400" dirty="0" err="1">
                <a:solidFill>
                  <a:schemeClr val="bg2"/>
                </a:solidFill>
              </a:rPr>
              <a:t>cảm</a:t>
            </a:r>
            <a:r>
              <a:rPr lang="en-CA" sz="2400" dirty="0">
                <a:solidFill>
                  <a:schemeClr val="bg2"/>
                </a:solidFill>
              </a:rPr>
              <a:t> </a:t>
            </a:r>
            <a:r>
              <a:rPr lang="en-CA" sz="2400" dirty="0" err="1">
                <a:solidFill>
                  <a:schemeClr val="bg2"/>
                </a:solidFill>
              </a:rPr>
              <a:t>biến</a:t>
            </a:r>
            <a:r>
              <a:rPr lang="en-CA" sz="2400" dirty="0">
                <a:solidFill>
                  <a:schemeClr val="bg2"/>
                </a:solidFill>
              </a:rPr>
              <a:t> </a:t>
            </a:r>
            <a:r>
              <a:rPr lang="en-CA" sz="2400" dirty="0" err="1">
                <a:solidFill>
                  <a:schemeClr val="bg2"/>
                </a:solidFill>
              </a:rPr>
              <a:t>đo</a:t>
            </a:r>
            <a:r>
              <a:rPr lang="en-CA" sz="2400" dirty="0">
                <a:solidFill>
                  <a:schemeClr val="bg2"/>
                </a:solidFill>
              </a:rPr>
              <a:t> </a:t>
            </a:r>
            <a:r>
              <a:rPr lang="en-CA" sz="2400" dirty="0" err="1">
                <a:solidFill>
                  <a:schemeClr val="bg2"/>
                </a:solidFill>
              </a:rPr>
              <a:t>lường</a:t>
            </a:r>
            <a:r>
              <a:rPr lang="en-CA" sz="2400" dirty="0">
                <a:solidFill>
                  <a:schemeClr val="bg2"/>
                </a:solidFill>
              </a:rPr>
              <a:t> </a:t>
            </a:r>
            <a:r>
              <a:rPr lang="en-CA" sz="2400" dirty="0" err="1">
                <a:solidFill>
                  <a:schemeClr val="bg2"/>
                </a:solidFill>
              </a:rPr>
              <a:t>các</a:t>
            </a:r>
            <a:r>
              <a:rPr lang="en-CA" sz="2400" dirty="0">
                <a:solidFill>
                  <a:schemeClr val="bg2"/>
                </a:solidFill>
              </a:rPr>
              <a:t> </a:t>
            </a:r>
            <a:r>
              <a:rPr lang="en-CA" sz="2400" dirty="0" err="1">
                <a:solidFill>
                  <a:schemeClr val="bg2"/>
                </a:solidFill>
              </a:rPr>
              <a:t>thông</a:t>
            </a:r>
            <a:r>
              <a:rPr lang="en-CA" sz="2400" dirty="0">
                <a:solidFill>
                  <a:schemeClr val="bg2"/>
                </a:solidFill>
              </a:rPr>
              <a:t> tin </a:t>
            </a:r>
            <a:r>
              <a:rPr lang="en-CA" sz="2400" dirty="0" err="1">
                <a:solidFill>
                  <a:schemeClr val="bg2"/>
                </a:solidFill>
              </a:rPr>
              <a:t>về</a:t>
            </a:r>
            <a:r>
              <a:rPr lang="en-CA" sz="2400" dirty="0">
                <a:solidFill>
                  <a:schemeClr val="bg2"/>
                </a:solidFill>
              </a:rPr>
              <a:t> </a:t>
            </a:r>
            <a:r>
              <a:rPr lang="en-CA" sz="2400" dirty="0" err="1">
                <a:solidFill>
                  <a:schemeClr val="bg2"/>
                </a:solidFill>
              </a:rPr>
              <a:t>môi</a:t>
            </a:r>
            <a:r>
              <a:rPr lang="en-CA" sz="2400" dirty="0">
                <a:solidFill>
                  <a:schemeClr val="bg2"/>
                </a:solidFill>
              </a:rPr>
              <a:t> </a:t>
            </a:r>
            <a:r>
              <a:rPr lang="en-CA" sz="2400" dirty="0" err="1">
                <a:solidFill>
                  <a:schemeClr val="bg2"/>
                </a:solidFill>
              </a:rPr>
              <a:t>trường</a:t>
            </a:r>
            <a:r>
              <a:rPr lang="en-CA" sz="2400" dirty="0">
                <a:solidFill>
                  <a:schemeClr val="bg2"/>
                </a:solidFill>
              </a:rPr>
              <a:t> </a:t>
            </a:r>
            <a:r>
              <a:rPr lang="en-CA" sz="2400" dirty="0" err="1">
                <a:solidFill>
                  <a:schemeClr val="bg2"/>
                </a:solidFill>
              </a:rPr>
              <a:t>và</a:t>
            </a:r>
            <a:r>
              <a:rPr lang="en-CA" sz="2400" dirty="0">
                <a:solidFill>
                  <a:schemeClr val="bg2"/>
                </a:solidFill>
              </a:rPr>
              <a:t> </a:t>
            </a:r>
            <a:r>
              <a:rPr lang="en-CA" sz="2400" dirty="0" err="1">
                <a:solidFill>
                  <a:schemeClr val="bg2"/>
                </a:solidFill>
              </a:rPr>
              <a:t>gửi</a:t>
            </a:r>
            <a:r>
              <a:rPr lang="en-CA" sz="2400" dirty="0">
                <a:solidFill>
                  <a:schemeClr val="bg2"/>
                </a:solidFill>
              </a:rPr>
              <a:t> </a:t>
            </a:r>
            <a:r>
              <a:rPr lang="en-CA" sz="2400" dirty="0" err="1">
                <a:solidFill>
                  <a:schemeClr val="bg2"/>
                </a:solidFill>
              </a:rPr>
              <a:t>thông</a:t>
            </a:r>
            <a:r>
              <a:rPr lang="en-CA" sz="2400" dirty="0">
                <a:solidFill>
                  <a:schemeClr val="bg2"/>
                </a:solidFill>
              </a:rPr>
              <a:t> tin </a:t>
            </a:r>
            <a:r>
              <a:rPr lang="en-CA" sz="2400" dirty="0" err="1">
                <a:solidFill>
                  <a:schemeClr val="bg2"/>
                </a:solidFill>
              </a:rPr>
              <a:t>về</a:t>
            </a:r>
            <a:r>
              <a:rPr lang="en-CA" sz="2400" dirty="0">
                <a:solidFill>
                  <a:schemeClr val="bg2"/>
                </a:solidFill>
              </a:rPr>
              <a:t> </a:t>
            </a:r>
            <a:r>
              <a:rPr lang="en-CA" sz="2400" dirty="0" err="1">
                <a:solidFill>
                  <a:schemeClr val="bg2"/>
                </a:solidFill>
              </a:rPr>
              <a:t>thiết</a:t>
            </a:r>
            <a:r>
              <a:rPr lang="en-CA" sz="2400" dirty="0">
                <a:solidFill>
                  <a:schemeClr val="bg2"/>
                </a:solidFill>
              </a:rPr>
              <a:t> </a:t>
            </a:r>
            <a:r>
              <a:rPr lang="en-CA" sz="2400" dirty="0" err="1">
                <a:solidFill>
                  <a:schemeClr val="bg2"/>
                </a:solidFill>
              </a:rPr>
              <a:t>bị</a:t>
            </a:r>
            <a:endParaRPr sz="2400" dirty="0">
              <a:solidFill>
                <a:schemeClr val="bg2"/>
              </a:solidFill>
            </a:endParaRPr>
          </a:p>
          <a:p>
            <a:pPr marL="457200" lvl="0" indent="-381000" algn="l" rtl="0">
              <a:spcBef>
                <a:spcPts val="0"/>
              </a:spcBef>
              <a:spcAft>
                <a:spcPts val="0"/>
              </a:spcAft>
              <a:buSzPts val="2400"/>
              <a:buChar char="-"/>
            </a:pPr>
            <a:r>
              <a:rPr lang="en-CA" sz="2400" dirty="0" err="1">
                <a:solidFill>
                  <a:schemeClr val="bg2"/>
                </a:solidFill>
              </a:rPr>
              <a:t>Các</a:t>
            </a:r>
            <a:r>
              <a:rPr lang="en-CA" sz="2400" dirty="0">
                <a:solidFill>
                  <a:schemeClr val="bg2"/>
                </a:solidFill>
              </a:rPr>
              <a:t> </a:t>
            </a:r>
            <a:r>
              <a:rPr lang="en-CA" sz="2400" dirty="0" err="1">
                <a:solidFill>
                  <a:schemeClr val="bg2"/>
                </a:solidFill>
              </a:rPr>
              <a:t>thiết</a:t>
            </a:r>
            <a:r>
              <a:rPr lang="en-CA" sz="2400" dirty="0">
                <a:solidFill>
                  <a:schemeClr val="bg2"/>
                </a:solidFill>
              </a:rPr>
              <a:t> </a:t>
            </a:r>
            <a:r>
              <a:rPr lang="en-CA" sz="2400" dirty="0" err="1">
                <a:solidFill>
                  <a:schemeClr val="bg2"/>
                </a:solidFill>
              </a:rPr>
              <a:t>bị</a:t>
            </a:r>
            <a:r>
              <a:rPr lang="en-CA" sz="2400" dirty="0">
                <a:solidFill>
                  <a:schemeClr val="bg2"/>
                </a:solidFill>
              </a:rPr>
              <a:t> </a:t>
            </a:r>
            <a:r>
              <a:rPr lang="en-CA" sz="2400" dirty="0" err="1">
                <a:solidFill>
                  <a:schemeClr val="bg2"/>
                </a:solidFill>
              </a:rPr>
              <a:t>thu</a:t>
            </a:r>
            <a:r>
              <a:rPr lang="en-CA" sz="2400" dirty="0">
                <a:solidFill>
                  <a:schemeClr val="bg2"/>
                </a:solidFill>
              </a:rPr>
              <a:t> </a:t>
            </a:r>
            <a:r>
              <a:rPr lang="en-CA" sz="2400" dirty="0" err="1">
                <a:solidFill>
                  <a:schemeClr val="bg2"/>
                </a:solidFill>
              </a:rPr>
              <a:t>thập</a:t>
            </a:r>
            <a:r>
              <a:rPr lang="en-CA" sz="2400" dirty="0">
                <a:solidFill>
                  <a:schemeClr val="bg2"/>
                </a:solidFill>
              </a:rPr>
              <a:t> </a:t>
            </a:r>
            <a:r>
              <a:rPr lang="en-CA" sz="2400" dirty="0" err="1">
                <a:solidFill>
                  <a:schemeClr val="bg2"/>
                </a:solidFill>
              </a:rPr>
              <a:t>dữ</a:t>
            </a:r>
            <a:r>
              <a:rPr lang="en-CA" sz="2400" dirty="0">
                <a:solidFill>
                  <a:schemeClr val="bg2"/>
                </a:solidFill>
              </a:rPr>
              <a:t> </a:t>
            </a:r>
            <a:r>
              <a:rPr lang="en-CA" sz="2400" dirty="0" err="1">
                <a:solidFill>
                  <a:schemeClr val="bg2"/>
                </a:solidFill>
              </a:rPr>
              <a:t>liệu</a:t>
            </a:r>
            <a:r>
              <a:rPr lang="en-CA" sz="2400" dirty="0">
                <a:solidFill>
                  <a:schemeClr val="bg2"/>
                </a:solidFill>
              </a:rPr>
              <a:t> </a:t>
            </a:r>
            <a:r>
              <a:rPr lang="en-CA" sz="2400" dirty="0" err="1">
                <a:solidFill>
                  <a:schemeClr val="bg2"/>
                </a:solidFill>
              </a:rPr>
              <a:t>và</a:t>
            </a:r>
            <a:r>
              <a:rPr lang="en-CA" sz="2400" dirty="0">
                <a:solidFill>
                  <a:schemeClr val="bg2"/>
                </a:solidFill>
              </a:rPr>
              <a:t> </a:t>
            </a:r>
            <a:r>
              <a:rPr lang="en-CA" sz="2400" dirty="0" err="1">
                <a:solidFill>
                  <a:schemeClr val="bg2"/>
                </a:solidFill>
              </a:rPr>
              <a:t>gửi</a:t>
            </a:r>
            <a:r>
              <a:rPr lang="en-CA" sz="2400" dirty="0">
                <a:solidFill>
                  <a:schemeClr val="bg2"/>
                </a:solidFill>
              </a:rPr>
              <a:t> </a:t>
            </a:r>
            <a:r>
              <a:rPr lang="en-CA" sz="2400" dirty="0" err="1">
                <a:solidFill>
                  <a:schemeClr val="bg2"/>
                </a:solidFill>
              </a:rPr>
              <a:t>về</a:t>
            </a:r>
            <a:r>
              <a:rPr lang="en-CA" sz="2400" dirty="0">
                <a:solidFill>
                  <a:schemeClr val="bg2"/>
                </a:solidFill>
              </a:rPr>
              <a:t> server/cloud</a:t>
            </a:r>
            <a:endParaRPr sz="2400" dirty="0">
              <a:solidFill>
                <a:schemeClr val="bg2"/>
              </a:solidFill>
            </a:endParaRPr>
          </a:p>
          <a:p>
            <a:pPr marL="457200" lvl="0" indent="-381000" algn="l" rtl="0">
              <a:spcBef>
                <a:spcPts val="0"/>
              </a:spcBef>
              <a:spcAft>
                <a:spcPts val="0"/>
              </a:spcAft>
              <a:buSzPts val="2400"/>
              <a:buChar char="-"/>
            </a:pPr>
            <a:r>
              <a:rPr lang="en-CA" sz="2400" dirty="0" err="1">
                <a:solidFill>
                  <a:schemeClr val="bg2"/>
                </a:solidFill>
              </a:rPr>
              <a:t>Các</a:t>
            </a:r>
            <a:r>
              <a:rPr lang="en-CA" sz="2400" dirty="0">
                <a:solidFill>
                  <a:schemeClr val="bg2"/>
                </a:solidFill>
              </a:rPr>
              <a:t> </a:t>
            </a:r>
            <a:r>
              <a:rPr lang="en-CA" sz="2400" dirty="0" err="1">
                <a:solidFill>
                  <a:schemeClr val="bg2"/>
                </a:solidFill>
              </a:rPr>
              <a:t>thiết</a:t>
            </a:r>
            <a:r>
              <a:rPr lang="en-CA" sz="2400" dirty="0">
                <a:solidFill>
                  <a:schemeClr val="bg2"/>
                </a:solidFill>
              </a:rPr>
              <a:t> </a:t>
            </a:r>
            <a:r>
              <a:rPr lang="en-CA" sz="2400" dirty="0" err="1">
                <a:solidFill>
                  <a:schemeClr val="bg2"/>
                </a:solidFill>
              </a:rPr>
              <a:t>bị</a:t>
            </a:r>
            <a:r>
              <a:rPr lang="en-CA" sz="2400" dirty="0">
                <a:solidFill>
                  <a:schemeClr val="bg2"/>
                </a:solidFill>
              </a:rPr>
              <a:t> </a:t>
            </a:r>
            <a:r>
              <a:rPr lang="en-CA" sz="2400" dirty="0" err="1">
                <a:solidFill>
                  <a:schemeClr val="bg2"/>
                </a:solidFill>
              </a:rPr>
              <a:t>hạn</a:t>
            </a:r>
            <a:r>
              <a:rPr lang="en-CA" sz="2400" dirty="0">
                <a:solidFill>
                  <a:schemeClr val="bg2"/>
                </a:solidFill>
              </a:rPr>
              <a:t> </a:t>
            </a:r>
            <a:r>
              <a:rPr lang="en-CA" sz="2400" dirty="0" err="1">
                <a:solidFill>
                  <a:schemeClr val="bg2"/>
                </a:solidFill>
              </a:rPr>
              <a:t>chế</a:t>
            </a:r>
            <a:r>
              <a:rPr lang="en-CA" sz="2400" dirty="0">
                <a:solidFill>
                  <a:schemeClr val="bg2"/>
                </a:solidFill>
              </a:rPr>
              <a:t> </a:t>
            </a:r>
            <a:r>
              <a:rPr lang="en-CA" sz="2400" dirty="0" err="1">
                <a:solidFill>
                  <a:schemeClr val="bg2"/>
                </a:solidFill>
              </a:rPr>
              <a:t>về</a:t>
            </a:r>
            <a:r>
              <a:rPr lang="en-CA" sz="2400" dirty="0">
                <a:solidFill>
                  <a:schemeClr val="bg2"/>
                </a:solidFill>
              </a:rPr>
              <a:t> </a:t>
            </a:r>
            <a:r>
              <a:rPr lang="en-CA" sz="2400" dirty="0" err="1">
                <a:solidFill>
                  <a:schemeClr val="bg2"/>
                </a:solidFill>
              </a:rPr>
              <a:t>tài</a:t>
            </a:r>
            <a:r>
              <a:rPr lang="en-CA" sz="2400" dirty="0">
                <a:solidFill>
                  <a:schemeClr val="bg2"/>
                </a:solidFill>
              </a:rPr>
              <a:t> </a:t>
            </a:r>
            <a:r>
              <a:rPr lang="en-CA" sz="2400" dirty="0" err="1">
                <a:solidFill>
                  <a:schemeClr val="bg2"/>
                </a:solidFill>
              </a:rPr>
              <a:t>nguyên</a:t>
            </a:r>
            <a:r>
              <a:rPr lang="en-CA" sz="2400" dirty="0">
                <a:solidFill>
                  <a:schemeClr val="bg2"/>
                </a:solidFill>
              </a:rPr>
              <a:t>: CPU, memory…</a:t>
            </a:r>
            <a:endParaRPr sz="2400" dirty="0">
              <a:solidFill>
                <a:schemeClr val="bg2"/>
              </a:solidFill>
            </a:endParaRPr>
          </a:p>
          <a:p>
            <a:pPr marL="457200" lvl="0" indent="0" algn="l" rtl="0">
              <a:spcBef>
                <a:spcPts val="1200"/>
              </a:spcBef>
              <a:spcAft>
                <a:spcPts val="1200"/>
              </a:spcAft>
              <a:buNone/>
            </a:pPr>
            <a:endParaRPr sz="2400" dirty="0"/>
          </a:p>
        </p:txBody>
      </p:sp>
      <p:pic>
        <p:nvPicPr>
          <p:cNvPr id="71" name="Google Shape;71;p15"/>
          <p:cNvPicPr preferRelativeResize="0"/>
          <p:nvPr/>
        </p:nvPicPr>
        <p:blipFill>
          <a:blip r:embed="rId3">
            <a:alphaModFix/>
          </a:blip>
          <a:stretch>
            <a:fillRect/>
          </a:stretch>
        </p:blipFill>
        <p:spPr>
          <a:xfrm>
            <a:off x="2517350" y="2911800"/>
            <a:ext cx="4343250" cy="2189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307" name="Google Shape;307;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u="sng">
                <a:solidFill>
                  <a:schemeClr val="dk2"/>
                </a:solidFill>
              </a:rPr>
              <a:t>UART: Universal Asynchronous Receiver-Transmitter</a:t>
            </a:r>
            <a:endParaRPr b="1" u="sng">
              <a:solidFill>
                <a:schemeClr val="dk2"/>
              </a:solidFill>
            </a:endParaRPr>
          </a:p>
          <a:p>
            <a:pPr marL="0" lvl="0" indent="0" algn="l" rtl="0">
              <a:spcBef>
                <a:spcPts val="1200"/>
              </a:spcBef>
              <a:spcAft>
                <a:spcPts val="0"/>
              </a:spcAft>
              <a:buNone/>
            </a:pPr>
            <a:r>
              <a:rPr lang="en-CA"/>
              <a:t>Một số đặc điểm của UART:</a:t>
            </a:r>
            <a:endParaRPr/>
          </a:p>
          <a:p>
            <a:pPr marL="457200" lvl="0" indent="-298450" algn="l" rtl="0">
              <a:spcBef>
                <a:spcPts val="1200"/>
              </a:spcBef>
              <a:spcAft>
                <a:spcPts val="0"/>
              </a:spcAft>
              <a:buClr>
                <a:schemeClr val="dk2"/>
              </a:buClr>
              <a:buSzPts val="1100"/>
              <a:buFont typeface="Arial"/>
              <a:buChar char="●"/>
            </a:pPr>
            <a:r>
              <a:rPr lang="en-CA"/>
              <a:t>Dễ sử dụng, không yêu cầu đồng hồ chung.</a:t>
            </a:r>
            <a:endParaRPr/>
          </a:p>
          <a:p>
            <a:pPr marL="457200" lvl="0" indent="-298450" algn="l" rtl="0">
              <a:spcBef>
                <a:spcPts val="0"/>
              </a:spcBef>
              <a:spcAft>
                <a:spcPts val="0"/>
              </a:spcAft>
              <a:buClr>
                <a:schemeClr val="dk2"/>
              </a:buClr>
              <a:buSzPts val="1100"/>
              <a:buFont typeface="Arial"/>
              <a:buChar char="●"/>
            </a:pPr>
            <a:r>
              <a:rPr lang="en-CA"/>
              <a:t>Thường truyền dữ liệu ở tốc độ thấp và khoảng cách ngắn.</a:t>
            </a:r>
            <a:endParaRPr/>
          </a:p>
          <a:p>
            <a:pPr marL="457200" lvl="0" indent="-298450" algn="l" rtl="0">
              <a:spcBef>
                <a:spcPts val="0"/>
              </a:spcBef>
              <a:spcAft>
                <a:spcPts val="0"/>
              </a:spcAft>
              <a:buClr>
                <a:schemeClr val="dk2"/>
              </a:buClr>
              <a:buSzPts val="1100"/>
              <a:buFont typeface="Arial"/>
              <a:buChar char="●"/>
            </a:pPr>
            <a:r>
              <a:rPr lang="en-CA"/>
              <a:t>Được sử dụng trong các ứng dụng như giao tiếp giữa các vi điều khiển và ngoại vi.</a:t>
            </a:r>
            <a:endParaRPr/>
          </a:p>
          <a:p>
            <a:pPr marL="0" lvl="0" indent="0" algn="l" rtl="0">
              <a:spcBef>
                <a:spcPts val="1200"/>
              </a:spcBef>
              <a:spcAft>
                <a:spcPts val="1200"/>
              </a:spcAft>
              <a:buNone/>
            </a:pPr>
            <a:endParaRPr b="1" u="sng">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3" name="Google Shape;313;p51"/>
          <p:cNvPicPr preferRelativeResize="0"/>
          <p:nvPr/>
        </p:nvPicPr>
        <p:blipFill>
          <a:blip r:embed="rId3">
            <a:alphaModFix/>
          </a:blip>
          <a:stretch>
            <a:fillRect/>
          </a:stretch>
        </p:blipFill>
        <p:spPr>
          <a:xfrm>
            <a:off x="1047738" y="757225"/>
            <a:ext cx="7343775" cy="3629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19" name="Google Shape;319;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0" name="Google Shape;320;p52"/>
          <p:cNvPicPr preferRelativeResize="0"/>
          <p:nvPr/>
        </p:nvPicPr>
        <p:blipFill>
          <a:blip r:embed="rId3">
            <a:alphaModFix/>
          </a:blip>
          <a:stretch>
            <a:fillRect/>
          </a:stretch>
        </p:blipFill>
        <p:spPr>
          <a:xfrm>
            <a:off x="1351925" y="89125"/>
            <a:ext cx="6438625" cy="4953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326" name="Google Shape;326;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sz="2100" b="1" u="sng">
                <a:solidFill>
                  <a:schemeClr val="dk2"/>
                </a:solidFill>
              </a:rPr>
              <a:t>SPI  -  Serial Peripheral Interface:</a:t>
            </a:r>
            <a:endParaRPr sz="2100" b="1" u="sng">
              <a:solidFill>
                <a:schemeClr val="dk2"/>
              </a:solidFill>
            </a:endParaRPr>
          </a:p>
          <a:p>
            <a:pPr marL="457200" lvl="0" indent="-342900" algn="l" rtl="0">
              <a:spcBef>
                <a:spcPts val="1200"/>
              </a:spcBef>
              <a:spcAft>
                <a:spcPts val="0"/>
              </a:spcAft>
              <a:buSzPts val="1800"/>
              <a:buChar char="-"/>
            </a:pPr>
            <a:r>
              <a:rPr lang="en-CA"/>
              <a:t>Là một giao thức truyền thông nối tiếp đồng bộ, thường được sử dụng để kết nối vi điều khiển với các thiết bị ngoại vi.</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SPI cho phép truyền dữ liệu với tốc độ cao hơn so với UART và sử dụng đồng hồ chung để đồng bộ dữ liệu giữa các thiết bị.</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332" name="Google Shape;332;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a:t>SPI sử dụng 4 đường tín hiệu chính:</a:t>
            </a:r>
            <a:endParaRPr/>
          </a:p>
          <a:p>
            <a:pPr marL="457200" lvl="0" indent="-361950" algn="l" rtl="0">
              <a:spcBef>
                <a:spcPts val="1200"/>
              </a:spcBef>
              <a:spcAft>
                <a:spcPts val="0"/>
              </a:spcAft>
              <a:buSzPts val="2100"/>
              <a:buChar char="-"/>
            </a:pPr>
            <a:r>
              <a:rPr lang="en-CA" sz="1400" b="1"/>
              <a:t>SCLK</a:t>
            </a:r>
            <a:r>
              <a:rPr lang="en-CA" sz="1400"/>
              <a:t> (Serial Clock): Tín hiệu đồng hồ do master điều khiển.</a:t>
            </a:r>
            <a:endParaRPr sz="1400"/>
          </a:p>
          <a:p>
            <a:pPr marL="457200" lvl="0" indent="0" algn="l" rtl="0">
              <a:spcBef>
                <a:spcPts val="1200"/>
              </a:spcBef>
              <a:spcAft>
                <a:spcPts val="0"/>
              </a:spcAft>
              <a:buNone/>
            </a:pPr>
            <a:endParaRPr sz="1400"/>
          </a:p>
          <a:p>
            <a:pPr marL="457200" lvl="0" indent="-317500" algn="l" rtl="0">
              <a:spcBef>
                <a:spcPts val="1200"/>
              </a:spcBef>
              <a:spcAft>
                <a:spcPts val="0"/>
              </a:spcAft>
              <a:buSzPts val="1400"/>
              <a:buFont typeface="Arial"/>
              <a:buChar char="-"/>
            </a:pPr>
            <a:r>
              <a:rPr lang="en-CA" sz="1400" b="1"/>
              <a:t>MOSI</a:t>
            </a:r>
            <a:r>
              <a:rPr lang="en-CA" sz="1400"/>
              <a:t> (Master Out Slave In): Đường truyền dữ liệu từ master đến slave.</a:t>
            </a:r>
            <a:endParaRPr sz="1400"/>
          </a:p>
          <a:p>
            <a:pPr marL="457200" lvl="0" indent="0" algn="l" rtl="0">
              <a:spcBef>
                <a:spcPts val="1200"/>
              </a:spcBef>
              <a:spcAft>
                <a:spcPts val="0"/>
              </a:spcAft>
              <a:buNone/>
            </a:pPr>
            <a:endParaRPr sz="1400"/>
          </a:p>
          <a:p>
            <a:pPr marL="457200" lvl="0" indent="-317500" algn="l" rtl="0">
              <a:spcBef>
                <a:spcPts val="1200"/>
              </a:spcBef>
              <a:spcAft>
                <a:spcPts val="0"/>
              </a:spcAft>
              <a:buSzPts val="1400"/>
              <a:buFont typeface="Arial"/>
              <a:buChar char="-"/>
            </a:pPr>
            <a:r>
              <a:rPr lang="en-CA" sz="1400" b="1"/>
              <a:t>MISO</a:t>
            </a:r>
            <a:r>
              <a:rPr lang="en-CA" sz="1400"/>
              <a:t> (Master In Slave Out): Đường truyền dữ liệu từ slave đến master.</a:t>
            </a:r>
            <a:endParaRPr sz="1400"/>
          </a:p>
          <a:p>
            <a:pPr marL="457200" lvl="0" indent="0" algn="l" rtl="0">
              <a:spcBef>
                <a:spcPts val="1200"/>
              </a:spcBef>
              <a:spcAft>
                <a:spcPts val="0"/>
              </a:spcAft>
              <a:buNone/>
            </a:pPr>
            <a:endParaRPr sz="1400" b="1"/>
          </a:p>
          <a:p>
            <a:pPr marL="457200" lvl="0" indent="-317500" algn="l" rtl="0">
              <a:spcBef>
                <a:spcPts val="1200"/>
              </a:spcBef>
              <a:spcAft>
                <a:spcPts val="0"/>
              </a:spcAft>
              <a:buSzPts val="1400"/>
              <a:buFont typeface="Arial"/>
              <a:buChar char="-"/>
            </a:pPr>
            <a:r>
              <a:rPr lang="en-CA" sz="1400" b="1"/>
              <a:t>SS/CS</a:t>
            </a:r>
            <a:r>
              <a:rPr lang="en-CA" sz="1400"/>
              <a:t> (Slave Select/Chip Select): Đường chọn thiết bị slave.</a:t>
            </a:r>
            <a:endParaRPr sz="1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5"/>
          <p:cNvSpPr txBox="1">
            <a:spLocks noGrp="1"/>
          </p:cNvSpPr>
          <p:nvPr>
            <p:ph type="body" idx="1"/>
          </p:nvPr>
        </p:nvSpPr>
        <p:spPr>
          <a:xfrm>
            <a:off x="311700" y="2742675"/>
            <a:ext cx="8522400" cy="182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Char char="-"/>
            </a:pPr>
            <a:r>
              <a:rPr lang="en-CA" sz="1700"/>
              <a:t>Dữ liệu được truyền qua lại giữa 2 đường MISO và MOSI.</a:t>
            </a:r>
            <a:endParaRPr sz="1700"/>
          </a:p>
          <a:p>
            <a:pPr marL="457200" lvl="0" indent="0" algn="l" rtl="0">
              <a:spcBef>
                <a:spcPts val="1200"/>
              </a:spcBef>
              <a:spcAft>
                <a:spcPts val="0"/>
              </a:spcAft>
              <a:buNone/>
            </a:pPr>
            <a:endParaRPr sz="1700"/>
          </a:p>
          <a:p>
            <a:pPr marL="457200" lvl="0" indent="-336550" algn="l" rtl="0">
              <a:spcBef>
                <a:spcPts val="1200"/>
              </a:spcBef>
              <a:spcAft>
                <a:spcPts val="0"/>
              </a:spcAft>
              <a:buSzPts val="1700"/>
              <a:buChar char="-"/>
            </a:pPr>
            <a:r>
              <a:rPr lang="en-CA" sz="1700"/>
              <a:t>Chân SS được thiết lập ở mức thấp LOW</a:t>
            </a:r>
            <a:endParaRPr sz="1700"/>
          </a:p>
        </p:txBody>
      </p:sp>
      <p:pic>
        <p:nvPicPr>
          <p:cNvPr id="338" name="Google Shape;338;p55"/>
          <p:cNvPicPr preferRelativeResize="0"/>
          <p:nvPr/>
        </p:nvPicPr>
        <p:blipFill>
          <a:blip r:embed="rId3">
            <a:alphaModFix/>
          </a:blip>
          <a:stretch>
            <a:fillRect/>
          </a:stretch>
        </p:blipFill>
        <p:spPr>
          <a:xfrm>
            <a:off x="1107900" y="251081"/>
            <a:ext cx="7149449" cy="2320675"/>
          </a:xfrm>
          <a:prstGeom prst="rect">
            <a:avLst/>
          </a:prstGeom>
          <a:noFill/>
          <a:ln>
            <a:noFill/>
          </a:ln>
        </p:spPr>
      </p:pic>
      <p:sp>
        <p:nvSpPr>
          <p:cNvPr id="339" name="Google Shape;339;p55"/>
          <p:cNvSpPr txBox="1"/>
          <p:nvPr/>
        </p:nvSpPr>
        <p:spPr>
          <a:xfrm>
            <a:off x="155400" y="4778325"/>
            <a:ext cx="7575300"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lt2"/>
                </a:solidFill>
                <a:latin typeface="Source Sans Pro"/>
                <a:ea typeface="Source Sans Pro"/>
                <a:cs typeface="Source Sans Pro"/>
                <a:sym typeface="Source Sans Pro"/>
              </a:rPr>
              <a:t>http://arduino.vn/bai-viet/1081-arduino-va-giao-tiep-spi</a:t>
            </a:r>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6"/>
          <p:cNvSpPr txBox="1">
            <a:spLocks noGrp="1"/>
          </p:cNvSpPr>
          <p:nvPr>
            <p:ph type="body" idx="1"/>
          </p:nvPr>
        </p:nvSpPr>
        <p:spPr>
          <a:xfrm>
            <a:off x="262200" y="714800"/>
            <a:ext cx="3868500" cy="2696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a:t>D9 và D10 là 2 chân SS</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Muốn giao tiếp với slave nào set chân đó ở mức LOW</a:t>
            </a:r>
            <a:endParaRPr/>
          </a:p>
        </p:txBody>
      </p:sp>
      <p:pic>
        <p:nvPicPr>
          <p:cNvPr id="345" name="Google Shape;345;p56"/>
          <p:cNvPicPr preferRelativeResize="0"/>
          <p:nvPr/>
        </p:nvPicPr>
        <p:blipFill>
          <a:blip r:embed="rId3">
            <a:alphaModFix/>
          </a:blip>
          <a:stretch>
            <a:fillRect/>
          </a:stretch>
        </p:blipFill>
        <p:spPr>
          <a:xfrm>
            <a:off x="4130700" y="209338"/>
            <a:ext cx="4895850" cy="3419475"/>
          </a:xfrm>
          <a:prstGeom prst="rect">
            <a:avLst/>
          </a:prstGeom>
          <a:noFill/>
          <a:ln>
            <a:noFill/>
          </a:ln>
        </p:spPr>
      </p:pic>
      <p:sp>
        <p:nvSpPr>
          <p:cNvPr id="346" name="Google Shape;346;p56"/>
          <p:cNvSpPr txBox="1"/>
          <p:nvPr/>
        </p:nvSpPr>
        <p:spPr>
          <a:xfrm>
            <a:off x="155400" y="4778325"/>
            <a:ext cx="7575300" cy="2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lt2"/>
                </a:solidFill>
                <a:latin typeface="Source Sans Pro"/>
                <a:ea typeface="Source Sans Pro"/>
                <a:cs typeface="Source Sans Pro"/>
                <a:sym typeface="Source Sans Pro"/>
              </a:rPr>
              <a:t>http://arduino.vn/bai-viet/1081-arduino-va-giao-tiep-spi</a:t>
            </a:r>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7"/>
          <p:cNvSpPr txBox="1">
            <a:spLocks noGrp="1"/>
          </p:cNvSpPr>
          <p:nvPr>
            <p:ph type="body" idx="1"/>
          </p:nvPr>
        </p:nvSpPr>
        <p:spPr>
          <a:xfrm>
            <a:off x="311700" y="0"/>
            <a:ext cx="8491200" cy="510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CA"/>
              <a:t>Sử dụng thư viện SPI:</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Khai báo chân SS:</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Kích hoạt giao tiếp SPI:</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Xác định cách để gửi dữ liệu, MSB hay LSB trước bằng cách sử dụng:</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 Set chân SS xuống mức LOW, truyền dữ liệu, và set SS lên mức HIGH để dừng.</a:t>
            </a:r>
            <a:endParaRPr/>
          </a:p>
        </p:txBody>
      </p:sp>
      <p:pic>
        <p:nvPicPr>
          <p:cNvPr id="352" name="Google Shape;352;p57"/>
          <p:cNvPicPr preferRelativeResize="0"/>
          <p:nvPr/>
        </p:nvPicPr>
        <p:blipFill>
          <a:blip r:embed="rId3">
            <a:alphaModFix/>
          </a:blip>
          <a:stretch>
            <a:fillRect/>
          </a:stretch>
        </p:blipFill>
        <p:spPr>
          <a:xfrm>
            <a:off x="3280325" y="424750"/>
            <a:ext cx="1600200" cy="266700"/>
          </a:xfrm>
          <a:prstGeom prst="rect">
            <a:avLst/>
          </a:prstGeom>
          <a:noFill/>
          <a:ln>
            <a:noFill/>
          </a:ln>
        </p:spPr>
      </p:pic>
      <p:pic>
        <p:nvPicPr>
          <p:cNvPr id="353" name="Google Shape;353;p57"/>
          <p:cNvPicPr preferRelativeResize="0"/>
          <p:nvPr/>
        </p:nvPicPr>
        <p:blipFill>
          <a:blip r:embed="rId4">
            <a:alphaModFix/>
          </a:blip>
          <a:stretch>
            <a:fillRect/>
          </a:stretch>
        </p:blipFill>
        <p:spPr>
          <a:xfrm>
            <a:off x="3306875" y="1343913"/>
            <a:ext cx="1547095" cy="269750"/>
          </a:xfrm>
          <a:prstGeom prst="rect">
            <a:avLst/>
          </a:prstGeom>
          <a:noFill/>
          <a:ln>
            <a:noFill/>
          </a:ln>
        </p:spPr>
      </p:pic>
      <p:pic>
        <p:nvPicPr>
          <p:cNvPr id="354" name="Google Shape;354;p57"/>
          <p:cNvPicPr preferRelativeResize="0"/>
          <p:nvPr/>
        </p:nvPicPr>
        <p:blipFill>
          <a:blip r:embed="rId5">
            <a:alphaModFix/>
          </a:blip>
          <a:stretch>
            <a:fillRect/>
          </a:stretch>
        </p:blipFill>
        <p:spPr>
          <a:xfrm>
            <a:off x="2899325" y="3276200"/>
            <a:ext cx="2362200" cy="266700"/>
          </a:xfrm>
          <a:prstGeom prst="rect">
            <a:avLst/>
          </a:prstGeom>
          <a:noFill/>
          <a:ln>
            <a:noFill/>
          </a:ln>
        </p:spPr>
      </p:pic>
      <p:pic>
        <p:nvPicPr>
          <p:cNvPr id="355" name="Google Shape;355;p57"/>
          <p:cNvPicPr preferRelativeResize="0"/>
          <p:nvPr/>
        </p:nvPicPr>
        <p:blipFill>
          <a:blip r:embed="rId6">
            <a:alphaModFix/>
          </a:blip>
          <a:stretch>
            <a:fillRect/>
          </a:stretch>
        </p:blipFill>
        <p:spPr>
          <a:xfrm>
            <a:off x="3567475" y="2266125"/>
            <a:ext cx="1079000" cy="269750"/>
          </a:xfrm>
          <a:prstGeom prst="rect">
            <a:avLst/>
          </a:prstGeom>
          <a:noFill/>
          <a:ln>
            <a:noFill/>
          </a:ln>
        </p:spPr>
      </p:pic>
      <p:pic>
        <p:nvPicPr>
          <p:cNvPr id="356" name="Google Shape;356;p57"/>
          <p:cNvPicPr preferRelativeResize="0"/>
          <p:nvPr/>
        </p:nvPicPr>
        <p:blipFill>
          <a:blip r:embed="rId7">
            <a:alphaModFix/>
          </a:blip>
          <a:stretch>
            <a:fillRect/>
          </a:stretch>
        </p:blipFill>
        <p:spPr>
          <a:xfrm>
            <a:off x="3306875" y="4183063"/>
            <a:ext cx="2085975" cy="8477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62" name="Google Shape;36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3" name="Google Shape;363;p58"/>
          <p:cNvPicPr preferRelativeResize="0"/>
          <p:nvPr/>
        </p:nvPicPr>
        <p:blipFill>
          <a:blip r:embed="rId3">
            <a:alphaModFix/>
          </a:blip>
          <a:stretch>
            <a:fillRect/>
          </a:stretch>
        </p:blipFill>
        <p:spPr>
          <a:xfrm>
            <a:off x="1165425" y="104600"/>
            <a:ext cx="6301199" cy="4533876"/>
          </a:xfrm>
          <a:prstGeom prst="rect">
            <a:avLst/>
          </a:prstGeom>
          <a:noFill/>
          <a:ln>
            <a:noFill/>
          </a:ln>
        </p:spPr>
      </p:pic>
      <p:sp>
        <p:nvSpPr>
          <p:cNvPr id="364" name="Google Shape;364;p58"/>
          <p:cNvSpPr txBox="1"/>
          <p:nvPr/>
        </p:nvSpPr>
        <p:spPr>
          <a:xfrm>
            <a:off x="311700" y="4832700"/>
            <a:ext cx="7008300" cy="2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200">
                <a:solidFill>
                  <a:schemeClr val="lt2"/>
                </a:solidFill>
                <a:latin typeface="Source Sans Pro"/>
                <a:ea typeface="Source Sans Pro"/>
                <a:cs typeface="Source Sans Pro"/>
                <a:sym typeface="Source Sans Pro"/>
              </a:rPr>
              <a:t>https://www.arduino.cc/reference/en/language/functions/communication/spi/transfer/</a:t>
            </a:r>
            <a:endParaRPr sz="1200">
              <a:solidFill>
                <a:schemeClr val="lt2"/>
              </a:solidFill>
              <a:latin typeface="Source Sans Pro"/>
              <a:ea typeface="Source Sans Pro"/>
              <a:cs typeface="Source Sans Pro"/>
              <a:sym typeface="Source Sans Pr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CA" dirty="0"/>
              <a:t>5.2 Giao </a:t>
            </a:r>
            <a:r>
              <a:rPr lang="en-CA" dirty="0" err="1"/>
              <a:t>tiếp</a:t>
            </a:r>
            <a:r>
              <a:rPr lang="en-CA" dirty="0"/>
              <a:t> </a:t>
            </a:r>
            <a:r>
              <a:rPr lang="en-CA" dirty="0" err="1"/>
              <a:t>ngoại</a:t>
            </a:r>
            <a:r>
              <a:rPr lang="en-CA" dirty="0"/>
              <a:t> vi</a:t>
            </a:r>
            <a:endParaRPr dirty="0"/>
          </a:p>
        </p:txBody>
      </p:sp>
      <p:sp>
        <p:nvSpPr>
          <p:cNvPr id="370" name="Google Shape;370;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CA"/>
              <a:t>Ưu điểm của SPI:</a:t>
            </a:r>
            <a:endParaRPr/>
          </a:p>
          <a:p>
            <a:pPr marL="457200" lvl="0" indent="-330200" algn="l" rtl="0">
              <a:spcBef>
                <a:spcPts val="1200"/>
              </a:spcBef>
              <a:spcAft>
                <a:spcPts val="0"/>
              </a:spcAft>
              <a:buSzPts val="1600"/>
              <a:buChar char="-"/>
            </a:pPr>
            <a:r>
              <a:rPr lang="en-CA" sz="1600"/>
              <a:t>Không có bit bắt đầu và dừng, vì vậy dữ liệu có thể được truyền liên tục mà không bị gián đoạn.</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CA" sz="1600"/>
              <a:t>Không có hệ thống định địa chỉ slave phức tạp như I2C.</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CA" sz="1600"/>
              <a:t>Tốc độ truyền dữ liệu cao hơn I2C.</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CA" sz="1600"/>
              <a:t>Các đường MISO và MOSI riêng biệt, vì vậy dữ liệu có thể được gửi và nhận cùng một lúc.</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2. Các loại thông tin của thiết bị</a:t>
            </a:r>
            <a:endParaRPr/>
          </a:p>
        </p:txBody>
      </p:sp>
      <p:sp>
        <p:nvSpPr>
          <p:cNvPr id="89" name="Google Shape;8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CA" sz="2300" dirty="0" err="1"/>
              <a:t>Mỗi</a:t>
            </a:r>
            <a:r>
              <a:rPr lang="en-CA" sz="2300" dirty="0"/>
              <a:t> </a:t>
            </a:r>
            <a:r>
              <a:rPr lang="en-CA" sz="2300" dirty="0" err="1"/>
              <a:t>thiết</a:t>
            </a:r>
            <a:r>
              <a:rPr lang="en-CA" sz="2300" dirty="0"/>
              <a:t> </a:t>
            </a:r>
            <a:r>
              <a:rPr lang="en-CA" sz="2300" dirty="0" err="1"/>
              <a:t>bị</a:t>
            </a:r>
            <a:r>
              <a:rPr lang="en-CA" sz="2300" dirty="0"/>
              <a:t> </a:t>
            </a:r>
            <a:r>
              <a:rPr lang="en-CA" sz="2300" dirty="0" err="1"/>
              <a:t>có</a:t>
            </a:r>
            <a:r>
              <a:rPr lang="en-CA" sz="2300" dirty="0"/>
              <a:t> </a:t>
            </a:r>
            <a:r>
              <a:rPr lang="en-CA" sz="2300" dirty="0" err="1"/>
              <a:t>thể</a:t>
            </a:r>
            <a:r>
              <a:rPr lang="en-CA" sz="2300" dirty="0"/>
              <a:t> </a:t>
            </a:r>
            <a:r>
              <a:rPr lang="en-CA" sz="2300" dirty="0" err="1"/>
              <a:t>cung</a:t>
            </a:r>
            <a:r>
              <a:rPr lang="en-CA" sz="2300" dirty="0"/>
              <a:t> </a:t>
            </a:r>
            <a:r>
              <a:rPr lang="en-CA" sz="2300" dirty="0" err="1"/>
              <a:t>cấp</a:t>
            </a:r>
            <a:r>
              <a:rPr lang="en-CA" sz="2300" dirty="0"/>
              <a:t> </a:t>
            </a:r>
            <a:r>
              <a:rPr lang="en-CA" sz="2300" dirty="0" err="1"/>
              <a:t>hoặc</a:t>
            </a:r>
            <a:r>
              <a:rPr lang="en-CA" sz="2300" dirty="0"/>
              <a:t> </a:t>
            </a:r>
            <a:r>
              <a:rPr lang="en-CA" sz="2300" dirty="0" err="1"/>
              <a:t>sử</a:t>
            </a:r>
            <a:r>
              <a:rPr lang="en-CA" sz="2300" dirty="0"/>
              <a:t> </a:t>
            </a:r>
            <a:r>
              <a:rPr lang="en-CA" sz="2300" dirty="0" err="1"/>
              <a:t>dụng</a:t>
            </a:r>
            <a:r>
              <a:rPr lang="en-CA" sz="2300" dirty="0"/>
              <a:t> </a:t>
            </a:r>
            <a:r>
              <a:rPr lang="en-CA" sz="2300" dirty="0" err="1"/>
              <a:t>một</a:t>
            </a:r>
            <a:r>
              <a:rPr lang="en-CA" sz="2300" dirty="0"/>
              <a:t> </a:t>
            </a:r>
            <a:r>
              <a:rPr lang="en-CA" sz="2300" dirty="0" err="1"/>
              <a:t>vài</a:t>
            </a:r>
            <a:r>
              <a:rPr lang="en-CA" sz="2300" dirty="0"/>
              <a:t> </a:t>
            </a:r>
            <a:r>
              <a:rPr lang="en-CA" sz="2300" dirty="0" err="1"/>
              <a:t>loại</a:t>
            </a:r>
            <a:r>
              <a:rPr lang="en-CA" sz="2300" dirty="0"/>
              <a:t> </a:t>
            </a:r>
            <a:r>
              <a:rPr lang="en-CA" sz="2300" dirty="0" err="1"/>
              <a:t>thông</a:t>
            </a:r>
            <a:r>
              <a:rPr lang="en-CA" sz="2300" dirty="0"/>
              <a:t> tin </a:t>
            </a:r>
            <a:r>
              <a:rPr lang="en-CA" sz="2300" dirty="0" err="1"/>
              <a:t>phục</a:t>
            </a:r>
            <a:r>
              <a:rPr lang="en-CA" sz="2300" dirty="0"/>
              <a:t> </a:t>
            </a:r>
            <a:r>
              <a:rPr lang="en-CA" sz="2300" dirty="0" err="1"/>
              <a:t>vụ</a:t>
            </a:r>
            <a:r>
              <a:rPr lang="en-CA" sz="2300" dirty="0"/>
              <a:t> </a:t>
            </a:r>
            <a:r>
              <a:rPr lang="en-CA" sz="2300" dirty="0" err="1"/>
              <a:t>cho</a:t>
            </a:r>
            <a:r>
              <a:rPr lang="en-CA" sz="2300" dirty="0"/>
              <a:t> </a:t>
            </a:r>
            <a:r>
              <a:rPr lang="en-CA" sz="2300" dirty="0" err="1"/>
              <a:t>mỗi</a:t>
            </a:r>
            <a:r>
              <a:rPr lang="en-CA" sz="2300" dirty="0"/>
              <a:t> </a:t>
            </a:r>
            <a:r>
              <a:rPr lang="en-CA" sz="2300" dirty="0" err="1"/>
              <a:t>loại</a:t>
            </a:r>
            <a:r>
              <a:rPr lang="en-CA" sz="2300" dirty="0"/>
              <a:t> backend </a:t>
            </a:r>
            <a:r>
              <a:rPr lang="en-CA" sz="2300" dirty="0" err="1"/>
              <a:t>khác</a:t>
            </a:r>
            <a:r>
              <a:rPr lang="en-CA" sz="2300" dirty="0"/>
              <a:t> </a:t>
            </a:r>
            <a:r>
              <a:rPr lang="en-CA" sz="2300" dirty="0" err="1"/>
              <a:t>nhau</a:t>
            </a:r>
            <a:r>
              <a:rPr lang="en-CA" sz="2300" dirty="0"/>
              <a:t>.</a:t>
            </a:r>
            <a:endParaRPr sz="2300" dirty="0"/>
          </a:p>
          <a:p>
            <a:pPr marL="457200" lvl="0" indent="-374650" algn="l" rtl="0">
              <a:spcBef>
                <a:spcPts val="0"/>
              </a:spcBef>
              <a:spcAft>
                <a:spcPts val="0"/>
              </a:spcAft>
              <a:buClr>
                <a:srgbClr val="FF0000"/>
              </a:buClr>
              <a:buSzPts val="2300"/>
              <a:buChar char="-"/>
            </a:pPr>
            <a:r>
              <a:rPr lang="en-CA" sz="2300" b="1" u="sng" dirty="0">
                <a:solidFill>
                  <a:srgbClr val="FF0000"/>
                </a:solidFill>
              </a:rPr>
              <a:t>Devices Metadata:</a:t>
            </a:r>
            <a:endParaRPr sz="2300" b="1" u="sng" dirty="0">
              <a:solidFill>
                <a:srgbClr val="FF0000"/>
              </a:solidFill>
            </a:endParaRPr>
          </a:p>
          <a:p>
            <a:pPr marL="914400" lvl="1" indent="-349250" algn="l" rtl="0">
              <a:spcBef>
                <a:spcPts val="0"/>
              </a:spcBef>
              <a:spcAft>
                <a:spcPts val="0"/>
              </a:spcAft>
              <a:buSzPts val="1900"/>
              <a:buChar char="-"/>
            </a:pPr>
            <a:r>
              <a:rPr lang="en-CA" sz="1900" dirty="0"/>
              <a:t>Identity (ID): </a:t>
            </a:r>
            <a:r>
              <a:rPr lang="en-CA" sz="1900" dirty="0" err="1"/>
              <a:t>Định</a:t>
            </a:r>
            <a:r>
              <a:rPr lang="en-CA" sz="1900" dirty="0"/>
              <a:t> </a:t>
            </a:r>
            <a:r>
              <a:rPr lang="en-CA" sz="1900" dirty="0" err="1"/>
              <a:t>danh</a:t>
            </a:r>
            <a:r>
              <a:rPr lang="en-CA" sz="1900" dirty="0"/>
              <a:t> </a:t>
            </a:r>
            <a:r>
              <a:rPr lang="en-CA" sz="1900" dirty="0" err="1"/>
              <a:t>thiết</a:t>
            </a:r>
            <a:r>
              <a:rPr lang="en-CA" sz="1900" dirty="0"/>
              <a:t> </a:t>
            </a:r>
            <a:r>
              <a:rPr lang="en-CA" sz="1900" dirty="0" err="1"/>
              <a:t>bị</a:t>
            </a:r>
            <a:endParaRPr sz="1900" dirty="0"/>
          </a:p>
          <a:p>
            <a:pPr marL="914400" lvl="1" indent="-349250" algn="l" rtl="0">
              <a:spcBef>
                <a:spcPts val="0"/>
              </a:spcBef>
              <a:spcAft>
                <a:spcPts val="0"/>
              </a:spcAft>
              <a:buSzPts val="1900"/>
              <a:buChar char="-"/>
            </a:pPr>
            <a:r>
              <a:rPr lang="en-CA" sz="1900" dirty="0"/>
              <a:t>Class/Type of device: </a:t>
            </a:r>
            <a:r>
              <a:rPr lang="en-CA" sz="1900" dirty="0" err="1"/>
              <a:t>Lớp</a:t>
            </a:r>
            <a:r>
              <a:rPr lang="en-CA" sz="1900" dirty="0"/>
              <a:t> </a:t>
            </a:r>
            <a:r>
              <a:rPr lang="en-CA" sz="1900" dirty="0" err="1"/>
              <a:t>hoặc</a:t>
            </a:r>
            <a:r>
              <a:rPr lang="en-CA" sz="1900" dirty="0"/>
              <a:t> </a:t>
            </a:r>
            <a:r>
              <a:rPr lang="en-CA" sz="1900" dirty="0" err="1"/>
              <a:t>loại</a:t>
            </a:r>
            <a:r>
              <a:rPr lang="en-CA" sz="1900" dirty="0"/>
              <a:t> </a:t>
            </a:r>
            <a:r>
              <a:rPr lang="en-CA" sz="1900" dirty="0" err="1"/>
              <a:t>thiết</a:t>
            </a:r>
            <a:r>
              <a:rPr lang="en-CA" sz="1900" dirty="0"/>
              <a:t> </a:t>
            </a:r>
            <a:r>
              <a:rPr lang="en-CA" sz="1900" dirty="0" err="1"/>
              <a:t>bị</a:t>
            </a:r>
            <a:endParaRPr sz="1900" dirty="0"/>
          </a:p>
          <a:p>
            <a:pPr marL="914400" lvl="1" indent="-349250" algn="l" rtl="0">
              <a:spcBef>
                <a:spcPts val="0"/>
              </a:spcBef>
              <a:spcAft>
                <a:spcPts val="0"/>
              </a:spcAft>
              <a:buSzPts val="1900"/>
              <a:buChar char="-"/>
            </a:pPr>
            <a:r>
              <a:rPr lang="en-CA" sz="1900" dirty="0"/>
              <a:t>Model</a:t>
            </a:r>
            <a:endParaRPr sz="1900" dirty="0"/>
          </a:p>
          <a:p>
            <a:pPr marL="914400" lvl="1" indent="-349250" algn="l" rtl="0">
              <a:spcBef>
                <a:spcPts val="0"/>
              </a:spcBef>
              <a:spcAft>
                <a:spcPts val="0"/>
              </a:spcAft>
              <a:buSzPts val="1900"/>
              <a:buChar char="-"/>
            </a:pPr>
            <a:r>
              <a:rPr lang="en-CA" sz="1900" dirty="0"/>
              <a:t>Revision</a:t>
            </a:r>
            <a:endParaRPr sz="1900" dirty="0"/>
          </a:p>
          <a:p>
            <a:pPr marL="914400" lvl="1" indent="-349250" algn="l" rtl="0">
              <a:spcBef>
                <a:spcPts val="0"/>
              </a:spcBef>
              <a:spcAft>
                <a:spcPts val="0"/>
              </a:spcAft>
              <a:buSzPts val="1900"/>
              <a:buChar char="-"/>
            </a:pPr>
            <a:r>
              <a:rPr lang="en-CA" sz="1900" dirty="0"/>
              <a:t>Date manufactured</a:t>
            </a:r>
            <a:endParaRPr sz="1900" dirty="0"/>
          </a:p>
          <a:p>
            <a:pPr marL="914400" lvl="1" indent="-349250" algn="l" rtl="0">
              <a:spcBef>
                <a:spcPts val="0"/>
              </a:spcBef>
              <a:spcAft>
                <a:spcPts val="0"/>
              </a:spcAft>
              <a:buSzPts val="1900"/>
              <a:buChar char="-"/>
            </a:pPr>
            <a:r>
              <a:rPr lang="en-CA" sz="1900" dirty="0"/>
              <a:t>Hardware serial number</a:t>
            </a:r>
            <a:endParaRPr sz="19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5.2 Giao </a:t>
            </a:r>
            <a:r>
              <a:rPr lang="en-CA" dirty="0" err="1"/>
              <a:t>tiếp</a:t>
            </a:r>
            <a:r>
              <a:rPr lang="en-CA" dirty="0"/>
              <a:t> </a:t>
            </a:r>
            <a:r>
              <a:rPr lang="en-CA" dirty="0" err="1"/>
              <a:t>ngoại</a:t>
            </a:r>
            <a:r>
              <a:rPr lang="en-CA" dirty="0"/>
              <a:t> vi</a:t>
            </a:r>
            <a:endParaRPr dirty="0"/>
          </a:p>
        </p:txBody>
      </p:sp>
      <p:sp>
        <p:nvSpPr>
          <p:cNvPr id="376" name="Google Shape;376;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CA"/>
              <a:t>Nhược điểm SPI:</a:t>
            </a:r>
            <a:endParaRPr/>
          </a:p>
          <a:p>
            <a:pPr marL="457200" lvl="0" indent="-330200" algn="l" rtl="0">
              <a:spcBef>
                <a:spcPts val="1200"/>
              </a:spcBef>
              <a:spcAft>
                <a:spcPts val="0"/>
              </a:spcAft>
              <a:buSzPts val="1600"/>
              <a:buChar char="-"/>
            </a:pPr>
            <a:r>
              <a:rPr lang="en-CA" sz="1600"/>
              <a:t>Sử dụng bốn dây (I2C và UART sử dụng hai)</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CA" sz="1600"/>
              <a:t>Không xác nhận dữ liệu đã được nhận thành công (I2C có điều này)</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CA" sz="1600"/>
              <a:t>Không có hình thức kiểm tra lỗi như bit chẵn lẻ trong UART</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CA" sz="1600"/>
              <a:t>Chỉ cho phép một master duy nhất</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CA" dirty="0"/>
              <a:t>5.2 Giao </a:t>
            </a:r>
            <a:r>
              <a:rPr lang="en-CA" dirty="0" err="1"/>
              <a:t>tiếp</a:t>
            </a:r>
            <a:r>
              <a:rPr lang="en-CA" dirty="0"/>
              <a:t> </a:t>
            </a:r>
            <a:r>
              <a:rPr lang="en-CA" dirty="0" err="1"/>
              <a:t>ngoại</a:t>
            </a:r>
            <a:r>
              <a:rPr lang="en-CA" dirty="0"/>
              <a:t> vi</a:t>
            </a:r>
            <a:endParaRPr dirty="0"/>
          </a:p>
          <a:p>
            <a:pPr marL="0" lvl="0" indent="0" algn="l" rtl="0">
              <a:spcBef>
                <a:spcPts val="0"/>
              </a:spcBef>
              <a:spcAft>
                <a:spcPts val="0"/>
              </a:spcAft>
              <a:buNone/>
            </a:pPr>
            <a:endParaRPr dirty="0"/>
          </a:p>
        </p:txBody>
      </p:sp>
      <p:sp>
        <p:nvSpPr>
          <p:cNvPr id="382" name="Google Shape;382;p61"/>
          <p:cNvSpPr txBox="1">
            <a:spLocks noGrp="1"/>
          </p:cNvSpPr>
          <p:nvPr>
            <p:ph type="body" idx="1"/>
          </p:nvPr>
        </p:nvSpPr>
        <p:spPr>
          <a:xfrm>
            <a:off x="311700" y="1152475"/>
            <a:ext cx="8615700" cy="384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sz="2500" b="1" u="sng">
                <a:solidFill>
                  <a:schemeClr val="dk2"/>
                </a:solidFill>
              </a:rPr>
              <a:t>I2C - Inter-Integrated Circuit:</a:t>
            </a:r>
            <a:endParaRPr sz="2500" b="1" u="sng">
              <a:solidFill>
                <a:schemeClr val="dk2"/>
              </a:solidFill>
            </a:endParaRPr>
          </a:p>
          <a:p>
            <a:pPr marL="457200" lvl="0" indent="-342900" algn="l" rtl="0">
              <a:spcBef>
                <a:spcPts val="1200"/>
              </a:spcBef>
              <a:spcAft>
                <a:spcPts val="0"/>
              </a:spcAft>
              <a:buSzPts val="1800"/>
              <a:buChar char="-"/>
            </a:pPr>
            <a:r>
              <a:rPr lang="en-CA"/>
              <a:t>Là một giao thức truyền thông nối tiếp đồng bộ, được thiết kế để kết nối các vi điều khiển và các thiết bị ngoại vi với nhau trên cùng một bus.</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I2C cho phép nhiều thiết bị (cả master và slave) chia sẻ chung hai dây tín hiệu:</a:t>
            </a:r>
            <a:endParaRPr/>
          </a:p>
          <a:p>
            <a:pPr marL="914400" lvl="1" indent="-349250" algn="l" rtl="0">
              <a:spcBef>
                <a:spcPts val="0"/>
              </a:spcBef>
              <a:spcAft>
                <a:spcPts val="0"/>
              </a:spcAft>
              <a:buSzPts val="1900"/>
              <a:buChar char="-"/>
            </a:pPr>
            <a:r>
              <a:rPr lang="en-CA" sz="1600" b="1"/>
              <a:t>SDA</a:t>
            </a:r>
            <a:r>
              <a:rPr lang="en-CA" sz="1600"/>
              <a:t> (Serial Data): Đường truyền dữ liệu.</a:t>
            </a:r>
            <a:endParaRPr sz="1600"/>
          </a:p>
          <a:p>
            <a:pPr marL="914400" lvl="1" indent="-330200" algn="l" rtl="0">
              <a:spcBef>
                <a:spcPts val="0"/>
              </a:spcBef>
              <a:spcAft>
                <a:spcPts val="0"/>
              </a:spcAft>
              <a:buSzPts val="1600"/>
              <a:buFont typeface="Arial"/>
              <a:buChar char="-"/>
            </a:pPr>
            <a:r>
              <a:rPr lang="en-CA" sz="1600" b="1"/>
              <a:t>SCL</a:t>
            </a:r>
            <a:r>
              <a:rPr lang="en-CA" sz="1600"/>
              <a:t> (Serial Clock): Đường truyền tín hiệu đồng hồ do master điều khiển.</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2"/>
          <p:cNvSpPr/>
          <p:nvPr/>
        </p:nvSpPr>
        <p:spPr>
          <a:xfrm>
            <a:off x="1002275" y="536100"/>
            <a:ext cx="1002300" cy="9789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388" name="Google Shape;388;p62"/>
          <p:cNvSpPr/>
          <p:nvPr/>
        </p:nvSpPr>
        <p:spPr>
          <a:xfrm>
            <a:off x="1002275" y="1916100"/>
            <a:ext cx="1002300" cy="9789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389" name="Google Shape;389;p62"/>
          <p:cNvSpPr/>
          <p:nvPr/>
        </p:nvSpPr>
        <p:spPr>
          <a:xfrm>
            <a:off x="1002275" y="3498125"/>
            <a:ext cx="1002300" cy="9789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390" name="Google Shape;390;p62"/>
          <p:cNvSpPr/>
          <p:nvPr/>
        </p:nvSpPr>
        <p:spPr>
          <a:xfrm>
            <a:off x="6352550" y="536100"/>
            <a:ext cx="1002300" cy="978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391" name="Google Shape;391;p62"/>
          <p:cNvSpPr/>
          <p:nvPr/>
        </p:nvSpPr>
        <p:spPr>
          <a:xfrm>
            <a:off x="6352550" y="1916100"/>
            <a:ext cx="1002300" cy="978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392" name="Google Shape;392;p62"/>
          <p:cNvSpPr/>
          <p:nvPr/>
        </p:nvSpPr>
        <p:spPr>
          <a:xfrm>
            <a:off x="6352550" y="3498125"/>
            <a:ext cx="1002300" cy="978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
        <p:nvSpPr>
          <p:cNvPr id="393" name="Google Shape;393;p62"/>
          <p:cNvSpPr txBox="1"/>
          <p:nvPr/>
        </p:nvSpPr>
        <p:spPr>
          <a:xfrm>
            <a:off x="1445075" y="675950"/>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SDA</a:t>
            </a:r>
            <a:endParaRPr b="1">
              <a:solidFill>
                <a:schemeClr val="dk2"/>
              </a:solidFill>
              <a:latin typeface="Source Sans Pro"/>
              <a:ea typeface="Source Sans Pro"/>
              <a:cs typeface="Source Sans Pro"/>
              <a:sym typeface="Source Sans Pro"/>
            </a:endParaRPr>
          </a:p>
        </p:txBody>
      </p:sp>
      <p:sp>
        <p:nvSpPr>
          <p:cNvPr id="394" name="Google Shape;394;p62"/>
          <p:cNvSpPr txBox="1"/>
          <p:nvPr/>
        </p:nvSpPr>
        <p:spPr>
          <a:xfrm>
            <a:off x="1445075" y="2087038"/>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SDA</a:t>
            </a:r>
            <a:endParaRPr b="1">
              <a:solidFill>
                <a:schemeClr val="dk2"/>
              </a:solidFill>
              <a:latin typeface="Source Sans Pro"/>
              <a:ea typeface="Source Sans Pro"/>
              <a:cs typeface="Source Sans Pro"/>
              <a:sym typeface="Source Sans Pro"/>
            </a:endParaRPr>
          </a:p>
        </p:txBody>
      </p:sp>
      <p:sp>
        <p:nvSpPr>
          <p:cNvPr id="395" name="Google Shape;395;p62"/>
          <p:cNvSpPr txBox="1"/>
          <p:nvPr/>
        </p:nvSpPr>
        <p:spPr>
          <a:xfrm>
            <a:off x="1445075" y="3653500"/>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SDA</a:t>
            </a:r>
            <a:endParaRPr b="1">
              <a:solidFill>
                <a:schemeClr val="dk2"/>
              </a:solidFill>
              <a:latin typeface="Source Sans Pro"/>
              <a:ea typeface="Source Sans Pro"/>
              <a:cs typeface="Source Sans Pro"/>
              <a:sym typeface="Source Sans Pro"/>
            </a:endParaRPr>
          </a:p>
        </p:txBody>
      </p:sp>
      <p:sp>
        <p:nvSpPr>
          <p:cNvPr id="396" name="Google Shape;396;p62"/>
          <p:cNvSpPr txBox="1"/>
          <p:nvPr/>
        </p:nvSpPr>
        <p:spPr>
          <a:xfrm>
            <a:off x="6352550" y="675950"/>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SDA</a:t>
            </a:r>
            <a:endParaRPr b="1">
              <a:solidFill>
                <a:schemeClr val="dk2"/>
              </a:solidFill>
              <a:latin typeface="Source Sans Pro"/>
              <a:ea typeface="Source Sans Pro"/>
              <a:cs typeface="Source Sans Pro"/>
              <a:sym typeface="Source Sans Pro"/>
            </a:endParaRPr>
          </a:p>
        </p:txBody>
      </p:sp>
      <p:sp>
        <p:nvSpPr>
          <p:cNvPr id="397" name="Google Shape;397;p62"/>
          <p:cNvSpPr txBox="1"/>
          <p:nvPr/>
        </p:nvSpPr>
        <p:spPr>
          <a:xfrm>
            <a:off x="6352550" y="3653500"/>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SDA</a:t>
            </a:r>
            <a:endParaRPr b="1">
              <a:solidFill>
                <a:schemeClr val="dk2"/>
              </a:solidFill>
              <a:latin typeface="Source Sans Pro"/>
              <a:ea typeface="Source Sans Pro"/>
              <a:cs typeface="Source Sans Pro"/>
              <a:sym typeface="Source Sans Pro"/>
            </a:endParaRPr>
          </a:p>
        </p:txBody>
      </p:sp>
      <p:sp>
        <p:nvSpPr>
          <p:cNvPr id="398" name="Google Shape;398;p62"/>
          <p:cNvSpPr txBox="1"/>
          <p:nvPr/>
        </p:nvSpPr>
        <p:spPr>
          <a:xfrm>
            <a:off x="6352550" y="2087038"/>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SDA</a:t>
            </a:r>
            <a:endParaRPr b="1">
              <a:solidFill>
                <a:schemeClr val="dk2"/>
              </a:solidFill>
              <a:latin typeface="Source Sans Pro"/>
              <a:ea typeface="Source Sans Pro"/>
              <a:cs typeface="Source Sans Pro"/>
              <a:sym typeface="Source Sans Pro"/>
            </a:endParaRPr>
          </a:p>
        </p:txBody>
      </p:sp>
      <p:sp>
        <p:nvSpPr>
          <p:cNvPr id="399" name="Google Shape;399;p62"/>
          <p:cNvSpPr txBox="1"/>
          <p:nvPr/>
        </p:nvSpPr>
        <p:spPr>
          <a:xfrm>
            <a:off x="1445063" y="1081738"/>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SCL</a:t>
            </a:r>
            <a:endParaRPr b="1">
              <a:solidFill>
                <a:schemeClr val="dk2"/>
              </a:solidFill>
              <a:latin typeface="Source Sans Pro"/>
              <a:ea typeface="Source Sans Pro"/>
              <a:cs typeface="Source Sans Pro"/>
              <a:sym typeface="Source Sans Pro"/>
            </a:endParaRPr>
          </a:p>
        </p:txBody>
      </p:sp>
      <p:sp>
        <p:nvSpPr>
          <p:cNvPr id="400" name="Google Shape;400;p62"/>
          <p:cNvSpPr txBox="1"/>
          <p:nvPr/>
        </p:nvSpPr>
        <p:spPr>
          <a:xfrm>
            <a:off x="1445063" y="2469513"/>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SCL</a:t>
            </a:r>
            <a:endParaRPr b="1">
              <a:solidFill>
                <a:schemeClr val="dk2"/>
              </a:solidFill>
              <a:latin typeface="Source Sans Pro"/>
              <a:ea typeface="Source Sans Pro"/>
              <a:cs typeface="Source Sans Pro"/>
              <a:sym typeface="Source Sans Pro"/>
            </a:endParaRPr>
          </a:p>
        </p:txBody>
      </p:sp>
      <p:sp>
        <p:nvSpPr>
          <p:cNvPr id="401" name="Google Shape;401;p62"/>
          <p:cNvSpPr txBox="1"/>
          <p:nvPr/>
        </p:nvSpPr>
        <p:spPr>
          <a:xfrm>
            <a:off x="1445063" y="4028213"/>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SCL</a:t>
            </a:r>
            <a:endParaRPr b="1">
              <a:solidFill>
                <a:schemeClr val="dk2"/>
              </a:solidFill>
              <a:latin typeface="Source Sans Pro"/>
              <a:ea typeface="Source Sans Pro"/>
              <a:cs typeface="Source Sans Pro"/>
              <a:sym typeface="Source Sans Pro"/>
            </a:endParaRPr>
          </a:p>
        </p:txBody>
      </p:sp>
      <p:sp>
        <p:nvSpPr>
          <p:cNvPr id="402" name="Google Shape;402;p62"/>
          <p:cNvSpPr txBox="1"/>
          <p:nvPr/>
        </p:nvSpPr>
        <p:spPr>
          <a:xfrm>
            <a:off x="6352538" y="1081738"/>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SCL</a:t>
            </a:r>
            <a:endParaRPr b="1">
              <a:solidFill>
                <a:schemeClr val="dk2"/>
              </a:solidFill>
              <a:latin typeface="Source Sans Pro"/>
              <a:ea typeface="Source Sans Pro"/>
              <a:cs typeface="Source Sans Pro"/>
              <a:sym typeface="Source Sans Pro"/>
            </a:endParaRPr>
          </a:p>
        </p:txBody>
      </p:sp>
      <p:sp>
        <p:nvSpPr>
          <p:cNvPr id="403" name="Google Shape;403;p62"/>
          <p:cNvSpPr txBox="1"/>
          <p:nvPr/>
        </p:nvSpPr>
        <p:spPr>
          <a:xfrm>
            <a:off x="6352538" y="2432738"/>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SCL</a:t>
            </a:r>
            <a:endParaRPr b="1">
              <a:solidFill>
                <a:schemeClr val="dk2"/>
              </a:solidFill>
              <a:latin typeface="Source Sans Pro"/>
              <a:ea typeface="Source Sans Pro"/>
              <a:cs typeface="Source Sans Pro"/>
              <a:sym typeface="Source Sans Pro"/>
            </a:endParaRPr>
          </a:p>
        </p:txBody>
      </p:sp>
      <p:sp>
        <p:nvSpPr>
          <p:cNvPr id="404" name="Google Shape;404;p62"/>
          <p:cNvSpPr txBox="1"/>
          <p:nvPr/>
        </p:nvSpPr>
        <p:spPr>
          <a:xfrm>
            <a:off x="6352538" y="4028213"/>
            <a:ext cx="5595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SCL</a:t>
            </a:r>
            <a:endParaRPr b="1">
              <a:solidFill>
                <a:schemeClr val="dk2"/>
              </a:solidFill>
              <a:latin typeface="Source Sans Pro"/>
              <a:ea typeface="Source Sans Pro"/>
              <a:cs typeface="Source Sans Pro"/>
              <a:sym typeface="Source Sans Pro"/>
            </a:endParaRPr>
          </a:p>
        </p:txBody>
      </p:sp>
      <p:cxnSp>
        <p:nvCxnSpPr>
          <p:cNvPr id="405" name="Google Shape;405;p62"/>
          <p:cNvCxnSpPr>
            <a:stCxn id="393" idx="3"/>
            <a:endCxn id="396" idx="1"/>
          </p:cNvCxnSpPr>
          <p:nvPr/>
        </p:nvCxnSpPr>
        <p:spPr>
          <a:xfrm>
            <a:off x="2004575" y="827450"/>
            <a:ext cx="4347900" cy="0"/>
          </a:xfrm>
          <a:prstGeom prst="straightConnector1">
            <a:avLst/>
          </a:prstGeom>
          <a:noFill/>
          <a:ln w="9525" cap="flat" cmpd="sng">
            <a:solidFill>
              <a:schemeClr val="dk2"/>
            </a:solidFill>
            <a:prstDash val="solid"/>
            <a:round/>
            <a:headEnd type="triangle" w="med" len="med"/>
            <a:tailEnd type="triangle" w="med" len="med"/>
          </a:ln>
        </p:spPr>
      </p:cxnSp>
      <p:cxnSp>
        <p:nvCxnSpPr>
          <p:cNvPr id="406" name="Google Shape;406;p62"/>
          <p:cNvCxnSpPr/>
          <p:nvPr/>
        </p:nvCxnSpPr>
        <p:spPr>
          <a:xfrm>
            <a:off x="2004575" y="2238550"/>
            <a:ext cx="4347900" cy="0"/>
          </a:xfrm>
          <a:prstGeom prst="straightConnector1">
            <a:avLst/>
          </a:prstGeom>
          <a:noFill/>
          <a:ln w="9525" cap="flat" cmpd="sng">
            <a:solidFill>
              <a:schemeClr val="dk2"/>
            </a:solidFill>
            <a:prstDash val="solid"/>
            <a:round/>
            <a:headEnd type="triangle" w="med" len="med"/>
            <a:tailEnd type="triangle" w="med" len="med"/>
          </a:ln>
        </p:spPr>
      </p:cxnSp>
      <p:cxnSp>
        <p:nvCxnSpPr>
          <p:cNvPr id="407" name="Google Shape;407;p62"/>
          <p:cNvCxnSpPr/>
          <p:nvPr/>
        </p:nvCxnSpPr>
        <p:spPr>
          <a:xfrm>
            <a:off x="2004575" y="3805000"/>
            <a:ext cx="4347900" cy="0"/>
          </a:xfrm>
          <a:prstGeom prst="straightConnector1">
            <a:avLst/>
          </a:prstGeom>
          <a:noFill/>
          <a:ln w="9525" cap="flat" cmpd="sng">
            <a:solidFill>
              <a:schemeClr val="dk2"/>
            </a:solidFill>
            <a:prstDash val="solid"/>
            <a:round/>
            <a:headEnd type="triangle" w="med" len="med"/>
            <a:tailEnd type="triangle" w="med" len="med"/>
          </a:ln>
        </p:spPr>
      </p:cxnSp>
      <p:cxnSp>
        <p:nvCxnSpPr>
          <p:cNvPr id="408" name="Google Shape;408;p62"/>
          <p:cNvCxnSpPr>
            <a:stCxn id="399" idx="3"/>
            <a:endCxn id="402" idx="1"/>
          </p:cNvCxnSpPr>
          <p:nvPr/>
        </p:nvCxnSpPr>
        <p:spPr>
          <a:xfrm>
            <a:off x="2004563" y="1233238"/>
            <a:ext cx="4347900" cy="0"/>
          </a:xfrm>
          <a:prstGeom prst="straightConnector1">
            <a:avLst/>
          </a:prstGeom>
          <a:noFill/>
          <a:ln w="9525" cap="flat" cmpd="sng">
            <a:solidFill>
              <a:schemeClr val="dk2"/>
            </a:solidFill>
            <a:prstDash val="solid"/>
            <a:round/>
            <a:headEnd type="none" w="med" len="med"/>
            <a:tailEnd type="triangle" w="med" len="med"/>
          </a:ln>
        </p:spPr>
      </p:cxnSp>
      <p:cxnSp>
        <p:nvCxnSpPr>
          <p:cNvPr id="409" name="Google Shape;409;p62"/>
          <p:cNvCxnSpPr/>
          <p:nvPr/>
        </p:nvCxnSpPr>
        <p:spPr>
          <a:xfrm>
            <a:off x="2004563" y="2621013"/>
            <a:ext cx="4347900" cy="0"/>
          </a:xfrm>
          <a:prstGeom prst="straightConnector1">
            <a:avLst/>
          </a:prstGeom>
          <a:noFill/>
          <a:ln w="9525" cap="flat" cmpd="sng">
            <a:solidFill>
              <a:schemeClr val="dk2"/>
            </a:solidFill>
            <a:prstDash val="solid"/>
            <a:round/>
            <a:headEnd type="none" w="med" len="med"/>
            <a:tailEnd type="triangle" w="med" len="med"/>
          </a:ln>
        </p:spPr>
      </p:cxnSp>
      <p:cxnSp>
        <p:nvCxnSpPr>
          <p:cNvPr id="410" name="Google Shape;410;p62"/>
          <p:cNvCxnSpPr/>
          <p:nvPr/>
        </p:nvCxnSpPr>
        <p:spPr>
          <a:xfrm>
            <a:off x="2004563" y="4179713"/>
            <a:ext cx="4347900" cy="0"/>
          </a:xfrm>
          <a:prstGeom prst="straightConnector1">
            <a:avLst/>
          </a:prstGeom>
          <a:noFill/>
          <a:ln w="9525" cap="flat" cmpd="sng">
            <a:solidFill>
              <a:schemeClr val="dk2"/>
            </a:solidFill>
            <a:prstDash val="solid"/>
            <a:round/>
            <a:headEnd type="none" w="med" len="med"/>
            <a:tailEnd type="triangle" w="med" len="med"/>
          </a:ln>
        </p:spPr>
      </p:cxnSp>
      <p:cxnSp>
        <p:nvCxnSpPr>
          <p:cNvPr id="411" name="Google Shape;411;p62"/>
          <p:cNvCxnSpPr/>
          <p:nvPr/>
        </p:nvCxnSpPr>
        <p:spPr>
          <a:xfrm>
            <a:off x="3467275" y="809025"/>
            <a:ext cx="15900" cy="1458600"/>
          </a:xfrm>
          <a:prstGeom prst="straightConnector1">
            <a:avLst/>
          </a:prstGeom>
          <a:noFill/>
          <a:ln w="9525" cap="flat" cmpd="sng">
            <a:solidFill>
              <a:schemeClr val="dk2"/>
            </a:solidFill>
            <a:prstDash val="solid"/>
            <a:round/>
            <a:headEnd type="oval" w="med" len="med"/>
            <a:tailEnd type="oval" w="med" len="med"/>
          </a:ln>
        </p:spPr>
      </p:cxnSp>
      <p:cxnSp>
        <p:nvCxnSpPr>
          <p:cNvPr id="412" name="Google Shape;412;p62"/>
          <p:cNvCxnSpPr/>
          <p:nvPr/>
        </p:nvCxnSpPr>
        <p:spPr>
          <a:xfrm flipH="1">
            <a:off x="3483275" y="2219850"/>
            <a:ext cx="3900" cy="1614000"/>
          </a:xfrm>
          <a:prstGeom prst="straightConnector1">
            <a:avLst/>
          </a:prstGeom>
          <a:noFill/>
          <a:ln w="9525" cap="flat" cmpd="sng">
            <a:solidFill>
              <a:schemeClr val="dk2"/>
            </a:solidFill>
            <a:prstDash val="solid"/>
            <a:round/>
            <a:headEnd type="oval" w="med" len="med"/>
            <a:tailEnd type="oval" w="med" len="med"/>
          </a:ln>
        </p:spPr>
      </p:cxnSp>
      <p:cxnSp>
        <p:nvCxnSpPr>
          <p:cNvPr id="413" name="Google Shape;413;p62"/>
          <p:cNvCxnSpPr/>
          <p:nvPr/>
        </p:nvCxnSpPr>
        <p:spPr>
          <a:xfrm>
            <a:off x="5208850" y="1211550"/>
            <a:ext cx="24000" cy="1430700"/>
          </a:xfrm>
          <a:prstGeom prst="straightConnector1">
            <a:avLst/>
          </a:prstGeom>
          <a:noFill/>
          <a:ln w="9525" cap="flat" cmpd="sng">
            <a:solidFill>
              <a:schemeClr val="dk2"/>
            </a:solidFill>
            <a:prstDash val="solid"/>
            <a:round/>
            <a:headEnd type="oval" w="med" len="med"/>
            <a:tailEnd type="oval" w="med" len="med"/>
          </a:ln>
        </p:spPr>
      </p:cxnSp>
      <p:cxnSp>
        <p:nvCxnSpPr>
          <p:cNvPr id="414" name="Google Shape;414;p62"/>
          <p:cNvCxnSpPr/>
          <p:nvPr/>
        </p:nvCxnSpPr>
        <p:spPr>
          <a:xfrm>
            <a:off x="5228775" y="2598450"/>
            <a:ext cx="31800" cy="1606200"/>
          </a:xfrm>
          <a:prstGeom prst="straightConnector1">
            <a:avLst/>
          </a:prstGeom>
          <a:noFill/>
          <a:ln w="9525" cap="flat" cmpd="sng">
            <a:solidFill>
              <a:schemeClr val="dk2"/>
            </a:solidFill>
            <a:prstDash val="solid"/>
            <a:round/>
            <a:headEnd type="oval" w="med" len="med"/>
            <a:tailEnd type="oval" w="med" len="med"/>
          </a:ln>
        </p:spPr>
      </p:cxnSp>
      <p:sp>
        <p:nvSpPr>
          <p:cNvPr id="415" name="Google Shape;415;p62"/>
          <p:cNvSpPr txBox="1"/>
          <p:nvPr/>
        </p:nvSpPr>
        <p:spPr>
          <a:xfrm>
            <a:off x="145775" y="809025"/>
            <a:ext cx="10023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Master 1</a:t>
            </a:r>
            <a:endParaRPr b="1">
              <a:solidFill>
                <a:schemeClr val="dk2"/>
              </a:solidFill>
              <a:latin typeface="Source Sans Pro"/>
              <a:ea typeface="Source Sans Pro"/>
              <a:cs typeface="Source Sans Pro"/>
              <a:sym typeface="Source Sans Pro"/>
            </a:endParaRPr>
          </a:p>
        </p:txBody>
      </p:sp>
      <p:sp>
        <p:nvSpPr>
          <p:cNvPr id="416" name="Google Shape;416;p62"/>
          <p:cNvSpPr txBox="1"/>
          <p:nvPr/>
        </p:nvSpPr>
        <p:spPr>
          <a:xfrm>
            <a:off x="145775" y="2297613"/>
            <a:ext cx="10023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Master 2</a:t>
            </a:r>
            <a:endParaRPr b="1">
              <a:solidFill>
                <a:schemeClr val="dk2"/>
              </a:solidFill>
              <a:latin typeface="Source Sans Pro"/>
              <a:ea typeface="Source Sans Pro"/>
              <a:cs typeface="Source Sans Pro"/>
              <a:sym typeface="Source Sans Pro"/>
            </a:endParaRPr>
          </a:p>
        </p:txBody>
      </p:sp>
      <p:sp>
        <p:nvSpPr>
          <p:cNvPr id="417" name="Google Shape;417;p62"/>
          <p:cNvSpPr txBox="1"/>
          <p:nvPr/>
        </p:nvSpPr>
        <p:spPr>
          <a:xfrm>
            <a:off x="145775" y="3833838"/>
            <a:ext cx="10023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Master 3</a:t>
            </a:r>
            <a:endParaRPr b="1">
              <a:solidFill>
                <a:schemeClr val="dk2"/>
              </a:solidFill>
              <a:latin typeface="Source Sans Pro"/>
              <a:ea typeface="Source Sans Pro"/>
              <a:cs typeface="Source Sans Pro"/>
              <a:sym typeface="Source Sans Pro"/>
            </a:endParaRPr>
          </a:p>
        </p:txBody>
      </p:sp>
      <p:sp>
        <p:nvSpPr>
          <p:cNvPr id="418" name="Google Shape;418;p62"/>
          <p:cNvSpPr txBox="1"/>
          <p:nvPr/>
        </p:nvSpPr>
        <p:spPr>
          <a:xfrm>
            <a:off x="7354850" y="749688"/>
            <a:ext cx="10023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Slave 1</a:t>
            </a:r>
            <a:endParaRPr b="1">
              <a:solidFill>
                <a:schemeClr val="dk2"/>
              </a:solidFill>
              <a:latin typeface="Source Sans Pro"/>
              <a:ea typeface="Source Sans Pro"/>
              <a:cs typeface="Source Sans Pro"/>
              <a:sym typeface="Source Sans Pro"/>
            </a:endParaRPr>
          </a:p>
        </p:txBody>
      </p:sp>
      <p:sp>
        <p:nvSpPr>
          <p:cNvPr id="419" name="Google Shape;419;p62"/>
          <p:cNvSpPr txBox="1"/>
          <p:nvPr/>
        </p:nvSpPr>
        <p:spPr>
          <a:xfrm>
            <a:off x="7400325" y="2196588"/>
            <a:ext cx="10023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Slave 2</a:t>
            </a:r>
            <a:endParaRPr b="1">
              <a:solidFill>
                <a:schemeClr val="dk2"/>
              </a:solidFill>
              <a:latin typeface="Source Sans Pro"/>
              <a:ea typeface="Source Sans Pro"/>
              <a:cs typeface="Source Sans Pro"/>
              <a:sym typeface="Source Sans Pro"/>
            </a:endParaRPr>
          </a:p>
        </p:txBody>
      </p:sp>
      <p:sp>
        <p:nvSpPr>
          <p:cNvPr id="420" name="Google Shape;420;p62"/>
          <p:cNvSpPr txBox="1"/>
          <p:nvPr/>
        </p:nvSpPr>
        <p:spPr>
          <a:xfrm>
            <a:off x="7354925" y="3778613"/>
            <a:ext cx="10023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b="1">
                <a:solidFill>
                  <a:schemeClr val="dk2"/>
                </a:solidFill>
                <a:latin typeface="Source Sans Pro"/>
                <a:ea typeface="Source Sans Pro"/>
                <a:cs typeface="Source Sans Pro"/>
                <a:sym typeface="Source Sans Pro"/>
              </a:rPr>
              <a:t>Slave 3</a:t>
            </a:r>
            <a:endParaRPr b="1">
              <a:solidFill>
                <a:schemeClr val="dk2"/>
              </a:solidFill>
              <a:latin typeface="Source Sans Pro"/>
              <a:ea typeface="Source Sans Pro"/>
              <a:cs typeface="Source Sans Pro"/>
              <a:sym typeface="Source Sans Pr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3"/>
          <p:cNvSpPr txBox="1">
            <a:spLocks noGrp="1"/>
          </p:cNvSpPr>
          <p:nvPr>
            <p:ph type="body" idx="1"/>
          </p:nvPr>
        </p:nvSpPr>
        <p:spPr>
          <a:xfrm>
            <a:off x="311700" y="311025"/>
            <a:ext cx="8520600" cy="425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u="sng">
                <a:solidFill>
                  <a:schemeClr val="dk2"/>
                </a:solidFill>
              </a:rPr>
              <a:t>Cách thức hoạt động của I2C:</a:t>
            </a:r>
            <a:endParaRPr b="1" u="sng">
              <a:solidFill>
                <a:schemeClr val="dk2"/>
              </a:solidFill>
            </a:endParaRPr>
          </a:p>
          <a:p>
            <a:pPr marL="457200" lvl="0" indent="-330200" algn="l" rtl="0">
              <a:spcBef>
                <a:spcPts val="1200"/>
              </a:spcBef>
              <a:spcAft>
                <a:spcPts val="0"/>
              </a:spcAft>
              <a:buSzPts val="1600"/>
              <a:buChar char="-"/>
            </a:pPr>
            <a:r>
              <a:rPr lang="en-CA" sz="1600"/>
              <a:t>Với I2C, dữ liệu được truyền trong các tin nhắn</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CA" sz="1600"/>
              <a:t>Tin nhắn được chia thành các khung dữ liệu.</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CA" sz="1600"/>
              <a:t>Mỗi tin nhắn có một khung địa chỉ chứa địa chỉ nhị phân của slave và một hoặc nhiều khung dữ liệu chứa dữ liệu đang được truyền.</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CA" sz="1600"/>
              <a:t>Thông điệp cũng bao gồm điều kiện khởi động và điều kiện dừng, các bit đọc / ghi và các bit ACK / NACK giữa mỗi khung dữ liệu</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31" name="Google Shape;431;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2" name="Google Shape;432;p64"/>
          <p:cNvPicPr preferRelativeResize="0"/>
          <p:nvPr/>
        </p:nvPicPr>
        <p:blipFill>
          <a:blip r:embed="rId3">
            <a:alphaModFix/>
          </a:blip>
          <a:stretch>
            <a:fillRect/>
          </a:stretch>
        </p:blipFill>
        <p:spPr>
          <a:xfrm>
            <a:off x="1201250" y="445025"/>
            <a:ext cx="6904600" cy="4356350"/>
          </a:xfrm>
          <a:prstGeom prst="rect">
            <a:avLst/>
          </a:prstGeom>
          <a:noFill/>
          <a:ln>
            <a:noFill/>
          </a:ln>
        </p:spPr>
      </p:pic>
      <p:sp>
        <p:nvSpPr>
          <p:cNvPr id="433" name="Google Shape;433;p64"/>
          <p:cNvSpPr txBox="1"/>
          <p:nvPr/>
        </p:nvSpPr>
        <p:spPr>
          <a:xfrm>
            <a:off x="233275" y="4743050"/>
            <a:ext cx="7610400" cy="2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300">
                <a:solidFill>
                  <a:schemeClr val="lt2"/>
                </a:solidFill>
                <a:latin typeface="Source Sans Pro"/>
                <a:ea typeface="Source Sans Pro"/>
                <a:cs typeface="Source Sans Pro"/>
                <a:sym typeface="Source Sans Pro"/>
              </a:rPr>
              <a:t>https://docs.arduino.cc/learn/communication/wire/</a:t>
            </a:r>
            <a:endParaRPr sz="1300">
              <a:solidFill>
                <a:schemeClr val="lt2"/>
              </a:solidFill>
              <a:latin typeface="Source Sans Pro"/>
              <a:ea typeface="Source Sans Pro"/>
              <a:cs typeface="Source Sans Pro"/>
              <a:sym typeface="Source Sans Pr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5"/>
          <p:cNvSpPr txBox="1">
            <a:spLocks noGrp="1"/>
          </p:cNvSpPr>
          <p:nvPr>
            <p:ph type="body" idx="1"/>
          </p:nvPr>
        </p:nvSpPr>
        <p:spPr>
          <a:xfrm>
            <a:off x="311700" y="0"/>
            <a:ext cx="8520600" cy="5143500"/>
          </a:xfrm>
          <a:prstGeom prst="rect">
            <a:avLst/>
          </a:prstGeom>
        </p:spPr>
        <p:txBody>
          <a:bodyPr spcFirstLastPara="1" wrap="square" lIns="91425" tIns="91425" rIns="91425" bIns="91425" anchor="t" anchorCtr="0">
            <a:noAutofit/>
          </a:bodyPr>
          <a:lstStyle/>
          <a:p>
            <a:pPr marL="457200" lvl="0" indent="-338455" algn="l" rtl="0">
              <a:lnSpc>
                <a:spcPct val="95000"/>
              </a:lnSpc>
              <a:spcBef>
                <a:spcPts val="0"/>
              </a:spcBef>
              <a:spcAft>
                <a:spcPts val="0"/>
              </a:spcAft>
              <a:buSzPts val="1730"/>
              <a:buChar char="-"/>
            </a:pPr>
            <a:r>
              <a:rPr lang="en-CA" sz="1729"/>
              <a:t>Start bit: LOW</a:t>
            </a:r>
            <a:endParaRPr sz="1729"/>
          </a:p>
          <a:p>
            <a:pPr marL="457200" lvl="0" indent="0" algn="l" rtl="0">
              <a:lnSpc>
                <a:spcPct val="95000"/>
              </a:lnSpc>
              <a:spcBef>
                <a:spcPts val="1200"/>
              </a:spcBef>
              <a:spcAft>
                <a:spcPts val="0"/>
              </a:spcAft>
              <a:buSzPts val="935"/>
              <a:buNone/>
            </a:pPr>
            <a:endParaRPr sz="1729"/>
          </a:p>
          <a:p>
            <a:pPr marL="457200" lvl="0" indent="-338455" algn="l" rtl="0">
              <a:lnSpc>
                <a:spcPct val="95000"/>
              </a:lnSpc>
              <a:spcBef>
                <a:spcPts val="1200"/>
              </a:spcBef>
              <a:spcAft>
                <a:spcPts val="0"/>
              </a:spcAft>
              <a:buSzPts val="1730"/>
              <a:buChar char="-"/>
            </a:pPr>
            <a:r>
              <a:rPr lang="en-CA" sz="1729"/>
              <a:t>Stop bit: HIGH</a:t>
            </a:r>
            <a:endParaRPr sz="1729"/>
          </a:p>
          <a:p>
            <a:pPr marL="457200" lvl="0" indent="0" algn="l" rtl="0">
              <a:lnSpc>
                <a:spcPct val="95000"/>
              </a:lnSpc>
              <a:spcBef>
                <a:spcPts val="1200"/>
              </a:spcBef>
              <a:spcAft>
                <a:spcPts val="0"/>
              </a:spcAft>
              <a:buSzPts val="935"/>
              <a:buNone/>
            </a:pPr>
            <a:endParaRPr sz="1729"/>
          </a:p>
          <a:p>
            <a:pPr marL="457200" lvl="0" indent="-338455" algn="l" rtl="0">
              <a:lnSpc>
                <a:spcPct val="95000"/>
              </a:lnSpc>
              <a:spcBef>
                <a:spcPts val="1200"/>
              </a:spcBef>
              <a:spcAft>
                <a:spcPts val="0"/>
              </a:spcAft>
              <a:buSzPts val="1730"/>
              <a:buChar char="-"/>
            </a:pPr>
            <a:r>
              <a:rPr lang="en-CA" sz="1729"/>
              <a:t>Định địa chỉ: Địa chỉ được xác định trong tin nhắn (7-10 bits).</a:t>
            </a:r>
            <a:endParaRPr sz="1729"/>
          </a:p>
          <a:p>
            <a:pPr marL="457200" lvl="0" indent="0" algn="l" rtl="0">
              <a:lnSpc>
                <a:spcPct val="95000"/>
              </a:lnSpc>
              <a:spcBef>
                <a:spcPts val="1200"/>
              </a:spcBef>
              <a:spcAft>
                <a:spcPts val="0"/>
              </a:spcAft>
              <a:buSzPts val="935"/>
              <a:buNone/>
            </a:pPr>
            <a:endParaRPr sz="1729"/>
          </a:p>
          <a:p>
            <a:pPr marL="457200" lvl="0" indent="-338455" algn="l" rtl="0">
              <a:lnSpc>
                <a:spcPct val="95000"/>
              </a:lnSpc>
              <a:spcBef>
                <a:spcPts val="1200"/>
              </a:spcBef>
              <a:spcAft>
                <a:spcPts val="0"/>
              </a:spcAft>
              <a:buSzPts val="1730"/>
              <a:buChar char="-"/>
            </a:pPr>
            <a:r>
              <a:rPr lang="en-CA" sz="1729"/>
              <a:t>Bit đọc/Ghi: </a:t>
            </a:r>
            <a:endParaRPr sz="1729"/>
          </a:p>
          <a:p>
            <a:pPr marL="914400" lvl="1" indent="-316865" algn="l" rtl="0">
              <a:lnSpc>
                <a:spcPct val="95000"/>
              </a:lnSpc>
              <a:spcBef>
                <a:spcPts val="0"/>
              </a:spcBef>
              <a:spcAft>
                <a:spcPts val="0"/>
              </a:spcAft>
              <a:buSzPts val="1390"/>
              <a:buChar char="-"/>
            </a:pPr>
            <a:r>
              <a:rPr lang="en-CA" sz="1390"/>
              <a:t>Báo hiệu master muốn đọc hay ghi. </a:t>
            </a:r>
            <a:endParaRPr sz="1390"/>
          </a:p>
          <a:p>
            <a:pPr marL="914400" lvl="1" indent="-316865" algn="l" rtl="0">
              <a:lnSpc>
                <a:spcPct val="95000"/>
              </a:lnSpc>
              <a:spcBef>
                <a:spcPts val="0"/>
              </a:spcBef>
              <a:spcAft>
                <a:spcPts val="0"/>
              </a:spcAft>
              <a:buSzPts val="1390"/>
              <a:buChar char="-"/>
            </a:pPr>
            <a:r>
              <a:rPr lang="en-CA" sz="1390"/>
              <a:t>LOW: Master gửi dữ liệu</a:t>
            </a:r>
            <a:endParaRPr sz="1390"/>
          </a:p>
          <a:p>
            <a:pPr marL="914400" lvl="1" indent="-316865" algn="l" rtl="0">
              <a:lnSpc>
                <a:spcPct val="95000"/>
              </a:lnSpc>
              <a:spcBef>
                <a:spcPts val="0"/>
              </a:spcBef>
              <a:spcAft>
                <a:spcPts val="0"/>
              </a:spcAft>
              <a:buSzPts val="1390"/>
              <a:buChar char="-"/>
            </a:pPr>
            <a:r>
              <a:rPr lang="en-CA" sz="1390"/>
              <a:t>HIGH: Master yêu cầu dữ liệu</a:t>
            </a:r>
            <a:endParaRPr sz="1390"/>
          </a:p>
          <a:p>
            <a:pPr marL="914400" lvl="0" indent="0" algn="l" rtl="0">
              <a:lnSpc>
                <a:spcPct val="95000"/>
              </a:lnSpc>
              <a:spcBef>
                <a:spcPts val="1200"/>
              </a:spcBef>
              <a:spcAft>
                <a:spcPts val="0"/>
              </a:spcAft>
              <a:buSzPts val="935"/>
              <a:buNone/>
            </a:pPr>
            <a:endParaRPr sz="1729"/>
          </a:p>
          <a:p>
            <a:pPr marL="457200" lvl="0" indent="-338455" algn="l" rtl="0">
              <a:lnSpc>
                <a:spcPct val="95000"/>
              </a:lnSpc>
              <a:spcBef>
                <a:spcPts val="1200"/>
              </a:spcBef>
              <a:spcAft>
                <a:spcPts val="0"/>
              </a:spcAft>
              <a:buSzPts val="1730"/>
              <a:buChar char="-"/>
            </a:pPr>
            <a:r>
              <a:rPr lang="en-CA" sz="1729"/>
              <a:t>Khung dữ liệu: 8bits (MSB FIRST)</a:t>
            </a:r>
            <a:endParaRPr sz="1729"/>
          </a:p>
          <a:p>
            <a:pPr marL="457200" lvl="0" indent="0" algn="l" rtl="0">
              <a:lnSpc>
                <a:spcPct val="95000"/>
              </a:lnSpc>
              <a:spcBef>
                <a:spcPts val="1200"/>
              </a:spcBef>
              <a:spcAft>
                <a:spcPts val="0"/>
              </a:spcAft>
              <a:buSzPts val="935"/>
              <a:buNone/>
            </a:pPr>
            <a:endParaRPr sz="1729"/>
          </a:p>
          <a:p>
            <a:pPr marL="457200" lvl="0" indent="-338455" algn="l" rtl="0">
              <a:lnSpc>
                <a:spcPct val="95000"/>
              </a:lnSpc>
              <a:spcBef>
                <a:spcPts val="1200"/>
              </a:spcBef>
              <a:spcAft>
                <a:spcPts val="0"/>
              </a:spcAft>
              <a:buSzPts val="1730"/>
              <a:buChar char="-"/>
            </a:pPr>
            <a:r>
              <a:rPr lang="en-CA" sz="1729"/>
              <a:t>ACK/NACK: bit xác nhận</a:t>
            </a:r>
            <a:endParaRPr sz="1729"/>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44" name="Google Shape;444;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5" name="Google Shape;445;p66"/>
          <p:cNvPicPr preferRelativeResize="0"/>
          <p:nvPr/>
        </p:nvPicPr>
        <p:blipFill>
          <a:blip r:embed="rId3">
            <a:alphaModFix/>
          </a:blip>
          <a:stretch>
            <a:fillRect/>
          </a:stretch>
        </p:blipFill>
        <p:spPr>
          <a:xfrm>
            <a:off x="1022050" y="242975"/>
            <a:ext cx="6899250" cy="483917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51" name="Google Shape;451;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2" name="Google Shape;452;p67"/>
          <p:cNvPicPr preferRelativeResize="0"/>
          <p:nvPr/>
        </p:nvPicPr>
        <p:blipFill>
          <a:blip r:embed="rId3">
            <a:alphaModFix/>
          </a:blip>
          <a:stretch>
            <a:fillRect/>
          </a:stretch>
        </p:blipFill>
        <p:spPr>
          <a:xfrm>
            <a:off x="1463016" y="0"/>
            <a:ext cx="6373466" cy="51434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8"/>
          <p:cNvSpPr txBox="1">
            <a:spLocks noGrp="1"/>
          </p:cNvSpPr>
          <p:nvPr>
            <p:ph type="body" idx="1"/>
          </p:nvPr>
        </p:nvSpPr>
        <p:spPr>
          <a:xfrm>
            <a:off x="311700" y="349900"/>
            <a:ext cx="8520600" cy="4218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CA" b="1" u="sng">
                <a:solidFill>
                  <a:schemeClr val="dk2"/>
                </a:solidFill>
              </a:rPr>
              <a:t>Ưu điểm của I2C:</a:t>
            </a:r>
            <a:endParaRPr b="1" u="sng">
              <a:solidFill>
                <a:schemeClr val="dk2"/>
              </a:solidFill>
            </a:endParaRPr>
          </a:p>
          <a:p>
            <a:pPr marL="457200" lvl="0" indent="-330200" algn="l" rtl="0">
              <a:spcBef>
                <a:spcPts val="1200"/>
              </a:spcBef>
              <a:spcAft>
                <a:spcPts val="0"/>
              </a:spcAft>
              <a:buSzPts val="1600"/>
              <a:buChar char="-"/>
            </a:pPr>
            <a:r>
              <a:rPr lang="en-CA" sz="1600">
                <a:solidFill>
                  <a:srgbClr val="444444"/>
                </a:solidFill>
              </a:rPr>
              <a:t>Chỉ sử dụng hai dây</a:t>
            </a:r>
            <a:endParaRPr sz="1600">
              <a:solidFill>
                <a:srgbClr val="444444"/>
              </a:solidFill>
            </a:endParaRPr>
          </a:p>
          <a:p>
            <a:pPr marL="457200" lvl="0" indent="0" algn="l" rtl="0">
              <a:spcBef>
                <a:spcPts val="1200"/>
              </a:spcBef>
              <a:spcAft>
                <a:spcPts val="0"/>
              </a:spcAft>
              <a:buNone/>
            </a:pPr>
            <a:endParaRPr sz="1600">
              <a:solidFill>
                <a:srgbClr val="444444"/>
              </a:solidFill>
            </a:endParaRPr>
          </a:p>
          <a:p>
            <a:pPr marL="457200" lvl="0" indent="-330200" algn="l" rtl="0">
              <a:spcBef>
                <a:spcPts val="1200"/>
              </a:spcBef>
              <a:spcAft>
                <a:spcPts val="0"/>
              </a:spcAft>
              <a:buClr>
                <a:srgbClr val="444444"/>
              </a:buClr>
              <a:buSzPts val="1600"/>
              <a:buChar char="-"/>
            </a:pPr>
            <a:r>
              <a:rPr lang="en-CA" sz="1600">
                <a:solidFill>
                  <a:srgbClr val="444444"/>
                </a:solidFill>
              </a:rPr>
              <a:t>Hỗ trợ nhiều master và nhiều slave</a:t>
            </a:r>
            <a:endParaRPr sz="1600">
              <a:solidFill>
                <a:srgbClr val="444444"/>
              </a:solidFill>
            </a:endParaRPr>
          </a:p>
          <a:p>
            <a:pPr marL="457200" lvl="0" indent="0" algn="l" rtl="0">
              <a:spcBef>
                <a:spcPts val="1200"/>
              </a:spcBef>
              <a:spcAft>
                <a:spcPts val="0"/>
              </a:spcAft>
              <a:buNone/>
            </a:pPr>
            <a:endParaRPr sz="1600">
              <a:solidFill>
                <a:srgbClr val="444444"/>
              </a:solidFill>
            </a:endParaRPr>
          </a:p>
          <a:p>
            <a:pPr marL="457200" lvl="0" indent="-330200" algn="l" rtl="0">
              <a:spcBef>
                <a:spcPts val="1200"/>
              </a:spcBef>
              <a:spcAft>
                <a:spcPts val="0"/>
              </a:spcAft>
              <a:buClr>
                <a:srgbClr val="444444"/>
              </a:buClr>
              <a:buSzPts val="1600"/>
              <a:buChar char="-"/>
            </a:pPr>
            <a:r>
              <a:rPr lang="en-CA" sz="1600">
                <a:solidFill>
                  <a:srgbClr val="444444"/>
                </a:solidFill>
              </a:rPr>
              <a:t>Bit ACK / NACK xác nhận mỗi khung được chuyển thành công</a:t>
            </a:r>
            <a:endParaRPr sz="1600">
              <a:solidFill>
                <a:srgbClr val="444444"/>
              </a:solidFill>
            </a:endParaRPr>
          </a:p>
          <a:p>
            <a:pPr marL="457200" lvl="0" indent="0" algn="l" rtl="0">
              <a:spcBef>
                <a:spcPts val="1200"/>
              </a:spcBef>
              <a:spcAft>
                <a:spcPts val="0"/>
              </a:spcAft>
              <a:buNone/>
            </a:pPr>
            <a:endParaRPr sz="1600">
              <a:solidFill>
                <a:srgbClr val="444444"/>
              </a:solidFill>
            </a:endParaRPr>
          </a:p>
          <a:p>
            <a:pPr marL="457200" lvl="0" indent="-330200" algn="l" rtl="0">
              <a:spcBef>
                <a:spcPts val="1200"/>
              </a:spcBef>
              <a:spcAft>
                <a:spcPts val="0"/>
              </a:spcAft>
              <a:buClr>
                <a:srgbClr val="444444"/>
              </a:buClr>
              <a:buSzPts val="1600"/>
              <a:buChar char="-"/>
            </a:pPr>
            <a:r>
              <a:rPr lang="en-CA" sz="1600">
                <a:solidFill>
                  <a:srgbClr val="444444"/>
                </a:solidFill>
              </a:rPr>
              <a:t>Phần cứng ít phức tạp hơn so với UART</a:t>
            </a:r>
            <a:endParaRPr sz="1600">
              <a:solidFill>
                <a:srgbClr val="444444"/>
              </a:solidFill>
            </a:endParaRPr>
          </a:p>
          <a:p>
            <a:pPr marL="457200" lvl="0" indent="0" algn="l" rtl="0">
              <a:spcBef>
                <a:spcPts val="1200"/>
              </a:spcBef>
              <a:spcAft>
                <a:spcPts val="0"/>
              </a:spcAft>
              <a:buNone/>
            </a:pPr>
            <a:endParaRPr sz="1600">
              <a:solidFill>
                <a:srgbClr val="444444"/>
              </a:solidFill>
            </a:endParaRPr>
          </a:p>
          <a:p>
            <a:pPr marL="457200" lvl="0" indent="-330200" algn="l" rtl="0">
              <a:spcBef>
                <a:spcPts val="1200"/>
              </a:spcBef>
              <a:spcAft>
                <a:spcPts val="0"/>
              </a:spcAft>
              <a:buClr>
                <a:srgbClr val="444444"/>
              </a:buClr>
              <a:buSzPts val="1600"/>
              <a:buChar char="-"/>
            </a:pPr>
            <a:r>
              <a:rPr lang="en-CA" sz="1600">
                <a:solidFill>
                  <a:srgbClr val="444444"/>
                </a:solidFill>
              </a:rPr>
              <a:t>Giao thức nổi tiếng và được sử dụng rộng rãi</a:t>
            </a:r>
            <a:endParaRPr sz="1600">
              <a:solidFill>
                <a:srgbClr val="444444"/>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body" idx="1"/>
          </p:nvPr>
        </p:nvSpPr>
        <p:spPr>
          <a:xfrm>
            <a:off x="311700" y="349900"/>
            <a:ext cx="8520600" cy="421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u="sng">
                <a:solidFill>
                  <a:schemeClr val="dk2"/>
                </a:solidFill>
              </a:rPr>
              <a:t>Nhược điểm của I2C:</a:t>
            </a:r>
            <a:endParaRPr b="1" u="sng">
              <a:solidFill>
                <a:schemeClr val="dk2"/>
              </a:solidFill>
            </a:endParaRPr>
          </a:p>
          <a:p>
            <a:pPr marL="457200" lvl="0" indent="-330200" algn="l" rtl="0">
              <a:spcBef>
                <a:spcPts val="1200"/>
              </a:spcBef>
              <a:spcAft>
                <a:spcPts val="0"/>
              </a:spcAft>
              <a:buSzPts val="1600"/>
              <a:buChar char="-"/>
            </a:pPr>
            <a:r>
              <a:rPr lang="en-CA" sz="1600"/>
              <a:t>Tốc độ truyền dữ liệu chậm hơn SPI</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CA" sz="1600"/>
              <a:t>Kích thước của khung dữ liệu bị giới hạn ở 8 bit</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CA" sz="1600"/>
              <a:t>Cần phần cứng phức tạp hơn để triển khai so với SPI</a:t>
            </a:r>
            <a:endParaRPr sz="1600"/>
          </a:p>
          <a:p>
            <a:pPr marL="457200" lvl="0" indent="0" algn="l" rtl="0">
              <a:spcBef>
                <a:spcPts val="1200"/>
              </a:spcBef>
              <a:spcAft>
                <a:spcPts val="0"/>
              </a:spcAft>
              <a:buNone/>
            </a:pPr>
            <a:endParaRPr sz="1050">
              <a:solidFill>
                <a:srgbClr val="444444"/>
              </a:solidFill>
              <a:latin typeface="Arial"/>
              <a:ea typeface="Arial"/>
              <a:cs typeface="Arial"/>
              <a:sym typeface="Arial"/>
            </a:endParaRPr>
          </a:p>
          <a:p>
            <a:pPr marL="457200" lvl="0" indent="0" algn="l" rtl="0">
              <a:spcBef>
                <a:spcPts val="1200"/>
              </a:spcBef>
              <a:spcAft>
                <a:spcPts val="0"/>
              </a:spcAft>
              <a:buNone/>
            </a:pPr>
            <a:endParaRPr sz="1600">
              <a:solidFill>
                <a:srgbClr val="444444"/>
              </a:solidFill>
            </a:endParaRPr>
          </a:p>
          <a:p>
            <a:pPr marL="457200" lvl="0" indent="0" algn="l" rtl="0">
              <a:spcBef>
                <a:spcPts val="1200"/>
              </a:spcBef>
              <a:spcAft>
                <a:spcPts val="1200"/>
              </a:spcAft>
              <a:buNone/>
            </a:pPr>
            <a:endParaRPr sz="1600">
              <a:solidFill>
                <a:srgbClr val="44444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2. Các loại thông tin của thiết bị</a:t>
            </a:r>
            <a:endParaRPr/>
          </a:p>
        </p:txBody>
      </p:sp>
      <p:sp>
        <p:nvSpPr>
          <p:cNvPr id="95" name="Google Shape;9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FF0000"/>
              </a:buClr>
              <a:buSzPts val="2300"/>
              <a:buChar char="-"/>
            </a:pPr>
            <a:r>
              <a:rPr lang="en-CA" sz="2300" b="1" u="sng" dirty="0">
                <a:solidFill>
                  <a:srgbClr val="FF0000"/>
                </a:solidFill>
              </a:rPr>
              <a:t>Telemetry:</a:t>
            </a:r>
            <a:endParaRPr sz="2300" b="1" u="sng" dirty="0">
              <a:solidFill>
                <a:srgbClr val="FF0000"/>
              </a:solidFill>
            </a:endParaRPr>
          </a:p>
          <a:p>
            <a:pPr marL="914400" lvl="1" indent="-349250" algn="l" rtl="0">
              <a:spcBef>
                <a:spcPts val="0"/>
              </a:spcBef>
              <a:spcAft>
                <a:spcPts val="0"/>
              </a:spcAft>
              <a:buSzPts val="1900"/>
              <a:buChar char="-"/>
            </a:pPr>
            <a:r>
              <a:rPr lang="en-CA" sz="1900" dirty="0" err="1"/>
              <a:t>Là</a:t>
            </a:r>
            <a:r>
              <a:rPr lang="en-CA" sz="1900" dirty="0"/>
              <a:t> </a:t>
            </a:r>
            <a:r>
              <a:rPr lang="en-CA" sz="1900" dirty="0" err="1"/>
              <a:t>các</a:t>
            </a:r>
            <a:r>
              <a:rPr lang="en-CA" sz="1900" dirty="0"/>
              <a:t> </a:t>
            </a:r>
            <a:r>
              <a:rPr lang="en-CA" sz="1900" dirty="0" err="1"/>
              <a:t>dữ</a:t>
            </a:r>
            <a:r>
              <a:rPr lang="en-CA" sz="1900" dirty="0"/>
              <a:t> </a:t>
            </a:r>
            <a:r>
              <a:rPr lang="en-CA" sz="1900" dirty="0" err="1"/>
              <a:t>liệu</a:t>
            </a:r>
            <a:r>
              <a:rPr lang="en-CA" sz="1900" dirty="0"/>
              <a:t> </a:t>
            </a:r>
            <a:r>
              <a:rPr lang="en-CA" sz="1900" dirty="0" err="1"/>
              <a:t>được</a:t>
            </a:r>
            <a:r>
              <a:rPr lang="en-CA" sz="1900" dirty="0"/>
              <a:t> </a:t>
            </a:r>
            <a:r>
              <a:rPr lang="en-CA" sz="1900" dirty="0" err="1"/>
              <a:t>thu</a:t>
            </a:r>
            <a:r>
              <a:rPr lang="en-CA" sz="1900" dirty="0"/>
              <a:t> </a:t>
            </a:r>
            <a:r>
              <a:rPr lang="en-CA" sz="1900" dirty="0" err="1"/>
              <a:t>thập</a:t>
            </a:r>
            <a:r>
              <a:rPr lang="en-CA" sz="1900" dirty="0"/>
              <a:t> </a:t>
            </a:r>
            <a:r>
              <a:rPr lang="en-CA" sz="1900" dirty="0" err="1"/>
              <a:t>bởi</a:t>
            </a:r>
            <a:r>
              <a:rPr lang="en-CA" sz="1900" dirty="0"/>
              <a:t> </a:t>
            </a:r>
            <a:r>
              <a:rPr lang="en-CA" sz="1900" dirty="0" err="1"/>
              <a:t>cảm</a:t>
            </a:r>
            <a:r>
              <a:rPr lang="en-CA" sz="1900" dirty="0"/>
              <a:t> </a:t>
            </a:r>
            <a:r>
              <a:rPr lang="en-CA" sz="1900" dirty="0" err="1"/>
              <a:t>biến</a:t>
            </a:r>
            <a:r>
              <a:rPr lang="en-CA" sz="1900" dirty="0"/>
              <a:t>.</a:t>
            </a:r>
            <a:endParaRPr sz="1900" dirty="0"/>
          </a:p>
          <a:p>
            <a:pPr marL="914400" lvl="1" indent="-349250" algn="l" rtl="0">
              <a:spcBef>
                <a:spcPts val="0"/>
              </a:spcBef>
              <a:spcAft>
                <a:spcPts val="0"/>
              </a:spcAft>
              <a:buSzPts val="1900"/>
              <a:buChar char="-"/>
            </a:pPr>
            <a:r>
              <a:rPr lang="en-CA" sz="1900" dirty="0" err="1"/>
              <a:t>Là</a:t>
            </a:r>
            <a:r>
              <a:rPr lang="en-CA" sz="1900" dirty="0"/>
              <a:t> </a:t>
            </a:r>
            <a:r>
              <a:rPr lang="en-CA" sz="1900" dirty="0" err="1"/>
              <a:t>dữ</a:t>
            </a:r>
            <a:r>
              <a:rPr lang="en-CA" sz="1900" dirty="0"/>
              <a:t> </a:t>
            </a:r>
            <a:r>
              <a:rPr lang="en-CA" sz="1900" dirty="0" err="1"/>
              <a:t>liệu</a:t>
            </a:r>
            <a:r>
              <a:rPr lang="en-CA" sz="1900" dirty="0"/>
              <a:t> </a:t>
            </a:r>
            <a:r>
              <a:rPr lang="en-CA" sz="1900" dirty="0" err="1"/>
              <a:t>chỉ</a:t>
            </a:r>
            <a:r>
              <a:rPr lang="en-CA" sz="1900" dirty="0"/>
              <a:t> </a:t>
            </a:r>
            <a:r>
              <a:rPr lang="en-CA" sz="1900" dirty="0" err="1"/>
              <a:t>đọc</a:t>
            </a:r>
            <a:endParaRPr sz="1900" dirty="0"/>
          </a:p>
        </p:txBody>
      </p:sp>
      <p:pic>
        <p:nvPicPr>
          <p:cNvPr id="96" name="Google Shape;96;p19"/>
          <p:cNvPicPr preferRelativeResize="0"/>
          <p:nvPr/>
        </p:nvPicPr>
        <p:blipFill>
          <a:blip r:embed="rId3">
            <a:alphaModFix/>
          </a:blip>
          <a:stretch>
            <a:fillRect/>
          </a:stretch>
        </p:blipFill>
        <p:spPr>
          <a:xfrm>
            <a:off x="1631625" y="2368374"/>
            <a:ext cx="5614425" cy="27359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5.2 Giao </a:t>
            </a:r>
            <a:r>
              <a:rPr lang="en-CA" dirty="0" err="1"/>
              <a:t>Tiếp</a:t>
            </a:r>
            <a:r>
              <a:rPr lang="en-CA" dirty="0"/>
              <a:t> </a:t>
            </a:r>
            <a:r>
              <a:rPr lang="en-CA" dirty="0" err="1"/>
              <a:t>Ngoại</a:t>
            </a:r>
            <a:r>
              <a:rPr lang="en-CA" dirty="0"/>
              <a:t> Vi</a:t>
            </a:r>
            <a:endParaRPr dirty="0"/>
          </a:p>
        </p:txBody>
      </p:sp>
      <p:sp>
        <p:nvSpPr>
          <p:cNvPr id="468" name="Google Shape;468;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a:t>Cơ Chế Ngắt - Interrupts:</a:t>
            </a:r>
            <a:endParaRPr/>
          </a:p>
          <a:p>
            <a:pPr marL="457200" lvl="0" indent="-342900" algn="l" rtl="0">
              <a:spcBef>
                <a:spcPts val="1200"/>
              </a:spcBef>
              <a:spcAft>
                <a:spcPts val="0"/>
              </a:spcAft>
              <a:buSzPts val="1800"/>
              <a:buChar char="-"/>
            </a:pPr>
            <a:r>
              <a:rPr lang="en-CA"/>
              <a:t>Ngắt là một cơ chế cho phép vi điều khiển dừng công việc hiện tại để thực hiện một công việc khác.</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Chương trình chính đang chạy và thực hiện một chức năng trong mạch. Tuy nhiên, khi có một ngắt xảy ra, chương trình chính tạm dừng trong khi một quy trình khác được thực hiện. Khi quy trình này hoàn tất, bộ xử lý lại quay trở lại chương trình chính.</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1"/>
          <p:cNvSpPr txBox="1">
            <a:spLocks noGrp="1"/>
          </p:cNvSpPr>
          <p:nvPr>
            <p:ph type="body" idx="1"/>
          </p:nvPr>
        </p:nvSpPr>
        <p:spPr>
          <a:xfrm>
            <a:off x="311700" y="281850"/>
            <a:ext cx="8520600" cy="47430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CA"/>
              <a:t>Ngắt có thể đến từ nhiều nguồn khác nhau. </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Hầu hết các thiết kế của Arduino có hai ngắt phần cứng (được gọi là "interrupt0" và "interrupt1") được gán cứng với các chân digital I/O 2 và 3, tương ứng.</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Có thể định nghĩa một quy trình bằng cách sử dụng một hàm đặc biệt gọi là “Interrupt Service Routine” (thường được gọi là ISR).</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Có thể định nghĩa quy trình và chỉ định điều kiện xảy ra ngắt ở cạnh lên, cạnh xuống hoặc cả hai. Tại các điều kiện cụ thể này, ngắt sẽ được xử lý.</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CA"/>
              <a:t>Có thể để hàm này tự động thực thi mỗi khi một sự kiện xảy ra trên chân đầu vào.</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2"/>
          <p:cNvSpPr txBox="1">
            <a:spLocks noGrp="1"/>
          </p:cNvSpPr>
          <p:nvPr>
            <p:ph type="body" idx="1"/>
          </p:nvPr>
        </p:nvSpPr>
        <p:spPr>
          <a:xfrm>
            <a:off x="311700" y="194400"/>
            <a:ext cx="8520600" cy="43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a:t>Có hai loại ngắt:</a:t>
            </a:r>
            <a:endParaRPr/>
          </a:p>
          <a:p>
            <a:pPr marL="457200" lvl="0" indent="-374650" algn="l" rtl="0">
              <a:spcBef>
                <a:spcPts val="1200"/>
              </a:spcBef>
              <a:spcAft>
                <a:spcPts val="0"/>
              </a:spcAft>
              <a:buSzPts val="2300"/>
              <a:buChar char="-"/>
            </a:pPr>
            <a:r>
              <a:rPr lang="en-CA" sz="1600"/>
              <a:t>Ngắt phần cứng − Chúng xảy ra để phản ứng với một sự kiện bên ngoài, chẳng hạn như khi một chân ngắt bên ngoài chuyển từ mức cao sang thấp hoặc ngược lại.</a:t>
            </a:r>
            <a:endParaRPr sz="1600"/>
          </a:p>
          <a:p>
            <a:pPr marL="457200" lvl="0" indent="0" algn="l" rtl="0">
              <a:spcBef>
                <a:spcPts val="1200"/>
              </a:spcBef>
              <a:spcAft>
                <a:spcPts val="0"/>
              </a:spcAft>
              <a:buNone/>
            </a:pPr>
            <a:endParaRPr sz="1600"/>
          </a:p>
          <a:p>
            <a:pPr marL="457200" lvl="0" indent="-374650" algn="l" rtl="0">
              <a:spcBef>
                <a:spcPts val="1200"/>
              </a:spcBef>
              <a:spcAft>
                <a:spcPts val="0"/>
              </a:spcAft>
              <a:buSzPts val="2300"/>
              <a:buChar char="-"/>
            </a:pPr>
            <a:r>
              <a:rPr lang="en-CA" sz="1600"/>
              <a:t>Ngắt phần mềm − Chúng xảy ra để phản ứng với một lệnh được gửi trong phần mềm. Loại ngắt duy nhất mà "ngôn ngữ Arduino" hỗ trợ là hàm </a:t>
            </a:r>
            <a:r>
              <a:rPr lang="en-CA" sz="1600" b="1"/>
              <a:t>attachInterrupt()</a:t>
            </a:r>
            <a:r>
              <a:rPr lang="en-CA" sz="1600"/>
              <a:t>.</a:t>
            </a:r>
            <a:endParaRPr sz="1600"/>
          </a:p>
          <a:p>
            <a:pPr marL="0" lvl="0" indent="0" algn="l" rtl="0">
              <a:spcBef>
                <a:spcPts val="1200"/>
              </a:spcBef>
              <a:spcAft>
                <a:spcPts val="1200"/>
              </a:spcAft>
              <a:buNone/>
            </a:pPr>
            <a:endParaRPr/>
          </a:p>
        </p:txBody>
      </p:sp>
      <p:pic>
        <p:nvPicPr>
          <p:cNvPr id="479" name="Google Shape;479;p72"/>
          <p:cNvPicPr preferRelativeResize="0"/>
          <p:nvPr/>
        </p:nvPicPr>
        <p:blipFill>
          <a:blip r:embed="rId3">
            <a:alphaModFix/>
          </a:blip>
          <a:stretch>
            <a:fillRect/>
          </a:stretch>
        </p:blipFill>
        <p:spPr>
          <a:xfrm>
            <a:off x="1309000" y="2981600"/>
            <a:ext cx="6430659" cy="269700"/>
          </a:xfrm>
          <a:prstGeom prst="rect">
            <a:avLst/>
          </a:prstGeom>
          <a:noFill/>
          <a:ln>
            <a:noFill/>
          </a:ln>
        </p:spPr>
      </p:pic>
      <p:sp>
        <p:nvSpPr>
          <p:cNvPr id="480" name="Google Shape;480;p72"/>
          <p:cNvSpPr txBox="1"/>
          <p:nvPr/>
        </p:nvSpPr>
        <p:spPr>
          <a:xfrm>
            <a:off x="709525" y="3421225"/>
            <a:ext cx="7892100" cy="1722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2"/>
              </a:buClr>
              <a:buSzPts val="1800"/>
              <a:buFont typeface="Source Sans Pro"/>
              <a:buChar char="-"/>
            </a:pPr>
            <a:r>
              <a:rPr lang="en-CA" sz="1800">
                <a:solidFill>
                  <a:schemeClr val="lt2"/>
                </a:solidFill>
                <a:latin typeface="Source Sans Pro"/>
                <a:ea typeface="Source Sans Pro"/>
                <a:cs typeface="Source Sans Pro"/>
                <a:sym typeface="Source Sans Pro"/>
              </a:rPr>
              <a:t>pin : Chân được gán ngắt.</a:t>
            </a:r>
            <a:endParaRPr sz="1800">
              <a:solidFill>
                <a:schemeClr val="lt2"/>
              </a:solidFill>
              <a:latin typeface="Source Sans Pro"/>
              <a:ea typeface="Source Sans Pro"/>
              <a:cs typeface="Source Sans Pro"/>
              <a:sym typeface="Source Sans Pro"/>
            </a:endParaRPr>
          </a:p>
          <a:p>
            <a:pPr marL="457200" lvl="0" indent="-342900" algn="l" rtl="0">
              <a:spcBef>
                <a:spcPts val="0"/>
              </a:spcBef>
              <a:spcAft>
                <a:spcPts val="0"/>
              </a:spcAft>
              <a:buClr>
                <a:schemeClr val="lt2"/>
              </a:buClr>
              <a:buSzPts val="1800"/>
              <a:buFont typeface="Source Sans Pro"/>
              <a:buChar char="-"/>
            </a:pPr>
            <a:r>
              <a:rPr lang="en-CA" sz="1800">
                <a:solidFill>
                  <a:schemeClr val="lt2"/>
                </a:solidFill>
                <a:latin typeface="Source Sans Pro"/>
                <a:ea typeface="Source Sans Pro"/>
                <a:cs typeface="Source Sans Pro"/>
                <a:sym typeface="Source Sans Pro"/>
              </a:rPr>
              <a:t>ISR: hàm xử lý ngắt - không nhận tham số truyền vào, không trả lại giá trị</a:t>
            </a:r>
            <a:endParaRPr sz="1800">
              <a:solidFill>
                <a:schemeClr val="lt2"/>
              </a:solidFill>
              <a:latin typeface="Source Sans Pro"/>
              <a:ea typeface="Source Sans Pro"/>
              <a:cs typeface="Source Sans Pro"/>
              <a:sym typeface="Source Sans Pro"/>
            </a:endParaRPr>
          </a:p>
          <a:p>
            <a:pPr marL="457200" lvl="0" indent="-342900" algn="l" rtl="0">
              <a:spcBef>
                <a:spcPts val="0"/>
              </a:spcBef>
              <a:spcAft>
                <a:spcPts val="0"/>
              </a:spcAft>
              <a:buClr>
                <a:schemeClr val="lt2"/>
              </a:buClr>
              <a:buSzPts val="1800"/>
              <a:buFont typeface="Source Sans Pro"/>
              <a:buChar char="-"/>
            </a:pPr>
            <a:r>
              <a:rPr lang="en-CA" sz="1800">
                <a:solidFill>
                  <a:schemeClr val="lt2"/>
                </a:solidFill>
                <a:latin typeface="Source Sans Pro"/>
                <a:ea typeface="Source Sans Pro"/>
                <a:cs typeface="Source Sans Pro"/>
                <a:sym typeface="Source Sans Pro"/>
              </a:rPr>
              <a:t>mode:   điều kiện ngắt</a:t>
            </a:r>
            <a:endParaRPr sz="1800">
              <a:solidFill>
                <a:schemeClr val="lt2"/>
              </a:solidFill>
              <a:latin typeface="Source Sans Pro"/>
              <a:ea typeface="Source Sans Pro"/>
              <a:cs typeface="Source Sans Pro"/>
              <a:sym typeface="Source Sans Pro"/>
            </a:endParaRPr>
          </a:p>
          <a:p>
            <a:pPr marL="914400" lvl="1" indent="-342900" algn="l" rtl="0">
              <a:spcBef>
                <a:spcPts val="0"/>
              </a:spcBef>
              <a:spcAft>
                <a:spcPts val="0"/>
              </a:spcAft>
              <a:buClr>
                <a:schemeClr val="lt2"/>
              </a:buClr>
              <a:buSzPts val="1800"/>
              <a:buFont typeface="Source Sans Pro"/>
              <a:buChar char="-"/>
            </a:pPr>
            <a:r>
              <a:rPr lang="en-CA" sz="1800">
                <a:solidFill>
                  <a:schemeClr val="lt2"/>
                </a:solidFill>
                <a:latin typeface="Source Sans Pro"/>
                <a:ea typeface="Source Sans Pro"/>
                <a:cs typeface="Source Sans Pro"/>
                <a:sym typeface="Source Sans Pro"/>
              </a:rPr>
              <a:t>LOW, CHANGE, RAISING, FALLING</a:t>
            </a:r>
            <a:endParaRPr sz="1800">
              <a:solidFill>
                <a:schemeClr val="lt2"/>
              </a:solidFill>
              <a:latin typeface="Source Sans Pro"/>
              <a:ea typeface="Source Sans Pro"/>
              <a:cs typeface="Source Sans Pro"/>
              <a:sym typeface="Source Sans Pr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86" name="Google Shape;486;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87" name="Google Shape;487;p73"/>
          <p:cNvPicPr preferRelativeResize="0"/>
          <p:nvPr/>
        </p:nvPicPr>
        <p:blipFill>
          <a:blip r:embed="rId3">
            <a:alphaModFix/>
          </a:blip>
          <a:stretch>
            <a:fillRect/>
          </a:stretch>
        </p:blipFill>
        <p:spPr>
          <a:xfrm>
            <a:off x="891350" y="262425"/>
            <a:ext cx="7575075" cy="4752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93" name="Google Shape;493;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4" name="Google Shape;494;p74"/>
          <p:cNvPicPr preferRelativeResize="0"/>
          <p:nvPr/>
        </p:nvPicPr>
        <p:blipFill>
          <a:blip r:embed="rId3">
            <a:alphaModFix/>
          </a:blip>
          <a:stretch>
            <a:fillRect/>
          </a:stretch>
        </p:blipFill>
        <p:spPr>
          <a:xfrm>
            <a:off x="1528696" y="0"/>
            <a:ext cx="6086607"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00" name="Google Shape;500;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01" name="Google Shape;501;p75"/>
          <p:cNvPicPr preferRelativeResize="0"/>
          <p:nvPr/>
        </p:nvPicPr>
        <p:blipFill>
          <a:blip r:embed="rId3">
            <a:alphaModFix/>
          </a:blip>
          <a:stretch>
            <a:fillRect/>
          </a:stretch>
        </p:blipFill>
        <p:spPr>
          <a:xfrm>
            <a:off x="11" y="0"/>
            <a:ext cx="6068428" cy="5143500"/>
          </a:xfrm>
          <a:prstGeom prst="rect">
            <a:avLst/>
          </a:prstGeom>
          <a:noFill/>
          <a:ln>
            <a:noFill/>
          </a:ln>
        </p:spPr>
      </p:pic>
      <p:pic>
        <p:nvPicPr>
          <p:cNvPr id="502" name="Google Shape;502;p75"/>
          <p:cNvPicPr preferRelativeResize="0"/>
          <p:nvPr/>
        </p:nvPicPr>
        <p:blipFill>
          <a:blip r:embed="rId4">
            <a:alphaModFix/>
          </a:blip>
          <a:stretch>
            <a:fillRect/>
          </a:stretch>
        </p:blipFill>
        <p:spPr>
          <a:xfrm>
            <a:off x="4572000" y="612775"/>
            <a:ext cx="4580375" cy="44957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08" name="Google Shape;508;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09" name="Google Shape;509;p76"/>
          <p:cNvPicPr preferRelativeResize="0"/>
          <p:nvPr/>
        </p:nvPicPr>
        <p:blipFill>
          <a:blip r:embed="rId3">
            <a:alphaModFix/>
          </a:blip>
          <a:stretch>
            <a:fillRect/>
          </a:stretch>
        </p:blipFill>
        <p:spPr>
          <a:xfrm>
            <a:off x="2463484" y="0"/>
            <a:ext cx="4217030" cy="51434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15" name="Google Shape;51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a:t>2. Các loại thông tin của thiết bị</a:t>
            </a:r>
            <a:endParaRPr/>
          </a:p>
        </p:txBody>
      </p:sp>
      <p:sp>
        <p:nvSpPr>
          <p:cNvPr id="102" name="Google Shape;10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FF0000"/>
              </a:buClr>
              <a:buSzPts val="2300"/>
              <a:buChar char="-"/>
            </a:pPr>
            <a:r>
              <a:rPr lang="en-CA" sz="2300" b="1" u="sng" dirty="0">
                <a:solidFill>
                  <a:srgbClr val="FF0000"/>
                </a:solidFill>
              </a:rPr>
              <a:t>Device’s State:</a:t>
            </a:r>
            <a:endParaRPr sz="2300" b="1" u="sng" dirty="0">
              <a:solidFill>
                <a:srgbClr val="FF0000"/>
              </a:solidFill>
            </a:endParaRPr>
          </a:p>
          <a:p>
            <a:pPr marL="914400" lvl="1" indent="-349250" algn="l" rtl="0">
              <a:spcBef>
                <a:spcPts val="0"/>
              </a:spcBef>
              <a:spcAft>
                <a:spcPts val="0"/>
              </a:spcAft>
              <a:buSzPts val="1900"/>
              <a:buChar char="-"/>
            </a:pPr>
            <a:r>
              <a:rPr lang="en-CA" sz="1900" dirty="0" err="1"/>
              <a:t>Mô</a:t>
            </a:r>
            <a:r>
              <a:rPr lang="en-CA" sz="1900" dirty="0"/>
              <a:t> </a:t>
            </a:r>
            <a:r>
              <a:rPr lang="en-CA" sz="1900" dirty="0" err="1"/>
              <a:t>tả</a:t>
            </a:r>
            <a:r>
              <a:rPr lang="en-CA" sz="1900" dirty="0"/>
              <a:t> </a:t>
            </a:r>
            <a:r>
              <a:rPr lang="en-CA" sz="1900" dirty="0" err="1"/>
              <a:t>trạng</a:t>
            </a:r>
            <a:r>
              <a:rPr lang="en-CA" sz="1900" dirty="0"/>
              <a:t> </a:t>
            </a:r>
            <a:r>
              <a:rPr lang="en-CA" sz="1900" dirty="0" err="1"/>
              <a:t>thái</a:t>
            </a:r>
            <a:r>
              <a:rPr lang="en-CA" sz="1900" dirty="0"/>
              <a:t> </a:t>
            </a:r>
            <a:r>
              <a:rPr lang="en-CA" sz="1900" dirty="0" err="1"/>
              <a:t>hiện</a:t>
            </a:r>
            <a:r>
              <a:rPr lang="en-CA" sz="1900" dirty="0"/>
              <a:t> </a:t>
            </a:r>
            <a:r>
              <a:rPr lang="en-CA" sz="1900" dirty="0" err="1"/>
              <a:t>tại</a:t>
            </a:r>
            <a:r>
              <a:rPr lang="en-CA" sz="1900" dirty="0"/>
              <a:t> </a:t>
            </a:r>
            <a:r>
              <a:rPr lang="en-CA" sz="1900" dirty="0" err="1"/>
              <a:t>của</a:t>
            </a:r>
            <a:r>
              <a:rPr lang="en-CA" sz="1900" dirty="0"/>
              <a:t> </a:t>
            </a:r>
            <a:r>
              <a:rPr lang="en-CA" sz="1900" dirty="0" err="1"/>
              <a:t>thiết</a:t>
            </a:r>
            <a:r>
              <a:rPr lang="en-CA" sz="1900" dirty="0"/>
              <a:t> </a:t>
            </a:r>
            <a:r>
              <a:rPr lang="en-CA" sz="1900" dirty="0" err="1"/>
              <a:t>bị</a:t>
            </a:r>
            <a:endParaRPr sz="1900" dirty="0"/>
          </a:p>
          <a:p>
            <a:pPr marL="914400" lvl="1" indent="-349250" algn="l" rtl="0">
              <a:spcBef>
                <a:spcPts val="0"/>
              </a:spcBef>
              <a:spcAft>
                <a:spcPts val="0"/>
              </a:spcAft>
              <a:buSzPts val="1900"/>
              <a:buChar char="-"/>
            </a:pPr>
            <a:r>
              <a:rPr lang="en-CA" sz="1900" dirty="0" err="1"/>
              <a:t>Có</a:t>
            </a:r>
            <a:r>
              <a:rPr lang="en-CA" sz="1900" dirty="0"/>
              <a:t> </a:t>
            </a:r>
            <a:r>
              <a:rPr lang="en-CA" sz="1900" dirty="0" err="1"/>
              <a:t>thể</a:t>
            </a:r>
            <a:r>
              <a:rPr lang="en-CA" sz="1900" dirty="0"/>
              <a:t> </a:t>
            </a:r>
            <a:r>
              <a:rPr lang="en-CA" sz="1900" dirty="0" err="1"/>
              <a:t>đọc</a:t>
            </a:r>
            <a:r>
              <a:rPr lang="en-CA" sz="1900" dirty="0"/>
              <a:t>/</a:t>
            </a:r>
            <a:r>
              <a:rPr lang="en-CA" sz="1900" dirty="0" err="1"/>
              <a:t>ghi</a:t>
            </a:r>
            <a:r>
              <a:rPr lang="en-CA" sz="1900" dirty="0"/>
              <a:t>/</a:t>
            </a:r>
            <a:r>
              <a:rPr lang="en-CA" sz="1900" dirty="0" err="1"/>
              <a:t>cập</a:t>
            </a:r>
            <a:r>
              <a:rPr lang="en-CA" sz="1900" dirty="0"/>
              <a:t> </a:t>
            </a:r>
            <a:r>
              <a:rPr lang="en-CA" sz="1900" dirty="0" err="1"/>
              <a:t>nhật</a:t>
            </a:r>
            <a:r>
              <a:rPr lang="en-CA" sz="1900" dirty="0"/>
              <a:t> (</a:t>
            </a:r>
            <a:r>
              <a:rPr lang="en-CA" sz="1900" dirty="0" err="1"/>
              <a:t>nhưng</a:t>
            </a:r>
            <a:r>
              <a:rPr lang="en-CA" sz="1900" dirty="0"/>
              <a:t> </a:t>
            </a:r>
            <a:r>
              <a:rPr lang="en-CA" sz="1900" dirty="0" err="1"/>
              <a:t>không</a:t>
            </a:r>
            <a:r>
              <a:rPr lang="en-CA" sz="1900" dirty="0"/>
              <a:t> </a:t>
            </a:r>
            <a:r>
              <a:rPr lang="en-CA" sz="1900" dirty="0" err="1"/>
              <a:t>thường</a:t>
            </a:r>
            <a:r>
              <a:rPr lang="en-CA" sz="1900" dirty="0"/>
              <a:t> </a:t>
            </a:r>
            <a:r>
              <a:rPr lang="en-CA" sz="1900" dirty="0" err="1"/>
              <a:t>xuyên</a:t>
            </a:r>
            <a:r>
              <a:rPr lang="en-CA" sz="1900" dirty="0"/>
              <a:t>)</a:t>
            </a:r>
            <a:endParaRPr sz="1900" dirty="0"/>
          </a:p>
        </p:txBody>
      </p:sp>
      <p:pic>
        <p:nvPicPr>
          <p:cNvPr id="103" name="Google Shape;103;p20"/>
          <p:cNvPicPr preferRelativeResize="0"/>
          <p:nvPr/>
        </p:nvPicPr>
        <p:blipFill>
          <a:blip r:embed="rId3">
            <a:alphaModFix/>
          </a:blip>
          <a:stretch>
            <a:fillRect/>
          </a:stretch>
        </p:blipFill>
        <p:spPr>
          <a:xfrm>
            <a:off x="1970450" y="2320400"/>
            <a:ext cx="5418474" cy="2668550"/>
          </a:xfrm>
          <a:prstGeom prst="rect">
            <a:avLst/>
          </a:prstGeom>
          <a:noFill/>
          <a:ln>
            <a:noFill/>
          </a:ln>
        </p:spPr>
      </p:pic>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20921</Words>
  <Application>Microsoft Office PowerPoint</Application>
  <PresentationFormat>On-screen Show (16:9)</PresentationFormat>
  <Paragraphs>1282</Paragraphs>
  <Slides>87</Slides>
  <Notes>86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Source Sans Pro</vt:lpstr>
      <vt:lpstr>quote-cjk-patch</vt:lpstr>
      <vt:lpstr>Arial</vt:lpstr>
      <vt:lpstr>Wingdings</vt:lpstr>
      <vt:lpstr>Symbol</vt:lpstr>
      <vt:lpstr>Raleway</vt:lpstr>
      <vt:lpstr>Plum</vt:lpstr>
      <vt:lpstr>Chapter 2 Thiết Bị IoT</vt:lpstr>
      <vt:lpstr>Khái Niệm Về Cảm Biến Và Thiết Bị IoT</vt:lpstr>
      <vt:lpstr>Khái Niệm Về Cảm Biến Và Thiết Bị IoT</vt:lpstr>
      <vt:lpstr>Khái Niệm Về Cảm Biến Và Thiết Bị IoT</vt:lpstr>
      <vt:lpstr>Khái Niệm Về Cảm Biến Và Thiết Bị IoT</vt:lpstr>
      <vt:lpstr>Khái Niệm Về Cảm Biến Và Thiết Bị IoT</vt:lpstr>
      <vt:lpstr>2. Các loại thông tin của thiết bị</vt:lpstr>
      <vt:lpstr>2. Các loại thông tin của thiết bị</vt:lpstr>
      <vt:lpstr>2. Các loại thông tin của thiết bị</vt:lpstr>
      <vt:lpstr>2. Các loại thông tin của thiết bị</vt:lpstr>
      <vt:lpstr>2. Các loại thông tin của thiết bị</vt:lpstr>
      <vt:lpstr>2. Các loại thông tin của thiết bị </vt:lpstr>
      <vt:lpstr>2. Các loại thông tin của thiết bị </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3. Cảm biến</vt:lpstr>
      <vt:lpstr>4. Các Thiết Bị Nhúng – Embedded Devices</vt:lpstr>
      <vt:lpstr>4. Các Thiết Bị Nhúng – Embedded Devices</vt:lpstr>
      <vt:lpstr>4. Các Thiết Bị Nhúng – Embedded Devices</vt:lpstr>
      <vt:lpstr>4. Các Thiết Bị Nhúng – Embedded Devices</vt:lpstr>
      <vt:lpstr>4. Các Thiết Bị Nhúng – Embedded Devices</vt:lpstr>
      <vt:lpstr>5. Lập Trình Thiết Bị Nhúng</vt:lpstr>
      <vt:lpstr>5.1 Lập trình Arduino</vt:lpstr>
      <vt:lpstr>5.1 Lập trình Arduino</vt:lpstr>
      <vt:lpstr>5.2 Giao tiếp ngoại vi </vt:lpstr>
      <vt:lpstr>5.2 Giao tiếp ngoại vi </vt:lpstr>
      <vt:lpstr>5.2 Giao tiếp ngoại vi </vt:lpstr>
      <vt:lpstr>5.2 Giao tiếp ngoại vi </vt:lpstr>
      <vt:lpstr>5.2 Giao tiếp ngoại vi </vt:lpstr>
      <vt:lpstr>PowerPoint Presentation</vt:lpstr>
      <vt:lpstr>5.2 Giao tiếp ngoại vi </vt:lpstr>
      <vt:lpstr>PowerPoint Presentation</vt:lpstr>
      <vt:lpstr>5.2 Giao tiếp ngoại vi </vt:lpstr>
      <vt:lpstr>PowerPoint Presentation</vt:lpstr>
      <vt:lpstr>PowerPoint Presentation</vt:lpstr>
      <vt:lpstr>PowerPoint Presentation</vt:lpstr>
      <vt:lpstr>5.2 Giao tiếp ngoại vi </vt:lpstr>
      <vt:lpstr>5.2 Giao tiếp ngoại vi </vt:lpstr>
      <vt:lpstr>PowerPoint Presentation</vt:lpstr>
      <vt:lpstr>PowerPoint Presentation</vt:lpstr>
      <vt:lpstr>5.2 Giao tiếp ngoại vi </vt:lpstr>
      <vt:lpstr>5.2 Giao tiếp ngoại vi </vt:lpstr>
      <vt:lpstr>PowerPoint Presentation</vt:lpstr>
      <vt:lpstr>PowerPoint Presentation</vt:lpstr>
      <vt:lpstr>PowerPoint Presentation</vt:lpstr>
      <vt:lpstr>PowerPoint Presentation</vt:lpstr>
      <vt:lpstr>5.2 Giao tiếp ngoại vi</vt:lpstr>
      <vt:lpstr>5.2 Giao tiếp ngoại vi</vt:lpstr>
      <vt:lpstr>5.2 Giao tiếp ngoại vi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5.2 Giao Tiếp Ngoại Vi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3 Thiết Bị IoT</dc:title>
  <cp:lastModifiedBy>Admin</cp:lastModifiedBy>
  <cp:revision>20</cp:revision>
  <dcterms:modified xsi:type="dcterms:W3CDTF">2025-09-08T00:46:52Z</dcterms:modified>
</cp:coreProperties>
</file>